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charts/chart2.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47.bin" ContentType="application/vnd.openxmlformats-officedocument.oleObject"/>
  <Override PartName="/ppt/embeddings/oleObject48.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49.bin" ContentType="application/vnd.openxmlformats-officedocument.oleObject"/>
  <Override PartName="/ppt/embeddings/oleObject50.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400" r:id="rId2"/>
    <p:sldId id="485" r:id="rId3"/>
    <p:sldId id="515" r:id="rId4"/>
    <p:sldId id="559" r:id="rId5"/>
    <p:sldId id="519" r:id="rId6"/>
    <p:sldId id="567" r:id="rId7"/>
    <p:sldId id="569" r:id="rId8"/>
    <p:sldId id="574" r:id="rId9"/>
    <p:sldId id="576" r:id="rId10"/>
    <p:sldId id="464" r:id="rId11"/>
    <p:sldId id="521" r:id="rId12"/>
    <p:sldId id="465" r:id="rId13"/>
    <p:sldId id="355" r:id="rId14"/>
    <p:sldId id="560" r:id="rId15"/>
    <p:sldId id="357" r:id="rId16"/>
    <p:sldId id="377" r:id="rId17"/>
    <p:sldId id="406" r:id="rId18"/>
    <p:sldId id="557" r:id="rId19"/>
    <p:sldId id="412" r:id="rId20"/>
    <p:sldId id="460" r:id="rId21"/>
    <p:sldId id="532" r:id="rId22"/>
    <p:sldId id="600" r:id="rId23"/>
    <p:sldId id="601" r:id="rId24"/>
    <p:sldId id="599" r:id="rId25"/>
    <p:sldId id="558" r:id="rId26"/>
    <p:sldId id="550" r:id="rId27"/>
    <p:sldId id="542" r:id="rId28"/>
    <p:sldId id="552" r:id="rId29"/>
    <p:sldId id="553" r:id="rId30"/>
    <p:sldId id="554" r:id="rId31"/>
    <p:sldId id="543" r:id="rId32"/>
    <p:sldId id="544" r:id="rId33"/>
    <p:sldId id="545" r:id="rId34"/>
    <p:sldId id="594" r:id="rId35"/>
    <p:sldId id="595" r:id="rId36"/>
    <p:sldId id="546" r:id="rId37"/>
    <p:sldId id="547" r:id="rId38"/>
    <p:sldId id="555" r:id="rId39"/>
    <p:sldId id="581" r:id="rId40"/>
    <p:sldId id="596" r:id="rId41"/>
    <p:sldId id="597" r:id="rId42"/>
    <p:sldId id="580" r:id="rId43"/>
    <p:sldId id="602" r:id="rId44"/>
    <p:sldId id="603" r:id="rId45"/>
    <p:sldId id="598" r:id="rId46"/>
    <p:sldId id="613" r:id="rId47"/>
    <p:sldId id="578" r:id="rId48"/>
    <p:sldId id="534" r:id="rId49"/>
    <p:sldId id="611" r:id="rId50"/>
    <p:sldId id="604" r:id="rId51"/>
    <p:sldId id="612" r:id="rId52"/>
    <p:sldId id="585" r:id="rId53"/>
    <p:sldId id="592" r:id="rId54"/>
    <p:sldId id="535" r:id="rId55"/>
    <p:sldId id="608" r:id="rId56"/>
    <p:sldId id="417" r:id="rId57"/>
    <p:sldId id="427" r:id="rId58"/>
    <p:sldId id="456" r:id="rId59"/>
    <p:sldId id="566" r:id="rId60"/>
    <p:sldId id="584" r:id="rId61"/>
    <p:sldId id="615" r:id="rId62"/>
    <p:sldId id="565" r:id="rId63"/>
    <p:sldId id="563" r:id="rId64"/>
    <p:sldId id="571" r:id="rId65"/>
    <p:sldId id="572" r:id="rId66"/>
    <p:sldId id="573" r:id="rId67"/>
    <p:sldId id="561" r:id="rId68"/>
    <p:sldId id="610" r:id="rId69"/>
    <p:sldId id="564" r:id="rId70"/>
    <p:sldId id="583" r:id="rId71"/>
    <p:sldId id="582" r:id="rId72"/>
    <p:sldId id="463" r:id="rId73"/>
    <p:sldId id="614" r:id="rId7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80FF00"/>
    <a:srgbClr val="0000FF"/>
    <a:srgbClr val="408000"/>
    <a:srgbClr val="FFCC6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762" autoAdjust="0"/>
  </p:normalViewPr>
  <p:slideViewPr>
    <p:cSldViewPr>
      <p:cViewPr>
        <p:scale>
          <a:sx n="99" d="100"/>
          <a:sy n="99" d="100"/>
        </p:scale>
        <p:origin x="-1920"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D:\USER\VBLHE\RAN\Disser\Luminoscool\Summary_IBS_SC_EC_diss.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D:\USER\VBLHE\RAN\Disser\Luminoscool\Summary_IBS_SC_EC_dis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ru-RU" sz="1100" b="1" i="0" u="none" strike="noStrike" baseline="0">
                <a:solidFill>
                  <a:srgbClr val="000000"/>
                </a:solidFill>
                <a:latin typeface="Calibri"/>
                <a:ea typeface="Calibri"/>
                <a:cs typeface="Calibri"/>
              </a:defRPr>
            </a:pPr>
            <a:r>
              <a:rPr lang="ru-RU" dirty="0" smtClean="0"/>
              <a:t>Luminosity @ NICA as function of particle number</a:t>
            </a:r>
            <a:r>
              <a:rPr lang="ru-RU" baseline="0" dirty="0" smtClean="0"/>
              <a:t> (to avoid incoherent tune shift)</a:t>
            </a:r>
            <a:r>
              <a:rPr lang="ru-RU" dirty="0" smtClean="0"/>
              <a:t> and energy</a:t>
            </a:r>
            <a:endParaRPr lang="ru-RU" dirty="0"/>
          </a:p>
        </c:rich>
      </c:tx>
      <c:layout>
        <c:manualLayout>
          <c:xMode val="edge"/>
          <c:yMode val="edge"/>
          <c:x val="0.122041590954977"/>
          <c:y val="0.0"/>
        </c:manualLayout>
      </c:layout>
      <c:overlay val="0"/>
      <c:spPr>
        <a:noFill/>
        <a:ln w="25400">
          <a:noFill/>
        </a:ln>
      </c:spPr>
    </c:title>
    <c:autoTitleDeleted val="0"/>
    <c:plotArea>
      <c:layout>
        <c:manualLayout>
          <c:layoutTarget val="inner"/>
          <c:xMode val="edge"/>
          <c:yMode val="edge"/>
          <c:x val="0.137881082172421"/>
          <c:y val="0.185493403579781"/>
          <c:w val="0.821198667474258"/>
          <c:h val="0.647990309066743"/>
        </c:manualLayout>
      </c:layout>
      <c:scatterChart>
        <c:scatterStyle val="smoothMarker"/>
        <c:varyColors val="0"/>
        <c:ser>
          <c:idx val="0"/>
          <c:order val="0"/>
          <c:tx>
            <c:v>L@dQ&lt;=0,05</c:v>
          </c:tx>
          <c:spPr>
            <a:ln w="25400">
              <a:solidFill>
                <a:srgbClr val="666699"/>
              </a:solidFill>
              <a:prstDash val="solid"/>
            </a:ln>
          </c:spPr>
          <c:marker>
            <c:spPr>
              <a:solidFill>
                <a:srgbClr val="4F81BD"/>
              </a:solidFill>
              <a:ln>
                <a:solidFill>
                  <a:srgbClr val="666699"/>
                </a:solidFill>
                <a:prstDash val="solid"/>
              </a:ln>
            </c:spPr>
          </c:marker>
          <c:xVal>
            <c:numRef>
              <c:f>'FODO-12 (OK)\[210811_FODO12(OK).xls]Лист1'!$C$6:$J$6</c:f>
              <c:numCache>
                <c:formatCode>General</c:formatCode>
                <c:ptCount val="8"/>
                <c:pt idx="0">
                  <c:v>1.0</c:v>
                </c:pt>
                <c:pt idx="1">
                  <c:v>1.5</c:v>
                </c:pt>
                <c:pt idx="2">
                  <c:v>2.0</c:v>
                </c:pt>
                <c:pt idx="3">
                  <c:v>2.5</c:v>
                </c:pt>
                <c:pt idx="4">
                  <c:v>3.0</c:v>
                </c:pt>
                <c:pt idx="5">
                  <c:v>3.5</c:v>
                </c:pt>
                <c:pt idx="6">
                  <c:v>4.0</c:v>
                </c:pt>
                <c:pt idx="7">
                  <c:v>4.5</c:v>
                </c:pt>
              </c:numCache>
            </c:numRef>
          </c:xVal>
          <c:yVal>
            <c:numRef>
              <c:f>'FODO-12 (OK)\[210811_FODO12(OK).xls]Лист1'!$C$19:$J$19</c:f>
              <c:numCache>
                <c:formatCode>General</c:formatCode>
                <c:ptCount val="8"/>
                <c:pt idx="0">
                  <c:v>1.0E25</c:v>
                </c:pt>
                <c:pt idx="1">
                  <c:v>5.34E25</c:v>
                </c:pt>
                <c:pt idx="2">
                  <c:v>1.79E26</c:v>
                </c:pt>
                <c:pt idx="3">
                  <c:v>4.7E26</c:v>
                </c:pt>
                <c:pt idx="4">
                  <c:v>1.016E27</c:v>
                </c:pt>
                <c:pt idx="5">
                  <c:v>1.99E27</c:v>
                </c:pt>
                <c:pt idx="6">
                  <c:v>3.6E27</c:v>
                </c:pt>
                <c:pt idx="7">
                  <c:v>5.98E27</c:v>
                </c:pt>
              </c:numCache>
            </c:numRef>
          </c:yVal>
          <c:smooth val="1"/>
        </c:ser>
        <c:dLbls>
          <c:showLegendKey val="0"/>
          <c:showVal val="0"/>
          <c:showCatName val="0"/>
          <c:showSerName val="0"/>
          <c:showPercent val="0"/>
          <c:showBubbleSize val="0"/>
        </c:dLbls>
        <c:axId val="2103862904"/>
        <c:axId val="2103828456"/>
      </c:scatterChart>
      <c:valAx>
        <c:axId val="2103862904"/>
        <c:scaling>
          <c:orientation val="minMax"/>
          <c:min val="1.0"/>
        </c:scaling>
        <c:delete val="0"/>
        <c:axPos val="b"/>
        <c:majorGridlines>
          <c:spPr>
            <a:ln w="3175">
              <a:solidFill>
                <a:srgbClr val="808080"/>
              </a:solidFill>
              <a:prstDash val="solid"/>
            </a:ln>
          </c:spPr>
        </c:majorGridlines>
        <c:title>
          <c:tx>
            <c:rich>
              <a:bodyPr/>
              <a:lstStyle/>
              <a:p>
                <a:pPr>
                  <a:defRPr lang="ru-RU" sz="1000" b="1" i="0" u="none" strike="noStrike" baseline="0">
                    <a:solidFill>
                      <a:srgbClr val="000000"/>
                    </a:solidFill>
                    <a:latin typeface="Calibri"/>
                    <a:ea typeface="Calibri"/>
                    <a:cs typeface="Calibri"/>
                  </a:defRPr>
                </a:pPr>
                <a:r>
                  <a:rPr lang="en-US"/>
                  <a:t>Energy, GeV/u</a:t>
                </a:r>
              </a:p>
            </c:rich>
          </c:tx>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lang="ru-RU" sz="1000" b="0" i="0" u="none" strike="noStrike" baseline="0">
                <a:solidFill>
                  <a:srgbClr val="000000"/>
                </a:solidFill>
                <a:latin typeface="Calibri"/>
                <a:ea typeface="Calibri"/>
                <a:cs typeface="Calibri"/>
              </a:defRPr>
            </a:pPr>
            <a:endParaRPr lang="ru-RU"/>
          </a:p>
        </c:txPr>
        <c:crossAx val="2103828456"/>
        <c:crosses val="autoZero"/>
        <c:crossBetween val="midCat"/>
      </c:valAx>
      <c:valAx>
        <c:axId val="2103828456"/>
        <c:scaling>
          <c:logBase val="10.0"/>
          <c:orientation val="minMax"/>
          <c:max val="1.0E28"/>
          <c:min val="1.0E25"/>
        </c:scaling>
        <c:delete val="0"/>
        <c:axPos val="l"/>
        <c:majorGridlines>
          <c:spPr>
            <a:ln w="3175">
              <a:solidFill>
                <a:srgbClr val="808080"/>
              </a:solidFill>
              <a:prstDash val="solid"/>
            </a:ln>
          </c:spPr>
        </c:majorGridlines>
        <c:minorGridlines>
          <c:spPr>
            <a:ln w="3175">
              <a:solidFill>
                <a:srgbClr val="666699"/>
              </a:solidFill>
              <a:prstDash val="solid"/>
            </a:ln>
          </c:spPr>
        </c:minorGridlines>
        <c:title>
          <c:tx>
            <c:rich>
              <a:bodyPr/>
              <a:lstStyle/>
              <a:p>
                <a:pPr>
                  <a:defRPr lang="ru-RU" sz="1000" b="1" i="0" u="none" strike="noStrike" baseline="0">
                    <a:solidFill>
                      <a:srgbClr val="000000"/>
                    </a:solidFill>
                    <a:latin typeface="Calibri"/>
                    <a:ea typeface="Calibri"/>
                    <a:cs typeface="Calibri"/>
                  </a:defRPr>
                </a:pPr>
                <a:r>
                  <a:rPr lang="en-US"/>
                  <a:t>Luminosity</a:t>
                </a:r>
              </a:p>
            </c:rich>
          </c:tx>
          <c:layout/>
          <c:overlay val="0"/>
          <c:spPr>
            <a:noFill/>
            <a:ln w="25400">
              <a:noFill/>
            </a:ln>
          </c:spPr>
        </c:title>
        <c:numFmt formatCode="General" sourceLinked="1"/>
        <c:majorTickMark val="out"/>
        <c:minorTickMark val="in"/>
        <c:tickLblPos val="nextTo"/>
        <c:spPr>
          <a:ln w="3175">
            <a:solidFill>
              <a:srgbClr val="808080"/>
            </a:solidFill>
            <a:prstDash val="solid"/>
          </a:ln>
        </c:spPr>
        <c:txPr>
          <a:bodyPr rot="0" vert="horz"/>
          <a:lstStyle/>
          <a:p>
            <a:pPr>
              <a:defRPr lang="ru-RU" sz="1000" b="0" i="0" u="none" strike="noStrike" baseline="0">
                <a:solidFill>
                  <a:srgbClr val="000000"/>
                </a:solidFill>
                <a:latin typeface="Calibri"/>
                <a:ea typeface="Calibri"/>
                <a:cs typeface="Calibri"/>
              </a:defRPr>
            </a:pPr>
            <a:endParaRPr lang="ru-RU"/>
          </a:p>
        </c:txPr>
        <c:crossAx val="2103862904"/>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ru-RU" sz="1200"/>
              <a:t>Luminosity @ NICA as function of particle number (to avoid incoherent tune shift) and energy</a:t>
            </a:r>
          </a:p>
        </c:rich>
      </c:tx>
      <c:layout>
        <c:manualLayout>
          <c:xMode val="edge"/>
          <c:yMode val="edge"/>
          <c:x val="0.122041590954977"/>
          <c:y val="0.0"/>
        </c:manualLayout>
      </c:layout>
      <c:overlay val="0"/>
      <c:spPr>
        <a:noFill/>
        <a:ln w="25400">
          <a:noFill/>
        </a:ln>
      </c:spPr>
    </c:title>
    <c:autoTitleDeleted val="0"/>
    <c:plotArea>
      <c:layout>
        <c:manualLayout>
          <c:layoutTarget val="inner"/>
          <c:xMode val="edge"/>
          <c:yMode val="edge"/>
          <c:x val="0.137881082172421"/>
          <c:y val="0.185493403579781"/>
          <c:w val="0.82119866747426"/>
          <c:h val="0.647990309066743"/>
        </c:manualLayout>
      </c:layout>
      <c:scatterChart>
        <c:scatterStyle val="smoothMarker"/>
        <c:varyColors val="0"/>
        <c:ser>
          <c:idx val="0"/>
          <c:order val="0"/>
          <c:tx>
            <c:v>L@dQ&lt;=0,05</c:v>
          </c:tx>
          <c:spPr>
            <a:ln w="25400">
              <a:solidFill>
                <a:srgbClr val="666699"/>
              </a:solidFill>
              <a:prstDash val="solid"/>
            </a:ln>
          </c:spPr>
          <c:marker>
            <c:spPr>
              <a:solidFill>
                <a:srgbClr val="4F81BD"/>
              </a:solidFill>
              <a:ln>
                <a:solidFill>
                  <a:srgbClr val="666699"/>
                </a:solidFill>
                <a:prstDash val="solid"/>
              </a:ln>
            </c:spPr>
          </c:marker>
          <c:xVal>
            <c:numRef>
              <c:f>'FODO-12 (OK)\[210811_FODO12(OK).xls]Лист1'!$C$6:$J$6</c:f>
              <c:numCache>
                <c:formatCode>General</c:formatCode>
                <c:ptCount val="8"/>
                <c:pt idx="0">
                  <c:v>1.0</c:v>
                </c:pt>
                <c:pt idx="1">
                  <c:v>1.5</c:v>
                </c:pt>
                <c:pt idx="2">
                  <c:v>2.0</c:v>
                </c:pt>
                <c:pt idx="3">
                  <c:v>2.5</c:v>
                </c:pt>
                <c:pt idx="4">
                  <c:v>3.0</c:v>
                </c:pt>
                <c:pt idx="5">
                  <c:v>3.5</c:v>
                </c:pt>
                <c:pt idx="6">
                  <c:v>4.0</c:v>
                </c:pt>
                <c:pt idx="7">
                  <c:v>4.5</c:v>
                </c:pt>
              </c:numCache>
            </c:numRef>
          </c:xVal>
          <c:yVal>
            <c:numRef>
              <c:f>'FODO-12 (OK)\[210811_FODO12(OK).xls]Лист1'!$C$19:$J$19</c:f>
              <c:numCache>
                <c:formatCode>General</c:formatCode>
                <c:ptCount val="8"/>
                <c:pt idx="0">
                  <c:v>1.0E25</c:v>
                </c:pt>
                <c:pt idx="1">
                  <c:v>5.34E25</c:v>
                </c:pt>
                <c:pt idx="2">
                  <c:v>1.79E26</c:v>
                </c:pt>
                <c:pt idx="3">
                  <c:v>4.69999999999999E26</c:v>
                </c:pt>
                <c:pt idx="4">
                  <c:v>1.016E27</c:v>
                </c:pt>
                <c:pt idx="5">
                  <c:v>1.99E27</c:v>
                </c:pt>
                <c:pt idx="6">
                  <c:v>3.6E27</c:v>
                </c:pt>
                <c:pt idx="7">
                  <c:v>5.98E27</c:v>
                </c:pt>
              </c:numCache>
            </c:numRef>
          </c:yVal>
          <c:smooth val="1"/>
        </c:ser>
        <c:dLbls>
          <c:showLegendKey val="0"/>
          <c:showVal val="0"/>
          <c:showCatName val="0"/>
          <c:showSerName val="0"/>
          <c:showPercent val="0"/>
          <c:showBubbleSize val="0"/>
        </c:dLbls>
        <c:axId val="-2140811864"/>
        <c:axId val="-2140821816"/>
      </c:scatterChart>
      <c:valAx>
        <c:axId val="-2140811864"/>
        <c:scaling>
          <c:orientation val="minMax"/>
          <c:min val="1.0"/>
        </c:scaling>
        <c:delete val="0"/>
        <c:axPos val="b"/>
        <c:majorGridlines>
          <c:spPr>
            <a:ln w="3175">
              <a:solidFill>
                <a:srgbClr val="808080"/>
              </a:solidFill>
              <a:prstDash val="solid"/>
            </a:ln>
          </c:spPr>
        </c:majorGridlines>
        <c:title>
          <c:tx>
            <c:rich>
              <a:bodyPr/>
              <a:lstStyle/>
              <a:p>
                <a:pPr>
                  <a:defRPr/>
                </a:pPr>
                <a:r>
                  <a:rPr lang="en-US"/>
                  <a:t>Energy, GeV/u</a:t>
                </a:r>
              </a:p>
            </c:rich>
          </c:tx>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ru-RU"/>
          </a:p>
        </c:txPr>
        <c:crossAx val="-2140821816"/>
        <c:crosses val="autoZero"/>
        <c:crossBetween val="midCat"/>
      </c:valAx>
      <c:valAx>
        <c:axId val="-2140821816"/>
        <c:scaling>
          <c:logBase val="10.0"/>
          <c:orientation val="minMax"/>
          <c:max val="1.0E28"/>
          <c:min val="1.0E25"/>
        </c:scaling>
        <c:delete val="0"/>
        <c:axPos val="l"/>
        <c:majorGridlines>
          <c:spPr>
            <a:ln w="3175">
              <a:solidFill>
                <a:srgbClr val="808080"/>
              </a:solidFill>
              <a:prstDash val="solid"/>
            </a:ln>
          </c:spPr>
        </c:majorGridlines>
        <c:minorGridlines>
          <c:spPr>
            <a:ln w="3175">
              <a:solidFill>
                <a:srgbClr val="666699"/>
              </a:solidFill>
              <a:prstDash val="solid"/>
            </a:ln>
          </c:spPr>
        </c:minorGridlines>
        <c:title>
          <c:tx>
            <c:rich>
              <a:bodyPr/>
              <a:lstStyle/>
              <a:p>
                <a:pPr>
                  <a:defRPr/>
                </a:pPr>
                <a:r>
                  <a:rPr lang="en-US"/>
                  <a:t>Luminosity</a:t>
                </a:r>
              </a:p>
            </c:rich>
          </c:tx>
          <c:layout/>
          <c:overlay val="0"/>
          <c:spPr>
            <a:noFill/>
            <a:ln w="25400">
              <a:noFill/>
            </a:ln>
          </c:spPr>
        </c:title>
        <c:numFmt formatCode="General" sourceLinked="1"/>
        <c:majorTickMark val="out"/>
        <c:minorTickMark val="in"/>
        <c:tickLblPos val="nextTo"/>
        <c:spPr>
          <a:ln w="3175">
            <a:solidFill>
              <a:srgbClr val="808080"/>
            </a:solidFill>
            <a:prstDash val="solid"/>
          </a:ln>
        </c:spPr>
        <c:txPr>
          <a:bodyPr rot="0" vert="horz"/>
          <a:lstStyle/>
          <a:p>
            <a:pPr>
              <a:defRPr/>
            </a:pPr>
            <a:endParaRPr lang="ru-RU"/>
          </a:p>
        </c:txPr>
        <c:crossAx val="-2140811864"/>
        <c:crosses val="autoZero"/>
        <c:crossBetween val="midCat"/>
      </c:valAx>
      <c:spPr>
        <a:solidFill>
          <a:srgbClr val="FFFFFF"/>
        </a:solidFill>
        <a:ln w="25400">
          <a:noFill/>
        </a:ln>
      </c:spPr>
    </c:plotArea>
    <c:plotVisOnly val="1"/>
    <c:dispBlanksAs val="gap"/>
    <c:showDLblsOverMax val="0"/>
  </c:chart>
  <c:spPr>
    <a:solidFill>
      <a:srgbClr val="333399"/>
    </a:solidFill>
    <a:ln w="25400" cap="flat" cmpd="sng" algn="ctr">
      <a:solidFill>
        <a:srgbClr val="333399">
          <a:shade val="50000"/>
        </a:srgbClr>
      </a:solidFill>
      <a:prstDash val="solid"/>
    </a:ln>
    <a:effectLst/>
  </c:spPr>
  <c:txPr>
    <a:bodyPr/>
    <a:lstStyle/>
    <a:p>
      <a:pPr>
        <a:defRPr>
          <a:solidFill>
            <a:srgbClr val="FFFFFF"/>
          </a:solidFill>
          <a:latin typeface="+mn-lt"/>
          <a:ea typeface="+mn-ea"/>
          <a:cs typeface="+mn-cs"/>
        </a:defRPr>
      </a:pPr>
      <a:endParaRPr lang="ru-RU"/>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 Id="rId2"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wmf"/><Relationship Id="rId2" Type="http://schemas.openxmlformats.org/officeDocument/2006/relationships/image" Target="../media/image8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1.wmf"/><Relationship Id="rId4" Type="http://schemas.openxmlformats.org/officeDocument/2006/relationships/image" Target="../media/image92.wmf"/><Relationship Id="rId5" Type="http://schemas.openxmlformats.org/officeDocument/2006/relationships/image" Target="../media/image93.wmf"/><Relationship Id="rId6" Type="http://schemas.openxmlformats.org/officeDocument/2006/relationships/image" Target="../media/image94.wmf"/><Relationship Id="rId7" Type="http://schemas.openxmlformats.org/officeDocument/2006/relationships/image" Target="../media/image95.wmf"/><Relationship Id="rId1" Type="http://schemas.openxmlformats.org/officeDocument/2006/relationships/image" Target="../media/image89.wmf"/><Relationship Id="rId2" Type="http://schemas.openxmlformats.org/officeDocument/2006/relationships/image" Target="../media/image9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0.wmf"/><Relationship Id="rId2" Type="http://schemas.openxmlformats.org/officeDocument/2006/relationships/image" Target="../media/image10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2.wmf"/><Relationship Id="rId2" Type="http://schemas.openxmlformats.org/officeDocument/2006/relationships/image" Target="../media/image103.wmf"/><Relationship Id="rId3" Type="http://schemas.openxmlformats.org/officeDocument/2006/relationships/image" Target="../media/image10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5.wmf"/><Relationship Id="rId2" Type="http://schemas.openxmlformats.org/officeDocument/2006/relationships/image" Target="../media/image10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8.wmf"/><Relationship Id="rId2" Type="http://schemas.openxmlformats.org/officeDocument/2006/relationships/image" Target="../media/image14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1" Type="http://schemas.openxmlformats.org/officeDocument/2006/relationships/image" Target="../media/image6.wmf"/><Relationship Id="rId2"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wmf"/><Relationship Id="rId1" Type="http://schemas.openxmlformats.org/officeDocument/2006/relationships/image" Target="../media/image58.wmf"/><Relationship Id="rId2"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6.wmf"/><Relationship Id="rId4" Type="http://schemas.openxmlformats.org/officeDocument/2006/relationships/image" Target="../media/image67.wmf"/><Relationship Id="rId5" Type="http://schemas.openxmlformats.org/officeDocument/2006/relationships/image" Target="../media/image68.wmf"/><Relationship Id="rId6" Type="http://schemas.openxmlformats.org/officeDocument/2006/relationships/image" Target="../media/image69.wmf"/><Relationship Id="rId1" Type="http://schemas.openxmlformats.org/officeDocument/2006/relationships/image" Target="../media/image64.wmf"/><Relationship Id="rId2" Type="http://schemas.openxmlformats.org/officeDocument/2006/relationships/image" Target="../media/image6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wmf"/><Relationship Id="rId2" Type="http://schemas.openxmlformats.org/officeDocument/2006/relationships/image" Target="../media/image7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wmf"/><Relationship Id="rId2" Type="http://schemas.openxmlformats.org/officeDocument/2006/relationships/image" Target="../media/image7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6.wmf"/><Relationship Id="rId4" Type="http://schemas.openxmlformats.org/officeDocument/2006/relationships/image" Target="../media/image77.wmf"/><Relationship Id="rId5" Type="http://schemas.openxmlformats.org/officeDocument/2006/relationships/image" Target="../media/image78.wmf"/><Relationship Id="rId6" Type="http://schemas.openxmlformats.org/officeDocument/2006/relationships/image" Target="../media/image79.wmf"/><Relationship Id="rId1" Type="http://schemas.openxmlformats.org/officeDocument/2006/relationships/image" Target="../media/image74.wmf"/><Relationship Id="rId2" Type="http://schemas.openxmlformats.org/officeDocument/2006/relationships/image" Target="../media/image7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1D1A7E2-7A0F-4C78-A7CA-E2F2BB57CDAB}" type="datetimeFigureOut">
              <a:rPr lang="ru-RU"/>
              <a:pPr/>
              <a:t>04.03.14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DB4EDAF-6771-48A2-90D4-BE07AFC8EC6F}" type="slidenum">
              <a:rPr lang="ru-RU"/>
              <a:pPr/>
              <a:t>‹#›</a:t>
            </a:fld>
            <a:endParaRPr lang="ru-RU"/>
          </a:p>
        </p:txBody>
      </p:sp>
    </p:spTree>
    <p:extLst>
      <p:ext uri="{BB962C8B-B14F-4D97-AF65-F5344CB8AC3E}">
        <p14:creationId xmlns:p14="http://schemas.microsoft.com/office/powerpoint/2010/main" val="2499075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Arial" charset="0"/>
        <a:cs typeface="Arial" charset="0"/>
      </a:defRPr>
    </a:lvl1pPr>
    <a:lvl2pPr marL="457200" algn="l" rtl="0" eaLnBrk="0" fontAlgn="base" hangingPunct="0">
      <a:spcBef>
        <a:spcPct val="30000"/>
      </a:spcBef>
      <a:spcAft>
        <a:spcPct val="0"/>
      </a:spcAft>
      <a:defRPr kumimoji="1" sz="1200" kern="1200">
        <a:solidFill>
          <a:schemeClr val="tx1"/>
        </a:solidFill>
        <a:latin typeface="+mn-lt"/>
        <a:ea typeface="Arial" charset="0"/>
        <a:cs typeface="Arial" pitchFamily="34" charset="0"/>
      </a:defRPr>
    </a:lvl2pPr>
    <a:lvl3pPr marL="914400" algn="l" rtl="0" eaLnBrk="0" fontAlgn="base" hangingPunct="0">
      <a:spcBef>
        <a:spcPct val="30000"/>
      </a:spcBef>
      <a:spcAft>
        <a:spcPct val="0"/>
      </a:spcAft>
      <a:defRPr kumimoji="1" sz="1200" kern="1200">
        <a:solidFill>
          <a:schemeClr val="tx1"/>
        </a:solidFill>
        <a:latin typeface="+mn-lt"/>
        <a:ea typeface="Arial" charset="0"/>
        <a:cs typeface="Arial" pitchFamily="34" charset="0"/>
      </a:defRPr>
    </a:lvl3pPr>
    <a:lvl4pPr marL="1371600" algn="l" rtl="0" eaLnBrk="0" fontAlgn="base" hangingPunct="0">
      <a:spcBef>
        <a:spcPct val="30000"/>
      </a:spcBef>
      <a:spcAft>
        <a:spcPct val="0"/>
      </a:spcAft>
      <a:defRPr kumimoji="1" sz="1200" kern="1200">
        <a:solidFill>
          <a:schemeClr val="tx1"/>
        </a:solidFill>
        <a:latin typeface="+mn-lt"/>
        <a:ea typeface="Arial" charset="0"/>
        <a:cs typeface="Arial" pitchFamily="34" charset="0"/>
      </a:defRPr>
    </a:lvl4pPr>
    <a:lvl5pPr marL="1828800" algn="l" rtl="0" eaLnBrk="0" fontAlgn="base" hangingPunct="0">
      <a:spcBef>
        <a:spcPct val="30000"/>
      </a:spcBef>
      <a:spcAft>
        <a:spcPct val="0"/>
      </a:spcAft>
      <a:defRPr kumimoji="1" sz="12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Образ слайда 1"/>
          <p:cNvSpPr>
            <a:spLocks noGrp="1" noRot="1" noChangeAspect="1" noTextEdit="1"/>
          </p:cNvSpPr>
          <p:nvPr>
            <p:ph type="sldImg"/>
          </p:nvPr>
        </p:nvSpPr>
        <p:spPr bwMode="auto">
          <a:noFill/>
          <a:ln>
            <a:solidFill>
              <a:srgbClr val="000000"/>
            </a:solidFill>
            <a:miter lim="800000"/>
            <a:headEnd/>
            <a:tailEnd/>
          </a:ln>
        </p:spPr>
      </p:sp>
      <p:sp>
        <p:nvSpPr>
          <p:cNvPr id="58370" name="Заметки 2"/>
          <p:cNvSpPr>
            <a:spLocks noGrp="1"/>
          </p:cNvSpPr>
          <p:nvPr>
            <p:ph type="body" idx="1"/>
          </p:nvPr>
        </p:nvSpPr>
        <p:spPr bwMode="auto">
          <a:noFill/>
          <a:ln>
            <a:solidFill>
              <a:srgbClr val="000000"/>
            </a:solidFill>
            <a:miter lim="800000"/>
            <a:headEnd/>
            <a:tailEnd/>
          </a:ln>
        </p:spPr>
        <p:txBody>
          <a:bodyPr/>
          <a:lstStyle/>
          <a:p>
            <a:endParaRPr lang="ru-RU" smtClean="0">
              <a:cs typeface="Arial" pitchFamily="34" charset="0"/>
            </a:endParaRPr>
          </a:p>
          <a:p>
            <a:endParaRPr lang="ru-RU" smtClean="0">
              <a:cs typeface="Arial" pitchFamily="34" charset="0"/>
            </a:endParaRPr>
          </a:p>
        </p:txBody>
      </p:sp>
      <p:sp>
        <p:nvSpPr>
          <p:cNvPr id="5837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99978A6-7ABC-41B5-A0A9-1BC8DD401F5A}" type="slidenum">
              <a:rPr lang="ru-RU" sz="1200">
                <a:latin typeface="Calibri" pitchFamily="34" charset="0"/>
                <a:ea typeface="MS PGothic" pitchFamily="34" charset="-128"/>
              </a:rPr>
              <a:pPr algn="r"/>
              <a:t>12</a:t>
            </a:fld>
            <a:endParaRPr lang="ru-RU" sz="1200">
              <a:latin typeface="Calibri" pitchFamily="34" charset="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Образ слайда 1"/>
          <p:cNvSpPr>
            <a:spLocks noGrp="1" noRot="1" noChangeAspect="1" noTextEdit="1"/>
          </p:cNvSpPr>
          <p:nvPr>
            <p:ph type="sldImg"/>
          </p:nvPr>
        </p:nvSpPr>
        <p:spPr bwMode="auto">
          <a:xfrm>
            <a:off x="1143000" y="693738"/>
            <a:ext cx="4565650" cy="3424237"/>
          </a:xfrm>
          <a:noFill/>
          <a:ln>
            <a:solidFill>
              <a:srgbClr val="000000"/>
            </a:solidFill>
            <a:miter lim="800000"/>
            <a:headEnd/>
            <a:tailEnd/>
          </a:ln>
        </p:spPr>
      </p:sp>
      <p:sp>
        <p:nvSpPr>
          <p:cNvPr id="68610" name="Заметки 2"/>
          <p:cNvSpPr>
            <a:spLocks noGrp="1"/>
          </p:cNvSpPr>
          <p:nvPr>
            <p:ph type="body" idx="1"/>
          </p:nvPr>
        </p:nvSpPr>
        <p:spPr bwMode="auto">
          <a:noFill/>
        </p:spPr>
        <p:txBody>
          <a:bodyPr/>
          <a:lstStyle/>
          <a:p>
            <a:endParaRPr lang="en-US" smtClean="0">
              <a:cs typeface="Arial" pitchFamily="34" charset="0"/>
            </a:endParaRPr>
          </a:p>
        </p:txBody>
      </p:sp>
      <p:sp>
        <p:nvSpPr>
          <p:cNvPr id="68611" name="Номер слайда 3"/>
          <p:cNvSpPr>
            <a:spLocks noGrp="1"/>
          </p:cNvSpPr>
          <p:nvPr>
            <p:ph type="sldNum" sz="quarter" idx="5"/>
          </p:nvPr>
        </p:nvSpPr>
        <p:spPr bwMode="auto">
          <a:noFill/>
          <a:ln>
            <a:miter lim="800000"/>
            <a:headEnd/>
            <a:tailEnd/>
          </a:ln>
        </p:spPr>
        <p:txBody>
          <a:bodyPr/>
          <a:lstStyle/>
          <a:p>
            <a:fld id="{C29D00E3-DA86-40ED-BF36-8D73CCAA1582}" type="slidenum">
              <a:rPr lang="ru-RU"/>
              <a:pPr/>
              <a:t>13</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4294967295"/>
          </p:nvPr>
        </p:nvSpPr>
        <p:spPr bwMode="auto">
          <a:xfrm>
            <a:off x="3884758" y="8684753"/>
            <a:ext cx="2971639" cy="457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B4407049-8119-A94B-9305-5B17A7AC7481}" type="slidenum">
              <a:rPr kumimoji="0" lang="ru-RU" sz="1200">
                <a:solidFill>
                  <a:srgbClr val="000000"/>
                </a:solidFill>
              </a:rPr>
              <a:pPr/>
              <a:t>14</a:t>
            </a:fld>
            <a:endParaRPr kumimoji="0" lang="ru-RU" sz="1200">
              <a:solidFill>
                <a:srgbClr val="000000"/>
              </a:solidFill>
            </a:endParaRPr>
          </a:p>
        </p:txBody>
      </p:sp>
      <p:sp>
        <p:nvSpPr>
          <p:cNvPr id="22530" name="Rectangle 7"/>
          <p:cNvSpPr txBox="1">
            <a:spLocks noGrp="1" noChangeArrowheads="1"/>
          </p:cNvSpPr>
          <p:nvPr/>
        </p:nvSpPr>
        <p:spPr bwMode="auto">
          <a:xfrm>
            <a:off x="3886360" y="8686216"/>
            <a:ext cx="2971640" cy="4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eaLnBrk="0" hangingPunct="0"/>
            <a:fld id="{C791B8B2-EDDA-8546-9387-49DE0152C4A2}" type="slidenum">
              <a:rPr kumimoji="0" lang="en-US" sz="1800">
                <a:solidFill>
                  <a:srgbClr val="000000"/>
                </a:solidFill>
                <a:ea typeface="MS PGothic" charset="0"/>
                <a:cs typeface="MS PGothic" charset="0"/>
              </a:rPr>
              <a:pPr algn="r" eaLnBrk="0" hangingPunct="0"/>
              <a:t>14</a:t>
            </a:fld>
            <a:endParaRPr kumimoji="0" lang="en-US" sz="1800">
              <a:solidFill>
                <a:srgbClr val="000000"/>
              </a:solidFill>
              <a:ea typeface="MS PGothic" charset="0"/>
              <a:cs typeface="MS PGothic" charset="0"/>
            </a:endParaRPr>
          </a:p>
        </p:txBody>
      </p:sp>
      <p:sp>
        <p:nvSpPr>
          <p:cNvPr id="22531" name="Rectangle 2"/>
          <p:cNvSpPr>
            <a:spLocks noGrp="1" noRot="1" noChangeAspect="1" noChangeArrowheads="1" noTextEdit="1"/>
          </p:cNvSpPr>
          <p:nvPr>
            <p:ph type="sldImg"/>
          </p:nvPr>
        </p:nvSpPr>
        <p:spPr>
          <a:xfrm>
            <a:off x="-9845659" y="-6049198"/>
            <a:ext cx="19691317" cy="13484914"/>
          </a:xfrm>
          <a:ln>
            <a:solidFill>
              <a:srgbClr val="000000"/>
            </a:solidFill>
            <a:miter lim="800000"/>
            <a:headEnd/>
            <a:tailEnd/>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ln>
            <a:miter lim="800000"/>
            <a:headEnd/>
            <a:tailEnd/>
          </a:ln>
        </p:spPr>
        <p:txBody>
          <a:bodyPr/>
          <a:lstStyle/>
          <a:p>
            <a:fld id="{59D028E4-F746-4E6C-B0FE-789688D39007}" type="slidenum">
              <a:rPr lang="en-US">
                <a:ea typeface="MS PGothic" pitchFamily="34" charset="-128"/>
              </a:rPr>
              <a:pPr/>
              <a:t>15</a:t>
            </a:fld>
            <a:endParaRPr lang="en-US">
              <a:ea typeface="MS PGothic" pitchFamily="34" charset="-128"/>
            </a:endParaRPr>
          </a:p>
        </p:txBody>
      </p:sp>
      <p:sp>
        <p:nvSpPr>
          <p:cNvPr id="716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kumimoji="0"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a:ln>
            <a:solidFill>
              <a:srgbClr val="000000"/>
            </a:solidFill>
            <a:miter lim="800000"/>
            <a:headEnd/>
            <a:tailEnd/>
          </a:ln>
        </p:spPr>
        <p:txBody>
          <a:bodyPr/>
          <a:lstStyle/>
          <a:p>
            <a:pPr eaLnBrk="1" hangingPunct="1"/>
            <a:endParaRPr kumimoji="0" lang="en-US"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4294967295"/>
          </p:nvPr>
        </p:nvSpPr>
        <p:spPr bwMode="auto">
          <a:xfrm>
            <a:off x="3884758" y="8684753"/>
            <a:ext cx="2971639" cy="457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fld id="{B4407049-8119-A94B-9305-5B17A7AC7481}" type="slidenum">
              <a:rPr kumimoji="0" lang="ru-RU" sz="1200">
                <a:solidFill>
                  <a:srgbClr val="000000"/>
                </a:solidFill>
              </a:rPr>
              <a:pPr/>
              <a:t>23</a:t>
            </a:fld>
            <a:endParaRPr kumimoji="0" lang="ru-RU" sz="1200">
              <a:solidFill>
                <a:srgbClr val="000000"/>
              </a:solidFill>
            </a:endParaRPr>
          </a:p>
        </p:txBody>
      </p:sp>
      <p:sp>
        <p:nvSpPr>
          <p:cNvPr id="22530" name="Rectangle 7"/>
          <p:cNvSpPr txBox="1">
            <a:spLocks noGrp="1" noChangeArrowheads="1"/>
          </p:cNvSpPr>
          <p:nvPr/>
        </p:nvSpPr>
        <p:spPr bwMode="auto">
          <a:xfrm>
            <a:off x="3886360" y="8686216"/>
            <a:ext cx="2971640" cy="4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r" eaLnBrk="0" hangingPunct="0"/>
            <a:fld id="{C791B8B2-EDDA-8546-9387-49DE0152C4A2}" type="slidenum">
              <a:rPr kumimoji="0" lang="en-US" sz="1800">
                <a:solidFill>
                  <a:srgbClr val="000000"/>
                </a:solidFill>
                <a:ea typeface="MS PGothic" charset="0"/>
                <a:cs typeface="MS PGothic" charset="0"/>
              </a:rPr>
              <a:pPr algn="r" eaLnBrk="0" hangingPunct="0"/>
              <a:t>23</a:t>
            </a:fld>
            <a:endParaRPr kumimoji="0" lang="en-US" sz="1800">
              <a:solidFill>
                <a:srgbClr val="000000"/>
              </a:solidFill>
              <a:ea typeface="MS PGothic" charset="0"/>
              <a:cs typeface="MS PGothic" charset="0"/>
            </a:endParaRPr>
          </a:p>
        </p:txBody>
      </p:sp>
      <p:sp>
        <p:nvSpPr>
          <p:cNvPr id="22531" name="Rectangle 2"/>
          <p:cNvSpPr>
            <a:spLocks noGrp="1" noRot="1" noChangeAspect="1" noChangeArrowheads="1" noTextEdit="1"/>
          </p:cNvSpPr>
          <p:nvPr>
            <p:ph type="sldImg"/>
          </p:nvPr>
        </p:nvSpPr>
        <p:spPr>
          <a:xfrm>
            <a:off x="-8990013" y="-6049963"/>
            <a:ext cx="17980026" cy="13485813"/>
          </a:xfrm>
          <a:ln>
            <a:solidFill>
              <a:srgbClr val="000000"/>
            </a:solidFill>
            <a:miter lim="800000"/>
            <a:headEnd/>
            <a:tailEnd/>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ru-RU">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174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198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p:cNvSpPr>
          <p:nvPr>
            <p:ph type="sldImg"/>
          </p:nvPr>
        </p:nvSpPr>
        <p:spPr bwMode="auto">
          <a:noFill/>
          <a:ln>
            <a:solidFill>
              <a:srgbClr val="000000"/>
            </a:solidFill>
            <a:miter lim="800000"/>
            <a:headEnd/>
            <a:tailEnd/>
          </a:ln>
        </p:spPr>
      </p:sp>
      <p:sp>
        <p:nvSpPr>
          <p:cNvPr id="119810"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bwMode="auto">
          <a:noFill/>
          <a:ln>
            <a:solidFill>
              <a:srgbClr val="000000"/>
            </a:solidFill>
            <a:miter lim="800000"/>
            <a:headEnd/>
            <a:tailEnd/>
          </a:ln>
        </p:spPr>
      </p:sp>
      <p:sp>
        <p:nvSpPr>
          <p:cNvPr id="37891" name="Заметки 2"/>
          <p:cNvSpPr>
            <a:spLocks noGrp="1"/>
          </p:cNvSpPr>
          <p:nvPr>
            <p:ph type="body" idx="1"/>
          </p:nvPr>
        </p:nvSpPr>
        <p:spPr bwMode="auto">
          <a:noFill/>
        </p:spPr>
        <p:txBody>
          <a:bodyPr/>
          <a:lstStyle/>
          <a:p>
            <a:pPr>
              <a:spcBef>
                <a:spcPct val="0"/>
              </a:spcBef>
            </a:pPr>
            <a:endParaRPr lang="ru-RU" smtClean="0"/>
          </a:p>
        </p:txBody>
      </p:sp>
      <p:sp>
        <p:nvSpPr>
          <p:cNvPr id="37892" name="Номер слайда 3"/>
          <p:cNvSpPr>
            <a:spLocks noGrp="1"/>
          </p:cNvSpPr>
          <p:nvPr>
            <p:ph type="sldNum" sz="quarter" idx="5"/>
          </p:nvPr>
        </p:nvSpPr>
        <p:spPr bwMode="auto">
          <a:noFill/>
          <a:ln>
            <a:miter lim="800000"/>
            <a:headEnd/>
            <a:tailEnd/>
          </a:ln>
        </p:spPr>
        <p:txBody>
          <a:bodyPr/>
          <a:lstStyle/>
          <a:p>
            <a:fld id="{E32A4FCA-6FB1-4100-9DEA-6C296F5175B8}" type="slidenum">
              <a:rPr lang="ru-RU" smtClean="0">
                <a:latin typeface="Arial" charset="0"/>
                <a:cs typeface="Arial" charset="0"/>
              </a:rPr>
              <a:pPr/>
              <a:t>51</a:t>
            </a:fld>
            <a:endParaRPr lang="ru-RU" smtClean="0">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68611" name="Rectangle 3"/>
          <p:cNvSpPr>
            <a:spLocks noGrp="1"/>
          </p:cNvSpPr>
          <p:nvPr>
            <p:ph type="body" idx="1"/>
          </p:nvPr>
        </p:nvSpPr>
        <p:spPr>
          <a:noFill/>
          <a:ln/>
        </p:spPr>
        <p:txBody>
          <a:bodyPr/>
          <a:lstStyle/>
          <a:p>
            <a:pPr eaLnBrk="1" hangingPunct="1"/>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000A33B-ABC6-4086-B3B8-870ADBFEAAE4}" type="slidenum">
              <a:rPr lang="en-US"/>
              <a:pPr/>
              <a:t>53</a:t>
            </a:fld>
            <a:endParaRPr lang="en-US"/>
          </a:p>
        </p:txBody>
      </p:sp>
      <p:sp>
        <p:nvSpPr>
          <p:cNvPr id="115715" name="Rectangle 2"/>
          <p:cNvSpPr>
            <a:spLocks noGrp="1" noRot="1" noChangeAspect="1" noTextEdit="1"/>
          </p:cNvSpPr>
          <p:nvPr>
            <p:ph type="sldImg"/>
          </p:nvPr>
        </p:nvSpPr>
        <p:spPr>
          <a:solidFill>
            <a:srgbClr val="FFFFFF"/>
          </a:solidFill>
          <a:ln/>
        </p:spPr>
      </p:sp>
      <p:sp>
        <p:nvSpPr>
          <p:cNvPr id="115716" name="Rectangle 3"/>
          <p:cNvSpPr>
            <a:spLocks noGrp="1"/>
          </p:cNvSpPr>
          <p:nvPr>
            <p:ph type="body" idx="1"/>
          </p:nvPr>
        </p:nvSpPr>
        <p:spPr>
          <a:xfrm>
            <a:off x="685800" y="4343400"/>
            <a:ext cx="5486400" cy="4114800"/>
          </a:xfrm>
          <a:noFill/>
          <a:ln>
            <a:solidFill>
              <a:srgbClr val="000000"/>
            </a:solidFill>
          </a:ln>
        </p:spPr>
        <p:txBody>
          <a:bodyPr/>
          <a:lstStyle/>
          <a:p>
            <a:pPr eaLnBrk="1" hangingPunct="1"/>
            <a:endParaRPr 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p:cNvSpPr>
          <p:nvPr>
            <p:ph type="sldImg"/>
          </p:nvPr>
        </p:nvSpPr>
        <p:spPr bwMode="auto">
          <a:noFill/>
          <a:ln>
            <a:solidFill>
              <a:srgbClr val="000000"/>
            </a:solidFill>
            <a:miter lim="800000"/>
            <a:headEnd/>
            <a:tailEnd/>
          </a:ln>
        </p:spPr>
      </p:sp>
      <p:sp>
        <p:nvSpPr>
          <p:cNvPr id="121858"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TextEdit="1"/>
          </p:cNvSpPr>
          <p:nvPr>
            <p:ph type="sldImg"/>
          </p:nvPr>
        </p:nvSpPr>
        <p:spPr bwMode="auto">
          <a:noFill/>
          <a:ln>
            <a:solidFill>
              <a:srgbClr val="000000"/>
            </a:solidFill>
            <a:miter lim="800000"/>
            <a:headEnd/>
            <a:tailEnd/>
          </a:ln>
        </p:spPr>
      </p:sp>
      <p:sp>
        <p:nvSpPr>
          <p:cNvPr id="125954"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TextEdit="1"/>
          </p:cNvSpPr>
          <p:nvPr>
            <p:ph type="sldImg"/>
          </p:nvPr>
        </p:nvSpPr>
        <p:spPr bwMode="auto">
          <a:noFill/>
          <a:ln>
            <a:solidFill>
              <a:srgbClr val="000000"/>
            </a:solidFill>
            <a:miter lim="800000"/>
            <a:headEnd/>
            <a:tailEnd/>
          </a:ln>
        </p:spPr>
      </p:sp>
      <p:sp>
        <p:nvSpPr>
          <p:cNvPr id="160770" name="Rectangle 3"/>
          <p:cNvSpPr>
            <a:spLocks noGrp="1"/>
          </p:cNvSpPr>
          <p:nvPr>
            <p:ph type="body" idx="1"/>
          </p:nvPr>
        </p:nvSpPr>
        <p:spPr bwMode="auto">
          <a:noFill/>
        </p:spPr>
        <p:txBody>
          <a:bodyPr/>
          <a:lstStyle/>
          <a:p>
            <a:endParaRPr lang="en-US"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2818" name="Rectangle 3"/>
          <p:cNvSpPr>
            <a:spLocks noGrp="1" noChangeArrowheads="1"/>
          </p:cNvSpPr>
          <p:nvPr>
            <p:ph type="body" idx="1"/>
          </p:nvPr>
        </p:nvSpPr>
        <p:spPr bwMode="auto">
          <a:noFill/>
          <a:ln>
            <a:solidFill>
              <a:srgbClr val="000000"/>
            </a:solidFill>
            <a:miter lim="800000"/>
            <a:headEnd/>
            <a:tailEnd/>
          </a:ln>
        </p:spPr>
        <p:txBody>
          <a:bodyPr/>
          <a:lstStyle/>
          <a:p>
            <a:pPr defTabSz="909638" eaLnBrk="1" hangingPunct="1"/>
            <a:endParaRPr lang="ru-RU"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246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atin typeface="Calibri" charset="0"/>
            </a:endParaRPr>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fld id="{F0474431-2D17-5746-AAA5-786A073BD6F8}" type="slidenum">
              <a:rPr lang="ru-RU"/>
              <a:pPr eaLnBrk="1" hangingPunct="1"/>
              <a:t>64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a:ln/>
        </p:spPr>
      </p:sp>
      <p:sp>
        <p:nvSpPr>
          <p:cNvPr id="117763" name="Rectangle 3"/>
          <p:cNvSpPr>
            <a:spLocks noGrp="1"/>
          </p:cNvSpPr>
          <p:nvPr>
            <p:ph type="body" idx="1"/>
          </p:nvPr>
        </p:nvSpPr>
        <p:spPr>
          <a:noFill/>
          <a:ln/>
        </p:spPr>
        <p:txBody>
          <a:bodyPr/>
          <a:lstStyle/>
          <a:p>
            <a:pPr eaLnBrk="1" hangingPunct="1"/>
            <a:endParaRPr lang="ru-R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2" name="Rectangle 3"/>
          <p:cNvSpPr>
            <a:spLocks noGrp="1" noChangeArrowheads="1"/>
          </p:cNvSpPr>
          <p:nvPr>
            <p:ph type="body" idx="1"/>
          </p:nvPr>
        </p:nvSpPr>
        <p:spPr bwMode="auto">
          <a:no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451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6082"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F0887-E615-314C-9C64-E9521D955D99}" type="slidenum">
              <a:rPr lang="en-GB"/>
              <a:pPr/>
              <a:t>6</a:t>
            </a:fld>
            <a:endParaRPr lang="en-GB"/>
          </a:p>
        </p:txBody>
      </p:sp>
      <p:sp>
        <p:nvSpPr>
          <p:cNvPr id="100354" name="Rectangle 2"/>
          <p:cNvSpPr>
            <a:spLocks noGrp="1" noRot="1" noChangeAspect="1" noChangeArrowheads="1" noTextEdit="1"/>
          </p:cNvSpPr>
          <p:nvPr>
            <p:ph type="sldImg"/>
          </p:nvPr>
        </p:nvSpPr>
        <p:spPr>
          <a:xfrm>
            <a:off x="1144588" y="685800"/>
            <a:ext cx="4568825" cy="3427413"/>
          </a:xfrm>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8"/>
          <p:cNvSpPr txBox="1">
            <a:spLocks noGrp="1" noChangeArrowheads="1"/>
          </p:cNvSpPr>
          <p:nvPr/>
        </p:nvSpPr>
        <p:spPr bwMode="auto">
          <a:xfrm>
            <a:off x="3884613" y="8685213"/>
            <a:ext cx="2971800" cy="457200"/>
          </a:xfrm>
          <a:prstGeom prst="rect">
            <a:avLst/>
          </a:prstGeom>
          <a:noFill/>
          <a:ln w="9525">
            <a:noFill/>
            <a:round/>
            <a:headEnd/>
            <a:tailEnd/>
          </a:ln>
        </p:spPr>
        <p:txBody>
          <a:bodyPr anchor="b"/>
          <a:lstStyle/>
          <a:p>
            <a:pPr algn="r">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576D702-F7BF-4014-AC35-79A660DAA9D8}" type="slidenum">
              <a:rPr lang="ru-RU" sz="1200">
                <a:solidFill>
                  <a:srgbClr val="000000"/>
                </a:solidFill>
                <a:latin typeface="Calibri" pitchFamily="34" charset="0"/>
              </a:rPr>
              <a:pPr algn="r">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ru-RU" sz="1200">
              <a:solidFill>
                <a:srgbClr val="000000"/>
              </a:solidFill>
              <a:latin typeface="Calibri" pitchFamily="34"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a:ln>
            <a:solidFill>
              <a:srgbClr val="000000"/>
            </a:solidFill>
            <a:miter lim="800000"/>
            <a:headEnd/>
            <a:tailEnd/>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017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8B96DDB9-B893-4675-BBC5-9FAD010D791C}" type="datetimeFigureOut">
              <a:rPr lang="ru-RU"/>
              <a:pPr/>
              <a:t>04.03.14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AC90A545-48FD-4D76-BA52-D85E6878674A}" type="slidenum">
              <a:rPr lang="ru-RU"/>
              <a:pPr/>
              <a:t>‹#›</a:t>
            </a:fld>
            <a:endParaRPr lang="ru-RU"/>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1CAC2A32-DDC4-45FB-9D9E-8064E12E5E6D}" type="datetimeFigureOut">
              <a:rPr lang="ru-RU"/>
              <a:pPr/>
              <a:t>04.03.14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2239EB44-A457-4BDD-A159-144EEDB1D9B6}" type="slidenum">
              <a:rPr lang="ru-RU"/>
              <a:pPr/>
              <a:t>‹#›</a:t>
            </a:fld>
            <a:endParaRPr lang="ru-RU"/>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4F0A7176-21FF-4175-9D24-D3104F99A21D}" type="datetimeFigureOut">
              <a:rPr lang="ru-RU"/>
              <a:pPr/>
              <a:t>04.03.14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86C6C941-E043-4869-9DBA-37D89956F2B4}" type="slidenum">
              <a:rPr lang="ru-RU"/>
              <a:pPr/>
              <a:t>‹#›</a:t>
            </a:fld>
            <a:endParaRPr lang="ru-RU"/>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ru-RU" smtClean="0"/>
              <a:t>Click to edit Master title style</a:t>
            </a:r>
            <a:endParaRPr lang="en-US"/>
          </a:p>
        </p:txBody>
      </p:sp>
      <p:sp>
        <p:nvSpPr>
          <p:cNvPr id="3" name="Rectangle 3"/>
          <p:cNvSpPr>
            <a:spLocks noGrp="1" noChangeArrowheads="1"/>
          </p:cNvSpPr>
          <p:nvPr>
            <p:ph type="dt" idx="10"/>
          </p:nvPr>
        </p:nvSpPr>
        <p:spPr/>
        <p:txBody>
          <a:bodyPr/>
          <a:lstStyle>
            <a:lvl1pPr>
              <a:defRPr>
                <a:latin typeface="Calibri" charset="0"/>
                <a:ea typeface="Arial" charset="0"/>
                <a:cs typeface="Arial" charset="0"/>
              </a:defRPr>
            </a:lvl1pPr>
          </a:lstStyle>
          <a:p>
            <a:pPr>
              <a:defRPr/>
            </a:pPr>
            <a:r>
              <a:rPr lang="en-US"/>
              <a:t>August 8, 2013</a:t>
            </a:r>
          </a:p>
        </p:txBody>
      </p:sp>
      <p:sp>
        <p:nvSpPr>
          <p:cNvPr id="4" name="Rectangle 4"/>
          <p:cNvSpPr>
            <a:spLocks noGrp="1" noChangeArrowheads="1"/>
          </p:cNvSpPr>
          <p:nvPr>
            <p:ph type="ftr" idx="11"/>
          </p:nvPr>
        </p:nvSpPr>
        <p:spPr/>
        <p:txBody>
          <a:bodyPr/>
          <a:lstStyle>
            <a:lvl1pPr>
              <a:defRPr/>
            </a:lvl1pPr>
          </a:lstStyle>
          <a:p>
            <a:pPr>
              <a:defRPr/>
            </a:pPr>
            <a:r>
              <a:rPr lang="en-US"/>
              <a:t>V.Kekelidze,  mega-science workshop, Dubna</a:t>
            </a:r>
          </a:p>
        </p:txBody>
      </p:sp>
      <p:sp>
        <p:nvSpPr>
          <p:cNvPr id="5" name="Rectangle 5"/>
          <p:cNvSpPr>
            <a:spLocks noGrp="1" noChangeArrowheads="1"/>
          </p:cNvSpPr>
          <p:nvPr>
            <p:ph type="sldNum" idx="12"/>
          </p:nvPr>
        </p:nvSpPr>
        <p:spPr/>
        <p:txBody>
          <a:bodyPr/>
          <a:lstStyle>
            <a:lvl1pPr>
              <a:defRPr/>
            </a:lvl1pPr>
          </a:lstStyle>
          <a:p>
            <a:fld id="{5289F272-8EFA-41CE-AE99-EEE39E04F50C}" type="slidenum">
              <a:rPr lang="en-US"/>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Содержимое">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smtClean="0">
                <a:latin typeface="Calibri" charset="0"/>
                <a:ea typeface="Arial" charset="0"/>
                <a:cs typeface="Arial" charset="0"/>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wrap="square" numCol="1" anchorCtr="0" compatLnSpc="1">
            <a:prstTxWarp prst="textNoShape">
              <a:avLst/>
            </a:prstTxWarp>
          </a:bodyPr>
          <a:lstStyle>
            <a:lvl1pPr fontAlgn="base">
              <a:spcBef>
                <a:spcPct val="0"/>
              </a:spcBef>
              <a:spcAft>
                <a:spcPct val="0"/>
              </a:spcAft>
              <a:defRPr smtClean="0">
                <a:solidFill>
                  <a:srgbClr val="898989"/>
                </a:solidFill>
                <a:cs typeface="Arial" pitchFamily="34" charset="0"/>
              </a:defRPr>
            </a:lvl1pPr>
          </a:lstStyle>
          <a:p>
            <a:r>
              <a:rPr lang="ru-RU"/>
              <a:t>Октябрь 2010</a:t>
            </a: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8B313E7F-6839-4989-B376-CB085136C77F}" type="slidenum">
              <a:rPr lang="ru-RU"/>
              <a:pPr/>
              <a:t>‹#›</a:t>
            </a:fld>
            <a:endParaRPr lang="ru-RU"/>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143000"/>
          </a:xfrm>
        </p:spPr>
        <p:txBody>
          <a:bodyPr/>
          <a:lstStyle/>
          <a:p>
            <a:r>
              <a:rPr lang="en-US"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a:xfrm>
            <a:off x="457200" y="6245225"/>
            <a:ext cx="2133600" cy="476250"/>
          </a:xfrm>
        </p:spPr>
        <p:txBody>
          <a:bodyPr/>
          <a:lstStyle>
            <a:lvl1pPr>
              <a:defRPr smtClean="0">
                <a:latin typeface="Calibri" charset="0"/>
                <a:ea typeface="Arial" charset="0"/>
                <a:cs typeface="Arial" charset="0"/>
              </a:defRPr>
            </a:lvl1pPr>
          </a:lstStyle>
          <a:p>
            <a:pPr>
              <a:defRPr/>
            </a:pPr>
            <a:endParaRPr lang="ru-RU"/>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pPr>
              <a:defRPr/>
            </a:pPr>
            <a:r>
              <a:rPr lang="ru-RU"/>
              <a:t>21.04.2010</a:t>
            </a:r>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F84A7E4D-FF96-4DED-9140-68902B73CD51}" type="slidenum">
              <a:rPr lang="ru-RU"/>
              <a:pPr/>
              <a:t>‹#›</a:t>
            </a:fld>
            <a:endParaRPr lang="ru-RU"/>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ru-RU"/>
          </a:p>
        </p:txBody>
      </p:sp>
      <p:sp>
        <p:nvSpPr>
          <p:cNvPr id="7" name="Rectangle 5"/>
          <p:cNvSpPr>
            <a:spLocks noGrp="1" noChangeArrowheads="1"/>
          </p:cNvSpPr>
          <p:nvPr>
            <p:ph type="ftr" sz="quarter" idx="11"/>
          </p:nvPr>
        </p:nvSpPr>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fld id="{0F798132-956C-924B-95BA-B6C1E930B15D}" type="slidenum">
              <a:rPr lang="ru-RU"/>
              <a:pPr/>
              <a:t>‹#›</a:t>
            </a:fld>
            <a:endParaRPr lang="ru-RU"/>
          </a:p>
        </p:txBody>
      </p:sp>
    </p:spTree>
    <p:extLst>
      <p:ext uri="{BB962C8B-B14F-4D97-AF65-F5344CB8AC3E}">
        <p14:creationId xmlns:p14="http://schemas.microsoft.com/office/powerpoint/2010/main" val="227833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16D261FD-C6B9-48A0-85E9-159F4FDACCAF}" type="datetimeFigureOut">
              <a:rPr lang="ru-RU"/>
              <a:pPr/>
              <a:t>04.03.14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0C29A42-1E0E-4231-B5C5-FBBA08142076}" type="slidenum">
              <a:rPr lang="ru-RU"/>
              <a:pPr/>
              <a:t>‹#›</a:t>
            </a:fld>
            <a:endParaRPr lang="ru-RU"/>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B5341D4E-E6BC-428A-B38F-1E87056E6AF2}" type="datetimeFigureOut">
              <a:rPr lang="ru-RU"/>
              <a:pPr/>
              <a:t>04.03.14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42502BA9-C0A9-4CB0-B92C-EEC717B297FC}" type="slidenum">
              <a:rPr lang="ru-RU"/>
              <a:pPr/>
              <a:t>‹#›</a:t>
            </a:fld>
            <a:endParaRPr lang="ru-RU"/>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A8FB3C9F-DEB4-4655-8B12-09EBB05755B1}" type="datetimeFigureOut">
              <a:rPr lang="ru-RU"/>
              <a:pPr/>
              <a:t>04.03.14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6FC089AE-ECC0-4EB9-9DBC-1D92AEC218C4}" type="slidenum">
              <a:rPr lang="ru-RU"/>
              <a:pPr/>
              <a:t>‹#›</a:t>
            </a:fld>
            <a:endParaRPr lang="ru-RU"/>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7FDBD519-BC72-443B-88E3-33D98914995D}" type="datetimeFigureOut">
              <a:rPr lang="ru-RU"/>
              <a:pPr/>
              <a:t>04.03.14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DA6BDF4B-BD1D-4420-B96C-773A708919C4}" type="slidenum">
              <a:rPr lang="ru-RU"/>
              <a:pPr/>
              <a:t>‹#›</a:t>
            </a:fld>
            <a:endParaRPr lang="ru-RU"/>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651EBAEC-A15A-4C7E-9AE9-3B59563F521B}" type="datetimeFigureOut">
              <a:rPr lang="ru-RU"/>
              <a:pPr/>
              <a:t>04.03.14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C4FAABC3-E7BD-4DB1-BEB0-6EF273572920}" type="slidenum">
              <a:rPr lang="ru-RU"/>
              <a:pPr/>
              <a:t>‹#›</a:t>
            </a:fld>
            <a:endParaRPr lang="ru-RU"/>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3685EAA9-BFA1-4C85-828C-F82309FE4B4E}" type="datetimeFigureOut">
              <a:rPr lang="ru-RU"/>
              <a:pPr/>
              <a:t>04.03.14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663BB3B3-D226-4BEE-A433-5DDA40247D7F}" type="slidenum">
              <a:rPr lang="ru-RU"/>
              <a:pPr/>
              <a:t>‹#›</a:t>
            </a:fld>
            <a:endParaRPr lang="ru-RU"/>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7F803E42-B058-4A0D-B5AB-135F48FF297A}" type="datetimeFigureOut">
              <a:rPr lang="ru-RU"/>
              <a:pPr/>
              <a:t>04.03.14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B94354C7-EBD3-4EA2-9E05-01AAF830C720}" type="slidenum">
              <a:rPr lang="ru-RU"/>
              <a:pPr/>
              <a:t>‹#›</a:t>
            </a:fld>
            <a:endParaRPr lang="ru-RU"/>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EA17A81F-F6A4-4B58-B807-593932F4640F}" type="datetimeFigureOut">
              <a:rPr lang="ru-RU"/>
              <a:pPr/>
              <a:t>04.03.14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F355BF77-2FC1-43C4-B961-B5C10FB4F410}" type="slidenum">
              <a:rPr lang="ru-RU"/>
              <a:pPr/>
              <a:t>‹#›</a:t>
            </a:fld>
            <a:endParaRPr lang="ru-RU"/>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4" name="Дата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BE208174-802E-4A98-91A7-E978C5EFC43E}" type="datetimeFigureOut">
              <a:rPr lang="ru-RU"/>
              <a:pPr/>
              <a:t>04.03.14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E2556F1-70B2-4BFC-9F0D-90CDD51A1FD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Lst>
  <p:transition xmlns:p14="http://schemas.microsoft.com/office/powerpoint/2010/main"/>
  <p:txStyles>
    <p:titleStyle>
      <a:lvl1pPr algn="ctr" rtl="0" eaLnBrk="0" fontAlgn="base" hangingPunct="0">
        <a:spcBef>
          <a:spcPct val="0"/>
        </a:spcBef>
        <a:spcAft>
          <a:spcPct val="0"/>
        </a:spcAft>
        <a:defRPr kumimoji="1" sz="4400" kern="1200">
          <a:solidFill>
            <a:schemeClr val="tx1"/>
          </a:solidFill>
          <a:latin typeface="+mj-lt"/>
          <a:ea typeface="Arial" charset="0"/>
          <a:cs typeface="Arial" pitchFamily="34" charset="0"/>
        </a:defRPr>
      </a:lvl1pPr>
      <a:lvl2pPr algn="ctr" rtl="0" eaLnBrk="0" fontAlgn="base" hangingPunct="0">
        <a:spcBef>
          <a:spcPct val="0"/>
        </a:spcBef>
        <a:spcAft>
          <a:spcPct val="0"/>
        </a:spcAft>
        <a:defRPr kumimoji="1" sz="4400">
          <a:solidFill>
            <a:schemeClr val="tx1"/>
          </a:solidFill>
          <a:latin typeface="Calibri" pitchFamily="34" charset="0"/>
          <a:ea typeface="Arial" charset="0"/>
          <a:cs typeface="Arial" pitchFamily="34" charset="0"/>
        </a:defRPr>
      </a:lvl2pPr>
      <a:lvl3pPr algn="ctr" rtl="0" eaLnBrk="0" fontAlgn="base" hangingPunct="0">
        <a:spcBef>
          <a:spcPct val="0"/>
        </a:spcBef>
        <a:spcAft>
          <a:spcPct val="0"/>
        </a:spcAft>
        <a:defRPr kumimoji="1" sz="4400">
          <a:solidFill>
            <a:schemeClr val="tx1"/>
          </a:solidFill>
          <a:latin typeface="Calibri" pitchFamily="34" charset="0"/>
          <a:ea typeface="Arial" charset="0"/>
          <a:cs typeface="Arial" pitchFamily="34" charset="0"/>
        </a:defRPr>
      </a:lvl3pPr>
      <a:lvl4pPr algn="ctr" rtl="0" eaLnBrk="0" fontAlgn="base" hangingPunct="0">
        <a:spcBef>
          <a:spcPct val="0"/>
        </a:spcBef>
        <a:spcAft>
          <a:spcPct val="0"/>
        </a:spcAft>
        <a:defRPr kumimoji="1" sz="4400">
          <a:solidFill>
            <a:schemeClr val="tx1"/>
          </a:solidFill>
          <a:latin typeface="Calibri" pitchFamily="34" charset="0"/>
          <a:ea typeface="Arial" charset="0"/>
          <a:cs typeface="Arial" pitchFamily="34" charset="0"/>
        </a:defRPr>
      </a:lvl4pPr>
      <a:lvl5pPr algn="ctr" rtl="0" eaLnBrk="0" fontAlgn="base" hangingPunct="0">
        <a:spcBef>
          <a:spcPct val="0"/>
        </a:spcBef>
        <a:spcAft>
          <a:spcPct val="0"/>
        </a:spcAft>
        <a:defRPr kumimoji="1" sz="4400">
          <a:solidFill>
            <a:schemeClr val="tx1"/>
          </a:solidFill>
          <a:latin typeface="Calibri" pitchFamily="34" charset="0"/>
          <a:ea typeface="Arial"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Arial" charset="0"/>
          <a:cs typeface="Arial" pitchFamily="34"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Arial" charset="0"/>
          <a:cs typeface="Arial" pitchFamily="34" charset="0"/>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Arial" charset="0"/>
          <a:cs typeface="Arial" pitchFamily="34" charset="0"/>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Arial" charset="0"/>
          <a:cs typeface="Arial" pitchFamily="34" charset="0"/>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wmf"/><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wmf"/><Relationship Id="rId9" Type="http://schemas.openxmlformats.org/officeDocument/2006/relationships/image" Target="../media/image24.jpeg"/><Relationship Id="rId10"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5.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 Id="rId3"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pn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9" Type="http://schemas.openxmlformats.org/officeDocument/2006/relationships/image" Target="../media/image48.jpeg"/><Relationship Id="rId10" Type="http://schemas.openxmlformats.org/officeDocument/2006/relationships/image" Target="../media/image49.jpeg"/><Relationship Id="rId11" Type="http://schemas.openxmlformats.org/officeDocument/2006/relationships/image" Target="../media/image50.emf"/><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chart" Target="../charts/chart1.xml"/><Relationship Id="rId5" Type="http://schemas.openxmlformats.org/officeDocument/2006/relationships/image" Target="../media/image52.png"/><Relationship Id="rId6" Type="http://schemas.openxmlformats.org/officeDocument/2006/relationships/image" Target="../media/image30.png"/><Relationship Id="rId7" Type="http://schemas.openxmlformats.org/officeDocument/2006/relationships/image" Target="../media/image53.jpeg"/><Relationship Id="rId8"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60.emf"/><Relationship Id="rId13" Type="http://schemas.openxmlformats.org/officeDocument/2006/relationships/oleObject" Target="../embeddings/oleObject10.bin"/><Relationship Id="rId14" Type="http://schemas.openxmlformats.org/officeDocument/2006/relationships/image" Target="../media/image61.wmf"/><Relationship Id="rId15" Type="http://schemas.openxmlformats.org/officeDocument/2006/relationships/chart" Target="../charts/chart2.xml"/><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20.xml"/><Relationship Id="rId4" Type="http://schemas.openxmlformats.org/officeDocument/2006/relationships/image" Target="../media/image32.png"/><Relationship Id="rId5" Type="http://schemas.openxmlformats.org/officeDocument/2006/relationships/image" Target="../media/image2.png"/><Relationship Id="rId6" Type="http://schemas.openxmlformats.org/officeDocument/2006/relationships/image" Target="../media/image62.png"/><Relationship Id="rId7" Type="http://schemas.openxmlformats.org/officeDocument/2006/relationships/oleObject" Target="../embeddings/oleObject7.bin"/><Relationship Id="rId8" Type="http://schemas.openxmlformats.org/officeDocument/2006/relationships/image" Target="../media/image58.wmf"/><Relationship Id="rId9" Type="http://schemas.openxmlformats.org/officeDocument/2006/relationships/oleObject" Target="../embeddings/oleObject8.bin"/><Relationship Id="rId10"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oleObject" Target="../embeddings/oleObject11.bin"/><Relationship Id="rId8" Type="http://schemas.openxmlformats.org/officeDocument/2006/relationships/image" Target="../media/image63.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68.wmf"/><Relationship Id="rId13" Type="http://schemas.openxmlformats.org/officeDocument/2006/relationships/oleObject" Target="../embeddings/oleObject17.bin"/><Relationship Id="rId14" Type="http://schemas.openxmlformats.org/officeDocument/2006/relationships/image" Target="../media/image69.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12.bin"/><Relationship Id="rId4" Type="http://schemas.openxmlformats.org/officeDocument/2006/relationships/image" Target="../media/image64.wmf"/><Relationship Id="rId5" Type="http://schemas.openxmlformats.org/officeDocument/2006/relationships/oleObject" Target="../embeddings/oleObject13.bin"/><Relationship Id="rId6" Type="http://schemas.openxmlformats.org/officeDocument/2006/relationships/image" Target="../media/image65.emf"/><Relationship Id="rId7" Type="http://schemas.openxmlformats.org/officeDocument/2006/relationships/oleObject" Target="../embeddings/oleObject14.bin"/><Relationship Id="rId8" Type="http://schemas.openxmlformats.org/officeDocument/2006/relationships/image" Target="../media/image66.wmf"/><Relationship Id="rId9" Type="http://schemas.openxmlformats.org/officeDocument/2006/relationships/oleObject" Target="../embeddings/oleObject15.bin"/><Relationship Id="rId10" Type="http://schemas.openxmlformats.org/officeDocument/2006/relationships/image" Target="../media/image67.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70.wmf"/><Relationship Id="rId5" Type="http://schemas.openxmlformats.org/officeDocument/2006/relationships/oleObject" Target="../embeddings/oleObject19.bin"/><Relationship Id="rId6" Type="http://schemas.openxmlformats.org/officeDocument/2006/relationships/image" Target="../media/image71.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oleObject" Target="../embeddings/oleObject1.bin"/><Relationship Id="rId8" Type="http://schemas.openxmlformats.org/officeDocument/2006/relationships/image" Target="../media/image4.emf"/><Relationship Id="rId9" Type="http://schemas.openxmlformats.org/officeDocument/2006/relationships/oleObject" Target="../embeddings/oleObject2.bin"/><Relationship Id="rId10"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72.wmf"/><Relationship Id="rId5" Type="http://schemas.openxmlformats.org/officeDocument/2006/relationships/oleObject" Target="../embeddings/oleObject21.bin"/><Relationship Id="rId6" Type="http://schemas.openxmlformats.org/officeDocument/2006/relationships/image" Target="../media/image7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openxmlformats.org/officeDocument/2006/relationships/image" Target="../media/image77.wmf"/><Relationship Id="rId12" Type="http://schemas.openxmlformats.org/officeDocument/2006/relationships/oleObject" Target="../embeddings/oleObject27.bin"/><Relationship Id="rId13" Type="http://schemas.openxmlformats.org/officeDocument/2006/relationships/image" Target="../media/image78.wmf"/><Relationship Id="rId14" Type="http://schemas.openxmlformats.org/officeDocument/2006/relationships/oleObject" Target="../embeddings/oleObject28.bin"/><Relationship Id="rId15" Type="http://schemas.openxmlformats.org/officeDocument/2006/relationships/image" Target="../media/image79.wmf"/><Relationship Id="rId1" Type="http://schemas.openxmlformats.org/officeDocument/2006/relationships/vmlDrawing" Target="../drawings/vmlDrawing8.vml"/><Relationship Id="rId2" Type="http://schemas.openxmlformats.org/officeDocument/2006/relationships/slideLayout" Target="../slideLayouts/slideLayout13.xml"/><Relationship Id="rId3" Type="http://schemas.openxmlformats.org/officeDocument/2006/relationships/oleObject" Target="../embeddings/oleObject22.bin"/><Relationship Id="rId4" Type="http://schemas.openxmlformats.org/officeDocument/2006/relationships/image" Target="../media/image74.wmf"/><Relationship Id="rId5" Type="http://schemas.openxmlformats.org/officeDocument/2006/relationships/oleObject" Target="../embeddings/oleObject23.bin"/><Relationship Id="rId6" Type="http://schemas.openxmlformats.org/officeDocument/2006/relationships/image" Target="../media/image75.wmf"/><Relationship Id="rId7" Type="http://schemas.openxmlformats.org/officeDocument/2006/relationships/oleObject" Target="../embeddings/oleObject24.bin"/><Relationship Id="rId8" Type="http://schemas.openxmlformats.org/officeDocument/2006/relationships/oleObject" Target="../embeddings/oleObject25.bin"/><Relationship Id="rId9" Type="http://schemas.openxmlformats.org/officeDocument/2006/relationships/image" Target="../media/image76.wmf"/><Relationship Id="rId10" Type="http://schemas.openxmlformats.org/officeDocument/2006/relationships/oleObject" Target="../embeddings/oleObject26.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80.wmf"/><Relationship Id="rId5" Type="http://schemas.openxmlformats.org/officeDocument/2006/relationships/oleObject" Target="../embeddings/oleObject30.bin"/><Relationship Id="rId6" Type="http://schemas.openxmlformats.org/officeDocument/2006/relationships/image" Target="../media/image81.wmf"/><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82.wmf"/><Relationship Id="rId5" Type="http://schemas.openxmlformats.org/officeDocument/2006/relationships/oleObject" Target="../embeddings/oleObject32.bin"/><Relationship Id="rId6" Type="http://schemas.openxmlformats.org/officeDocument/2006/relationships/image" Target="../media/image83.wmf"/><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oleObject" Target="../embeddings/oleObject33.bin"/><Relationship Id="rId5" Type="http://schemas.openxmlformats.org/officeDocument/2006/relationships/image" Target="../media/image84.wmf"/><Relationship Id="rId6" Type="http://schemas.openxmlformats.org/officeDocument/2006/relationships/image" Target="../media/image86.jpe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png"/><Relationship Id="rId3" Type="http://schemas.openxmlformats.org/officeDocument/2006/relationships/image" Target="../media/image88.png"/></Relationships>
</file>

<file path=ppt/slides/_rels/slide36.xml.rels><?xml version="1.0" encoding="UTF-8" standalone="yes"?>
<Relationships xmlns="http://schemas.openxmlformats.org/package/2006/relationships"><Relationship Id="rId11" Type="http://schemas.openxmlformats.org/officeDocument/2006/relationships/oleObject" Target="../embeddings/oleObject38.bin"/><Relationship Id="rId12" Type="http://schemas.openxmlformats.org/officeDocument/2006/relationships/image" Target="../media/image93.wmf"/><Relationship Id="rId13" Type="http://schemas.openxmlformats.org/officeDocument/2006/relationships/oleObject" Target="../embeddings/oleObject39.bin"/><Relationship Id="rId14" Type="http://schemas.openxmlformats.org/officeDocument/2006/relationships/image" Target="../media/image94.wmf"/><Relationship Id="rId15" Type="http://schemas.openxmlformats.org/officeDocument/2006/relationships/oleObject" Target="../embeddings/oleObject40.bin"/><Relationship Id="rId16" Type="http://schemas.openxmlformats.org/officeDocument/2006/relationships/image" Target="../media/image95.wmf"/><Relationship Id="rId1" Type="http://schemas.openxmlformats.org/officeDocument/2006/relationships/vmlDrawing" Target="../drawings/vmlDrawing12.vml"/><Relationship Id="rId2" Type="http://schemas.openxmlformats.org/officeDocument/2006/relationships/slideLayout" Target="../slideLayouts/slideLayout1.xml"/><Relationship Id="rId3" Type="http://schemas.openxmlformats.org/officeDocument/2006/relationships/oleObject" Target="../embeddings/oleObject34.bin"/><Relationship Id="rId4" Type="http://schemas.openxmlformats.org/officeDocument/2006/relationships/image" Target="../media/image89.wmf"/><Relationship Id="rId5" Type="http://schemas.openxmlformats.org/officeDocument/2006/relationships/oleObject" Target="../embeddings/oleObject35.bin"/><Relationship Id="rId6" Type="http://schemas.openxmlformats.org/officeDocument/2006/relationships/image" Target="../media/image90.wmf"/><Relationship Id="rId7" Type="http://schemas.openxmlformats.org/officeDocument/2006/relationships/oleObject" Target="../embeddings/oleObject36.bin"/><Relationship Id="rId8" Type="http://schemas.openxmlformats.org/officeDocument/2006/relationships/image" Target="../media/image91.wmf"/><Relationship Id="rId9" Type="http://schemas.openxmlformats.org/officeDocument/2006/relationships/oleObject" Target="../embeddings/oleObject37.bin"/><Relationship Id="rId10" Type="http://schemas.openxmlformats.org/officeDocument/2006/relationships/image" Target="../media/image92.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96.emf"/><Relationship Id="rId1" Type="http://schemas.openxmlformats.org/officeDocument/2006/relationships/vmlDrawing" Target="../drawings/vmlDrawing13.v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wmf"/><Relationship Id="rId5" Type="http://schemas.openxmlformats.org/officeDocument/2006/relationships/oleObject" Target="../embeddings/oleObject4.bin"/><Relationship Id="rId6" Type="http://schemas.openxmlformats.org/officeDocument/2006/relationships/image" Target="../media/image7.wmf"/><Relationship Id="rId7" Type="http://schemas.openxmlformats.org/officeDocument/2006/relationships/oleObject" Target="../embeddings/oleObject5.bin"/><Relationship Id="rId8" Type="http://schemas.openxmlformats.org/officeDocument/2006/relationships/image" Target="../media/image8.wmf"/><Relationship Id="rId9" Type="http://schemas.openxmlformats.org/officeDocument/2006/relationships/oleObject" Target="../embeddings/oleObject6.bin"/><Relationship Id="rId10" Type="http://schemas.openxmlformats.org/officeDocument/2006/relationships/image" Target="../media/image9.wmf"/><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oleObject" Target="../embeddings/oleObject42.bin"/><Relationship Id="rId6" Type="http://schemas.openxmlformats.org/officeDocument/2006/relationships/image" Target="../media/image100.wmf"/><Relationship Id="rId7" Type="http://schemas.openxmlformats.org/officeDocument/2006/relationships/oleObject" Target="../embeddings/oleObject43.bin"/><Relationship Id="rId8" Type="http://schemas.openxmlformats.org/officeDocument/2006/relationships/image" Target="../media/image101.wmf"/><Relationship Id="rId9" Type="http://schemas.openxmlformats.org/officeDocument/2006/relationships/image" Target="../media/image1.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oleObject" Target="../embeddings/oleObject44.bin"/><Relationship Id="rId7" Type="http://schemas.openxmlformats.org/officeDocument/2006/relationships/image" Target="../media/image102.wmf"/><Relationship Id="rId8" Type="http://schemas.openxmlformats.org/officeDocument/2006/relationships/oleObject" Target="../embeddings/oleObject45.bin"/><Relationship Id="rId9" Type="http://schemas.openxmlformats.org/officeDocument/2006/relationships/image" Target="../media/image103.wmf"/><Relationship Id="rId10" Type="http://schemas.openxmlformats.org/officeDocument/2006/relationships/oleObject" Target="../embeddings/oleObject46.bin"/><Relationship Id="rId11" Type="http://schemas.openxmlformats.org/officeDocument/2006/relationships/image" Target="../media/image104.wmf"/><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11" Type="http://schemas.openxmlformats.org/officeDocument/2006/relationships/oleObject" Target="../embeddings/oleObject48.bin"/><Relationship Id="rId12" Type="http://schemas.openxmlformats.org/officeDocument/2006/relationships/image" Target="../media/image106.wmf"/><Relationship Id="rId1" Type="http://schemas.openxmlformats.org/officeDocument/2006/relationships/vmlDrawing" Target="../drawings/vmlDrawing16.vml"/><Relationship Id="rId2" Type="http://schemas.openxmlformats.org/officeDocument/2006/relationships/slideLayout" Target="../slideLayouts/slideLayout12.xml"/><Relationship Id="rId3" Type="http://schemas.openxmlformats.org/officeDocument/2006/relationships/notesSlide" Target="../notesSlides/notesSlide25.xml"/><Relationship Id="rId4" Type="http://schemas.openxmlformats.org/officeDocument/2006/relationships/image" Target="../media/image32.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oleObject" Target="../embeddings/oleObject47.bin"/><Relationship Id="rId8" Type="http://schemas.openxmlformats.org/officeDocument/2006/relationships/image" Target="../media/image105.wmf"/><Relationship Id="rId9" Type="http://schemas.openxmlformats.org/officeDocument/2006/relationships/image" Target="../media/image109.png"/><Relationship Id="rId10"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115.png"/><Relationship Id="rId6" Type="http://schemas.openxmlformats.org/officeDocument/2006/relationships/image" Target="../media/image116.jpeg"/><Relationship Id="rId7"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jpeg"/><Relationship Id="rId7" Type="http://schemas.openxmlformats.org/officeDocument/2006/relationships/image" Target="../media/image121.jpeg"/><Relationship Id="rId8" Type="http://schemas.openxmlformats.org/officeDocument/2006/relationships/image" Target="../media/image122.jpeg"/><Relationship Id="rId9" Type="http://schemas.openxmlformats.org/officeDocument/2006/relationships/image" Target="../media/image123.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127.jpeg"/><Relationship Id="rId7" Type="http://schemas.openxmlformats.org/officeDocument/2006/relationships/image" Target="../media/image128.jpeg"/><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jpeg"/><Relationship Id="rId7" Type="http://schemas.openxmlformats.org/officeDocument/2006/relationships/image" Target="../media/image132.jpe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1" Type="http://schemas.openxmlformats.org/officeDocument/2006/relationships/image" Target="../media/image141.png"/><Relationship Id="rId12" Type="http://schemas.openxmlformats.org/officeDocument/2006/relationships/image" Target="../media/image142.png"/><Relationship Id="rId13" Type="http://schemas.openxmlformats.org/officeDocument/2006/relationships/image" Target="../media/image143.png"/><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7" Type="http://schemas.openxmlformats.org/officeDocument/2006/relationships/image" Target="../media/image137.jpeg"/><Relationship Id="rId8" Type="http://schemas.openxmlformats.org/officeDocument/2006/relationships/image" Target="../media/image138.jpeg"/><Relationship Id="rId9" Type="http://schemas.openxmlformats.org/officeDocument/2006/relationships/image" Target="../media/image139.png"/><Relationship Id="rId10" Type="http://schemas.openxmlformats.org/officeDocument/2006/relationships/image" Target="../media/image1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png"/><Relationship Id="rId5" Type="http://schemas.openxmlformats.org/officeDocument/2006/relationships/image" Target="../media/image146.jpeg"/><Relationship Id="rId6" Type="http://schemas.openxmlformats.org/officeDocument/2006/relationships/image" Target="../media/image147.jpe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49.bin"/><Relationship Id="rId5" Type="http://schemas.openxmlformats.org/officeDocument/2006/relationships/image" Target="../media/image148.wmf"/><Relationship Id="rId6" Type="http://schemas.openxmlformats.org/officeDocument/2006/relationships/oleObject" Target="../embeddings/oleObject50.bin"/><Relationship Id="rId7" Type="http://schemas.openxmlformats.org/officeDocument/2006/relationships/image" Target="../media/image149.wmf"/><Relationship Id="rId1" Type="http://schemas.openxmlformats.org/officeDocument/2006/relationships/vmlDrawing" Target="../drawings/vmlDrawing17.vml"/><Relationship Id="rId2"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emf"/><Relationship Id="rId1" Type="http://schemas.openxmlformats.org/officeDocument/2006/relationships/slideLayout" Target="../slideLayouts/slideLayout15.xml"/><Relationship Id="rId2" Type="http://schemas.openxmlformats.org/officeDocument/2006/relationships/image" Target="../media/image153.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png"/><Relationship Id="rId5" Type="http://schemas.openxmlformats.org/officeDocument/2006/relationships/image" Target="../media/image158.emf"/><Relationship Id="rId6" Type="http://schemas.openxmlformats.org/officeDocument/2006/relationships/image" Target="../media/image159.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tiff"/></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115.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2119328" y="3860800"/>
            <a:ext cx="5086323" cy="2246769"/>
          </a:xfrm>
          <a:prstGeom prst="rect">
            <a:avLst/>
          </a:prstGeom>
          <a:noFill/>
          <a:ln w="9525">
            <a:noFill/>
            <a:miter lim="800000"/>
            <a:headEnd/>
            <a:tailEnd/>
          </a:ln>
        </p:spPr>
        <p:txBody>
          <a:bodyPr wrap="none">
            <a:spAutoFit/>
          </a:bodyPr>
          <a:lstStyle/>
          <a:p>
            <a:pPr algn="ctr"/>
            <a:endParaRPr lang="en-US" sz="2800" b="1" dirty="0">
              <a:latin typeface="Calibri" pitchFamily="34" charset="0"/>
              <a:ea typeface="MS PGothic" pitchFamily="34" charset="-128"/>
            </a:endParaRPr>
          </a:p>
          <a:p>
            <a:pPr algn="ctr"/>
            <a:r>
              <a:rPr lang="en-US" sz="2800" b="1" dirty="0" err="1" smtClean="0">
                <a:solidFill>
                  <a:schemeClr val="tx2"/>
                </a:solidFill>
                <a:latin typeface="Calibri" pitchFamily="34" charset="0"/>
                <a:ea typeface="MS PGothic" pitchFamily="34" charset="-128"/>
              </a:rPr>
              <a:t>G.Trubnikov</a:t>
            </a:r>
            <a:r>
              <a:rPr lang="en-US" sz="2800" b="1" dirty="0" smtClean="0">
                <a:solidFill>
                  <a:schemeClr val="tx2"/>
                </a:solidFill>
                <a:latin typeface="Calibri" pitchFamily="34" charset="0"/>
                <a:ea typeface="MS PGothic" pitchFamily="34" charset="-128"/>
              </a:rPr>
              <a:t>, </a:t>
            </a:r>
            <a:r>
              <a:rPr lang="en-US" sz="2800" b="1" dirty="0" err="1" smtClean="0">
                <a:solidFill>
                  <a:schemeClr val="tx2"/>
                </a:solidFill>
                <a:latin typeface="Calibri" pitchFamily="34" charset="0"/>
                <a:ea typeface="MS PGothic" pitchFamily="34" charset="-128"/>
              </a:rPr>
              <a:t>I.Meshkov</a:t>
            </a:r>
            <a:endParaRPr lang="en-US" sz="2800" b="1" dirty="0">
              <a:solidFill>
                <a:schemeClr val="tx2"/>
              </a:solidFill>
              <a:latin typeface="Calibri" pitchFamily="34" charset="0"/>
              <a:ea typeface="MS PGothic" pitchFamily="34" charset="-128"/>
            </a:endParaRPr>
          </a:p>
          <a:p>
            <a:pPr algn="ctr"/>
            <a:r>
              <a:rPr lang="en-US" sz="2800" b="1" dirty="0">
                <a:solidFill>
                  <a:schemeClr val="tx2"/>
                </a:solidFill>
                <a:latin typeface="Calibri" pitchFamily="34" charset="0"/>
                <a:ea typeface="MS PGothic" pitchFamily="34" charset="-128"/>
              </a:rPr>
              <a:t>on behalf of the team</a:t>
            </a:r>
          </a:p>
          <a:p>
            <a:pPr algn="ctr"/>
            <a:endParaRPr lang="en-US" sz="2800" b="1" dirty="0">
              <a:solidFill>
                <a:schemeClr val="tx2"/>
              </a:solidFill>
              <a:latin typeface="Calibri" pitchFamily="34" charset="0"/>
              <a:ea typeface="MS PGothic" pitchFamily="34" charset="-128"/>
            </a:endParaRPr>
          </a:p>
          <a:p>
            <a:pPr algn="ctr"/>
            <a:r>
              <a:rPr lang="en-US" sz="2800" b="1" dirty="0" smtClean="0">
                <a:solidFill>
                  <a:schemeClr val="tx2"/>
                </a:solidFill>
                <a:latin typeface="Calibri" pitchFamily="34" charset="0"/>
                <a:ea typeface="MS PGothic" pitchFamily="34" charset="-128"/>
              </a:rPr>
              <a:t>RT-6 Italy-JINR, </a:t>
            </a:r>
            <a:r>
              <a:rPr lang="en-US" sz="2800" b="1" dirty="0" err="1">
                <a:solidFill>
                  <a:schemeClr val="tx2"/>
                </a:solidFill>
                <a:latin typeface="Calibri" pitchFamily="34" charset="0"/>
                <a:ea typeface="MS PGothic" pitchFamily="34" charset="-128"/>
              </a:rPr>
              <a:t>Dubna</a:t>
            </a:r>
            <a:r>
              <a:rPr lang="en-US" sz="2800" b="1" dirty="0">
                <a:solidFill>
                  <a:schemeClr val="tx2"/>
                </a:solidFill>
                <a:latin typeface="Calibri" pitchFamily="34" charset="0"/>
                <a:ea typeface="MS PGothic" pitchFamily="34" charset="-128"/>
              </a:rPr>
              <a:t>, </a:t>
            </a:r>
            <a:r>
              <a:rPr lang="en-US" sz="2800" b="1" dirty="0" smtClean="0">
                <a:solidFill>
                  <a:schemeClr val="tx2"/>
                </a:solidFill>
                <a:latin typeface="Calibri" pitchFamily="34" charset="0"/>
                <a:ea typeface="MS PGothic" pitchFamily="34" charset="-128"/>
              </a:rPr>
              <a:t>04/03/14</a:t>
            </a:r>
            <a:endParaRPr lang="ru-RU" sz="2800" b="1" dirty="0">
              <a:solidFill>
                <a:schemeClr val="tx2"/>
              </a:solidFill>
              <a:latin typeface="Calibri" pitchFamily="34" charset="0"/>
              <a:ea typeface="MS PGothic" pitchFamily="34" charset="-128"/>
            </a:endParaRPr>
          </a:p>
        </p:txBody>
      </p:sp>
      <p:sp>
        <p:nvSpPr>
          <p:cNvPr id="15363" name="TextBox 3"/>
          <p:cNvSpPr txBox="1">
            <a:spLocks noChangeArrowheads="1"/>
          </p:cNvSpPr>
          <p:nvPr/>
        </p:nvSpPr>
        <p:spPr bwMode="auto">
          <a:xfrm>
            <a:off x="1403648" y="1556792"/>
            <a:ext cx="6496039" cy="1200329"/>
          </a:xfrm>
          <a:prstGeom prst="rect">
            <a:avLst/>
          </a:prstGeom>
          <a:noFill/>
          <a:ln w="9525">
            <a:noFill/>
            <a:miter lim="800000"/>
            <a:headEnd/>
            <a:tailEnd/>
          </a:ln>
        </p:spPr>
        <p:txBody>
          <a:bodyPr wrap="none">
            <a:spAutoFit/>
          </a:bodyPr>
          <a:lstStyle/>
          <a:p>
            <a:pPr algn="ctr"/>
            <a:r>
              <a:rPr lang="en-US" sz="3600" dirty="0">
                <a:solidFill>
                  <a:srgbClr val="000090"/>
                </a:solidFill>
                <a:ea typeface="MS PGothic" pitchFamily="34" charset="-128"/>
              </a:rPr>
              <a:t>NICA collider complex at </a:t>
            </a:r>
            <a:r>
              <a:rPr lang="en-US" sz="3600" dirty="0" smtClean="0">
                <a:solidFill>
                  <a:srgbClr val="000090"/>
                </a:solidFill>
                <a:ea typeface="MS PGothic" pitchFamily="34" charset="-128"/>
              </a:rPr>
              <a:t>JINR:</a:t>
            </a:r>
          </a:p>
          <a:p>
            <a:pPr algn="ctr"/>
            <a:r>
              <a:rPr lang="en-US" sz="3600" dirty="0">
                <a:solidFill>
                  <a:srgbClr val="000090"/>
                </a:solidFill>
                <a:ea typeface="MS PGothic" pitchFamily="34" charset="-128"/>
              </a:rPr>
              <a:t>c</a:t>
            </a:r>
            <a:r>
              <a:rPr lang="en-US" sz="3600" dirty="0" smtClean="0">
                <a:solidFill>
                  <a:srgbClr val="000090"/>
                </a:solidFill>
                <a:ea typeface="MS PGothic" pitchFamily="34" charset="-128"/>
              </a:rPr>
              <a:t>hallenges and perspectives</a:t>
            </a:r>
            <a:endParaRPr lang="ru-RU" dirty="0">
              <a:solidFill>
                <a:srgbClr val="000090"/>
              </a:solidFill>
              <a:ea typeface="MS PGothic" pitchFamily="34" charset="-128"/>
            </a:endParaRPr>
          </a:p>
        </p:txBody>
      </p:sp>
      <p:sp>
        <p:nvSpPr>
          <p:cNvPr id="15364" name="Номер слайда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ADDDA91-1E84-40AD-82C3-315DB4E44C36}" type="slidenum">
              <a:rPr lang="ru-RU" sz="1200">
                <a:solidFill>
                  <a:srgbClr val="898989"/>
                </a:solidFill>
                <a:latin typeface="Calibri" pitchFamily="34" charset="0"/>
                <a:ea typeface="MS PGothic" pitchFamily="34" charset="-128"/>
              </a:rPr>
              <a:pPr algn="r"/>
              <a:t>1</a:t>
            </a:fld>
            <a:endParaRPr lang="ru-RU" sz="1200">
              <a:solidFill>
                <a:srgbClr val="898989"/>
              </a:solidFill>
              <a:latin typeface="Calibri" pitchFamily="34" charset="0"/>
              <a:ea typeface="MS PGothic"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0" y="2030413"/>
            <a:ext cx="184150" cy="369887"/>
          </a:xfrm>
          <a:prstGeom prst="rect">
            <a:avLst/>
          </a:prstGeom>
          <a:noFill/>
          <a:ln w="9525">
            <a:noFill/>
            <a:miter lim="800000"/>
            <a:headEnd/>
            <a:tailEnd/>
          </a:ln>
        </p:spPr>
        <p:txBody>
          <a:bodyPr wrap="none" anchor="ctr">
            <a:spAutoFit/>
          </a:bodyPr>
          <a:lstStyle/>
          <a:p>
            <a:endParaRPr lang="en-US">
              <a:ea typeface="MS PGothic" pitchFamily="34" charset="-128"/>
            </a:endParaRPr>
          </a:p>
        </p:txBody>
      </p:sp>
      <p:sp>
        <p:nvSpPr>
          <p:cNvPr id="55298" name="Rectangle 3"/>
          <p:cNvSpPr>
            <a:spLocks noChangeArrowheads="1"/>
          </p:cNvSpPr>
          <p:nvPr/>
        </p:nvSpPr>
        <p:spPr bwMode="auto">
          <a:xfrm>
            <a:off x="0" y="4459288"/>
            <a:ext cx="184150" cy="369887"/>
          </a:xfrm>
          <a:prstGeom prst="rect">
            <a:avLst/>
          </a:prstGeom>
          <a:noFill/>
          <a:ln w="9525">
            <a:noFill/>
            <a:miter lim="800000"/>
            <a:headEnd/>
            <a:tailEnd/>
          </a:ln>
        </p:spPr>
        <p:txBody>
          <a:bodyPr wrap="none" anchor="ctr">
            <a:spAutoFit/>
          </a:bodyPr>
          <a:lstStyle/>
          <a:p>
            <a:endParaRPr lang="en-US">
              <a:ea typeface="MS PGothic" pitchFamily="34" charset="-128"/>
            </a:endParaRPr>
          </a:p>
        </p:txBody>
      </p:sp>
      <p:pic>
        <p:nvPicPr>
          <p:cNvPr id="55299" name="Picture 4"/>
          <p:cNvPicPr>
            <a:picLocks noChangeAspect="1" noChangeArrowheads="1"/>
          </p:cNvPicPr>
          <p:nvPr/>
        </p:nvPicPr>
        <p:blipFill>
          <a:blip r:embed="rId3" cstate="screen"/>
          <a:srcRect/>
          <a:stretch>
            <a:fillRect/>
          </a:stretch>
        </p:blipFill>
        <p:spPr bwMode="auto">
          <a:xfrm>
            <a:off x="61913" y="44450"/>
            <a:ext cx="2638425" cy="987425"/>
          </a:xfrm>
          <a:prstGeom prst="rect">
            <a:avLst/>
          </a:prstGeom>
          <a:noFill/>
          <a:ln w="9525">
            <a:noFill/>
            <a:miter lim="800000"/>
            <a:headEnd/>
            <a:tailEnd/>
          </a:ln>
        </p:spPr>
      </p:pic>
      <p:pic>
        <p:nvPicPr>
          <p:cNvPr id="55300" name="Picture 5"/>
          <p:cNvPicPr>
            <a:picLocks noChangeAspect="1" noChangeArrowheads="1"/>
          </p:cNvPicPr>
          <p:nvPr/>
        </p:nvPicPr>
        <p:blipFill>
          <a:blip r:embed="rId4" cstate="screen"/>
          <a:srcRect t="14389" r="5779" b="22610"/>
          <a:stretch>
            <a:fillRect/>
          </a:stretch>
        </p:blipFill>
        <p:spPr bwMode="auto">
          <a:xfrm>
            <a:off x="1116013" y="454025"/>
            <a:ext cx="1760537" cy="1103313"/>
          </a:xfrm>
          <a:prstGeom prst="rect">
            <a:avLst/>
          </a:prstGeom>
          <a:noFill/>
          <a:ln w="9525">
            <a:noFill/>
            <a:miter lim="800000"/>
            <a:headEnd/>
            <a:tailEnd/>
          </a:ln>
        </p:spPr>
      </p:pic>
      <p:pic>
        <p:nvPicPr>
          <p:cNvPr id="55301" name="Picture 7" descr="mpd_view_all"/>
          <p:cNvPicPr>
            <a:picLocks noChangeAspect="1" noChangeArrowheads="1"/>
          </p:cNvPicPr>
          <p:nvPr/>
        </p:nvPicPr>
        <p:blipFill>
          <a:blip r:embed="rId5" cstate="screen"/>
          <a:srcRect/>
          <a:stretch>
            <a:fillRect/>
          </a:stretch>
        </p:blipFill>
        <p:spPr bwMode="auto">
          <a:xfrm>
            <a:off x="250825" y="4968875"/>
            <a:ext cx="1385888" cy="981075"/>
          </a:xfrm>
          <a:prstGeom prst="rect">
            <a:avLst/>
          </a:prstGeom>
          <a:solidFill>
            <a:schemeClr val="bg1"/>
          </a:solidFill>
          <a:ln w="9525">
            <a:noFill/>
            <a:miter lim="800000"/>
            <a:headEnd/>
            <a:tailEnd/>
          </a:ln>
        </p:spPr>
      </p:pic>
      <p:pic>
        <p:nvPicPr>
          <p:cNvPr id="55302" name="Picture 8" descr="FAIR"/>
          <p:cNvPicPr>
            <a:picLocks noChangeAspect="1" noChangeArrowheads="1"/>
          </p:cNvPicPr>
          <p:nvPr/>
        </p:nvPicPr>
        <p:blipFill>
          <a:blip r:embed="rId6" cstate="screen"/>
          <a:srcRect/>
          <a:stretch>
            <a:fillRect/>
          </a:stretch>
        </p:blipFill>
        <p:spPr bwMode="auto">
          <a:xfrm>
            <a:off x="0" y="3457575"/>
            <a:ext cx="2047875" cy="1411288"/>
          </a:xfrm>
          <a:prstGeom prst="rect">
            <a:avLst/>
          </a:prstGeom>
          <a:noFill/>
          <a:ln w="9525">
            <a:noFill/>
            <a:miter lim="800000"/>
            <a:headEnd/>
            <a:tailEnd/>
          </a:ln>
        </p:spPr>
      </p:pic>
      <p:pic>
        <p:nvPicPr>
          <p:cNvPr id="55303" name="Picture 9" descr="CBMelectron"/>
          <p:cNvPicPr>
            <a:picLocks noChangeAspect="1" noChangeArrowheads="1"/>
          </p:cNvPicPr>
          <p:nvPr/>
        </p:nvPicPr>
        <p:blipFill>
          <a:blip r:embed="rId7" cstate="screen"/>
          <a:srcRect/>
          <a:stretch>
            <a:fillRect/>
          </a:stretch>
        </p:blipFill>
        <p:spPr bwMode="auto">
          <a:xfrm>
            <a:off x="1908175" y="3429000"/>
            <a:ext cx="1511300" cy="1298575"/>
          </a:xfrm>
          <a:prstGeom prst="rect">
            <a:avLst/>
          </a:prstGeom>
          <a:noFill/>
          <a:ln w="9525">
            <a:noFill/>
            <a:miter lim="800000"/>
            <a:headEnd/>
            <a:tailEnd/>
          </a:ln>
        </p:spPr>
      </p:pic>
      <p:pic>
        <p:nvPicPr>
          <p:cNvPr id="55304" name="Picture 10"/>
          <p:cNvPicPr>
            <a:picLocks noChangeAspect="1" noChangeArrowheads="1"/>
          </p:cNvPicPr>
          <p:nvPr/>
        </p:nvPicPr>
        <p:blipFill>
          <a:blip r:embed="rId8" cstate="screen"/>
          <a:srcRect/>
          <a:stretch>
            <a:fillRect/>
          </a:stretch>
        </p:blipFill>
        <p:spPr bwMode="auto">
          <a:xfrm>
            <a:off x="0" y="1773238"/>
            <a:ext cx="2105025" cy="1042987"/>
          </a:xfrm>
          <a:prstGeom prst="rect">
            <a:avLst/>
          </a:prstGeom>
          <a:noFill/>
          <a:ln w="9525">
            <a:noFill/>
            <a:miter lim="800000"/>
            <a:headEnd/>
            <a:tailEnd/>
          </a:ln>
        </p:spPr>
      </p:pic>
      <p:pic>
        <p:nvPicPr>
          <p:cNvPr id="55305" name="Picture 11"/>
          <p:cNvPicPr>
            <a:picLocks noChangeAspect="1" noChangeArrowheads="1"/>
          </p:cNvPicPr>
          <p:nvPr/>
        </p:nvPicPr>
        <p:blipFill>
          <a:blip r:embed="rId9" cstate="screen"/>
          <a:srcRect/>
          <a:stretch>
            <a:fillRect/>
          </a:stretch>
        </p:blipFill>
        <p:spPr bwMode="auto">
          <a:xfrm>
            <a:off x="1619250" y="1700213"/>
            <a:ext cx="1641475" cy="1228725"/>
          </a:xfrm>
          <a:prstGeom prst="rect">
            <a:avLst/>
          </a:prstGeom>
          <a:noFill/>
          <a:ln w="9525">
            <a:noFill/>
            <a:round/>
            <a:headEnd/>
            <a:tailEnd/>
          </a:ln>
        </p:spPr>
      </p:pic>
      <p:sp>
        <p:nvSpPr>
          <p:cNvPr id="55306" name="Rectangle 12"/>
          <p:cNvSpPr>
            <a:spLocks noChangeArrowheads="1"/>
          </p:cNvSpPr>
          <p:nvPr/>
        </p:nvSpPr>
        <p:spPr bwMode="auto">
          <a:xfrm>
            <a:off x="3419475" y="3736975"/>
            <a:ext cx="4786313" cy="646113"/>
          </a:xfrm>
          <a:prstGeom prst="rect">
            <a:avLst/>
          </a:prstGeom>
          <a:noFill/>
          <a:ln w="9525">
            <a:noFill/>
            <a:miter lim="800000"/>
            <a:headEnd/>
            <a:tailEnd/>
          </a:ln>
        </p:spPr>
        <p:txBody>
          <a:bodyPr wrap="none">
            <a:spAutoFit/>
          </a:bodyPr>
          <a:lstStyle/>
          <a:p>
            <a:r>
              <a:rPr lang="en-US" b="1">
                <a:solidFill>
                  <a:srgbClr val="0000FF"/>
                </a:solidFill>
                <a:ea typeface="MS PGothic" pitchFamily="34" charset="-128"/>
              </a:rPr>
              <a:t>CBM @ FAIR/SIS-100/300</a:t>
            </a:r>
          </a:p>
          <a:p>
            <a:r>
              <a:rPr lang="en-US">
                <a:ea typeface="MS PGothic" pitchFamily="34" charset="-128"/>
              </a:rPr>
              <a:t>Fixed target, E/A=10-40 GeV, high luminosity</a:t>
            </a:r>
            <a:endParaRPr lang="ru-RU">
              <a:ea typeface="MS PGothic" pitchFamily="34" charset="-128"/>
            </a:endParaRPr>
          </a:p>
        </p:txBody>
      </p:sp>
      <p:sp>
        <p:nvSpPr>
          <p:cNvPr id="510989" name="Rectangle 13"/>
          <p:cNvSpPr>
            <a:spLocks noChangeArrowheads="1"/>
          </p:cNvSpPr>
          <p:nvPr/>
        </p:nvSpPr>
        <p:spPr bwMode="auto">
          <a:xfrm>
            <a:off x="2987675" y="496888"/>
            <a:ext cx="5881688" cy="923925"/>
          </a:xfrm>
          <a:prstGeom prst="rect">
            <a:avLst/>
          </a:prstGeom>
          <a:noFill/>
          <a:ln w="9525">
            <a:noFill/>
            <a:miter lim="800000"/>
            <a:headEnd/>
            <a:tailEnd/>
          </a:ln>
          <a:effectLst/>
        </p:spPr>
        <p:txBody>
          <a:bodyPr wrap="none">
            <a:spAutoFit/>
          </a:bodyPr>
          <a:lstStyle/>
          <a:p>
            <a:r>
              <a:rPr lang="en-US" b="1">
                <a:solidFill>
                  <a:srgbClr val="0000FF"/>
                </a:solidFill>
                <a:ea typeface="MS PGothic" pitchFamily="34" charset="-128"/>
              </a:rPr>
              <a:t>STAR/PHENIX @ BNL/RHIC</a:t>
            </a:r>
            <a:r>
              <a:rPr lang="en-US">
                <a:solidFill>
                  <a:srgbClr val="0000FF"/>
                </a:solidFill>
                <a:ea typeface="MS PGothic" pitchFamily="34" charset="-128"/>
              </a:rPr>
              <a:t>. </a:t>
            </a:r>
          </a:p>
          <a:p>
            <a:r>
              <a:rPr lang="en-US">
                <a:ea typeface="MS PGothic" pitchFamily="34" charset="-128"/>
              </a:rPr>
              <a:t>designed for high energy researches (√</a:t>
            </a:r>
            <a:r>
              <a:rPr lang="en-US">
                <a:effectLst>
                  <a:outerShdw blurRad="38100" dist="38100" dir="2700000" algn="tl">
                    <a:srgbClr val="C0C0C0"/>
                  </a:outerShdw>
                </a:effectLst>
                <a:ea typeface="MS PGothic" pitchFamily="34" charset="-128"/>
              </a:rPr>
              <a:t>s</a:t>
            </a:r>
            <a:r>
              <a:rPr lang="en-US" baseline="-25000">
                <a:effectLst>
                  <a:outerShdw blurRad="38100" dist="38100" dir="2700000" algn="tl">
                    <a:srgbClr val="C0C0C0"/>
                  </a:outerShdw>
                </a:effectLst>
                <a:ea typeface="MS PGothic" pitchFamily="34" charset="-128"/>
              </a:rPr>
              <a:t>NN</a:t>
            </a:r>
            <a:r>
              <a:rPr lang="en-US">
                <a:ea typeface="MS PGothic" pitchFamily="34" charset="-128"/>
              </a:rPr>
              <a:t> &gt; 20 GeV), </a:t>
            </a:r>
          </a:p>
          <a:p>
            <a:r>
              <a:rPr lang="en-US">
                <a:ea typeface="MS PGothic" pitchFamily="34" charset="-128"/>
              </a:rPr>
              <a:t>low luminosity for LES program  L&lt;10</a:t>
            </a:r>
            <a:r>
              <a:rPr lang="en-US" baseline="30000">
                <a:ea typeface="MS PGothic" pitchFamily="34" charset="-128"/>
              </a:rPr>
              <a:t>26</a:t>
            </a:r>
            <a:r>
              <a:rPr lang="en-US">
                <a:ea typeface="MS PGothic" pitchFamily="34" charset="-128"/>
              </a:rPr>
              <a:t> cm</a:t>
            </a:r>
            <a:r>
              <a:rPr lang="en-US" baseline="30000">
                <a:ea typeface="MS PGothic" pitchFamily="34" charset="-128"/>
              </a:rPr>
              <a:t>-2</a:t>
            </a:r>
            <a:r>
              <a:rPr lang="en-US">
                <a:ea typeface="MS PGothic" pitchFamily="34" charset="-128"/>
              </a:rPr>
              <a:t>s</a:t>
            </a:r>
            <a:r>
              <a:rPr lang="en-US" baseline="30000">
                <a:ea typeface="MS PGothic" pitchFamily="34" charset="-128"/>
              </a:rPr>
              <a:t>-1</a:t>
            </a:r>
            <a:r>
              <a:rPr lang="en-US">
                <a:ea typeface="MS PGothic" pitchFamily="34" charset="-128"/>
              </a:rPr>
              <a:t> for Au</a:t>
            </a:r>
            <a:r>
              <a:rPr lang="en-US" baseline="30000">
                <a:ea typeface="MS PGothic" pitchFamily="34" charset="-128"/>
              </a:rPr>
              <a:t>79+</a:t>
            </a:r>
            <a:endParaRPr lang="ru-RU" b="1">
              <a:ea typeface="MS PGothic" pitchFamily="34" charset="-128"/>
            </a:endParaRPr>
          </a:p>
        </p:txBody>
      </p:sp>
      <p:sp>
        <p:nvSpPr>
          <p:cNvPr id="55308" name="Rectangle 14"/>
          <p:cNvSpPr>
            <a:spLocks noChangeArrowheads="1"/>
          </p:cNvSpPr>
          <p:nvPr/>
        </p:nvSpPr>
        <p:spPr bwMode="auto">
          <a:xfrm>
            <a:off x="3298825" y="1700213"/>
            <a:ext cx="5507038" cy="1200150"/>
          </a:xfrm>
          <a:prstGeom prst="rect">
            <a:avLst/>
          </a:prstGeom>
          <a:noFill/>
          <a:ln w="9525">
            <a:noFill/>
            <a:miter lim="800000"/>
            <a:headEnd/>
            <a:tailEnd/>
          </a:ln>
        </p:spPr>
        <p:txBody>
          <a:bodyPr wrap="none">
            <a:spAutoFit/>
          </a:bodyPr>
          <a:lstStyle/>
          <a:p>
            <a:r>
              <a:rPr lang="en-US" b="1">
                <a:solidFill>
                  <a:srgbClr val="0000FF"/>
                </a:solidFill>
                <a:ea typeface="MS PGothic" pitchFamily="34" charset="-128"/>
              </a:rPr>
              <a:t>NA61 @ CERN/SPS</a:t>
            </a:r>
            <a:r>
              <a:rPr lang="en-US">
                <a:solidFill>
                  <a:srgbClr val="0000FF"/>
                </a:solidFill>
                <a:ea typeface="MS PGothic" pitchFamily="34" charset="-128"/>
              </a:rPr>
              <a:t>. </a:t>
            </a:r>
          </a:p>
          <a:p>
            <a:r>
              <a:rPr lang="en-US">
                <a:ea typeface="MS PGothic" pitchFamily="34" charset="-128"/>
              </a:rPr>
              <a:t>Fixed target, non-uniform acceptance, few energies </a:t>
            </a:r>
          </a:p>
          <a:p>
            <a:r>
              <a:rPr lang="en-US">
                <a:ea typeface="MS PGothic" pitchFamily="34" charset="-128"/>
              </a:rPr>
              <a:t>(10,20,30,40,80,160A GeV), poor nomenclature of </a:t>
            </a:r>
          </a:p>
          <a:p>
            <a:r>
              <a:rPr lang="en-US">
                <a:ea typeface="MS PGothic" pitchFamily="34" charset="-128"/>
              </a:rPr>
              <a:t>beam species</a:t>
            </a:r>
            <a:endParaRPr lang="ru-RU">
              <a:ea typeface="MS PGothic" pitchFamily="34" charset="-128"/>
            </a:endParaRPr>
          </a:p>
        </p:txBody>
      </p:sp>
      <p:sp>
        <p:nvSpPr>
          <p:cNvPr id="510991" name="Text Box 15"/>
          <p:cNvSpPr txBox="1">
            <a:spLocks noChangeArrowheads="1"/>
          </p:cNvSpPr>
          <p:nvPr/>
        </p:nvSpPr>
        <p:spPr bwMode="auto">
          <a:xfrm>
            <a:off x="3422650" y="4868863"/>
            <a:ext cx="5186363" cy="1200150"/>
          </a:xfrm>
          <a:prstGeom prst="rect">
            <a:avLst/>
          </a:prstGeom>
          <a:noFill/>
          <a:ln w="9525">
            <a:noFill/>
            <a:miter lim="800000"/>
            <a:headEnd/>
            <a:tailEnd/>
          </a:ln>
          <a:effectLst/>
        </p:spPr>
        <p:txBody>
          <a:bodyPr wrap="none">
            <a:spAutoFit/>
          </a:bodyPr>
          <a:lstStyle/>
          <a:p>
            <a:r>
              <a:rPr lang="en-US" b="1">
                <a:solidFill>
                  <a:srgbClr val="0000FF"/>
                </a:solidFill>
                <a:ea typeface="MS PGothic" pitchFamily="34" charset="-128"/>
              </a:rPr>
              <a:t>MPD &amp; SPD @ JINR/NICA</a:t>
            </a:r>
            <a:r>
              <a:rPr lang="en-US">
                <a:solidFill>
                  <a:srgbClr val="0000FF"/>
                </a:solidFill>
                <a:ea typeface="MS PGothic" pitchFamily="34" charset="-128"/>
              </a:rPr>
              <a:t>. </a:t>
            </a:r>
          </a:p>
          <a:p>
            <a:r>
              <a:rPr lang="en-US">
                <a:ea typeface="MS PGothic" pitchFamily="34" charset="-128"/>
              </a:rPr>
              <a:t>Collider, small enough energy steps in the range </a:t>
            </a:r>
          </a:p>
          <a:p>
            <a:r>
              <a:rPr lang="en-US">
                <a:ea typeface="MS PGothic" pitchFamily="34" charset="-128"/>
              </a:rPr>
              <a:t>√</a:t>
            </a:r>
            <a:r>
              <a:rPr lang="en-US">
                <a:effectLst>
                  <a:outerShdw blurRad="38100" dist="38100" dir="2700000" algn="tl">
                    <a:srgbClr val="C0C0C0"/>
                  </a:outerShdw>
                </a:effectLst>
                <a:ea typeface="MS PGothic" pitchFamily="34" charset="-128"/>
              </a:rPr>
              <a:t>s</a:t>
            </a:r>
            <a:r>
              <a:rPr lang="en-US" baseline="-25000">
                <a:effectLst>
                  <a:outerShdw blurRad="38100" dist="38100" dir="2700000" algn="tl">
                    <a:srgbClr val="C0C0C0"/>
                  </a:outerShdw>
                </a:effectLst>
                <a:ea typeface="MS PGothic" pitchFamily="34" charset="-128"/>
              </a:rPr>
              <a:t>NN</a:t>
            </a:r>
            <a:r>
              <a:rPr lang="en-US">
                <a:ea typeface="MS PGothic" pitchFamily="34" charset="-128"/>
              </a:rPr>
              <a:t> = 4-11 GeV,  a variety of colliding systems, </a:t>
            </a:r>
          </a:p>
          <a:p>
            <a:r>
              <a:rPr lang="en-US">
                <a:ea typeface="MS PGothic" pitchFamily="34" charset="-128"/>
              </a:rPr>
              <a:t>L~10</a:t>
            </a:r>
            <a:r>
              <a:rPr lang="en-US" baseline="30000">
                <a:ea typeface="MS PGothic" pitchFamily="34" charset="-128"/>
              </a:rPr>
              <a:t>27</a:t>
            </a:r>
            <a:r>
              <a:rPr lang="en-US">
                <a:ea typeface="MS PGothic" pitchFamily="34" charset="-128"/>
              </a:rPr>
              <a:t> cm</a:t>
            </a:r>
            <a:r>
              <a:rPr lang="en-US" baseline="30000">
                <a:ea typeface="MS PGothic" pitchFamily="34" charset="-128"/>
              </a:rPr>
              <a:t>-2</a:t>
            </a:r>
            <a:r>
              <a:rPr lang="en-US">
                <a:ea typeface="MS PGothic" pitchFamily="34" charset="-128"/>
              </a:rPr>
              <a:t>s</a:t>
            </a:r>
            <a:r>
              <a:rPr lang="en-US" baseline="30000">
                <a:ea typeface="MS PGothic" pitchFamily="34" charset="-128"/>
              </a:rPr>
              <a:t>-1</a:t>
            </a:r>
            <a:r>
              <a:rPr lang="en-US">
                <a:ea typeface="MS PGothic" pitchFamily="34" charset="-128"/>
              </a:rPr>
              <a:t> for Au</a:t>
            </a:r>
            <a:r>
              <a:rPr lang="en-US" baseline="30000">
                <a:ea typeface="MS PGothic" pitchFamily="34" charset="-128"/>
              </a:rPr>
              <a:t>79+</a:t>
            </a:r>
          </a:p>
        </p:txBody>
      </p:sp>
      <p:sp>
        <p:nvSpPr>
          <p:cNvPr id="55310" name="Text Box 16"/>
          <p:cNvSpPr txBox="1">
            <a:spLocks noChangeArrowheads="1"/>
          </p:cNvSpPr>
          <p:nvPr/>
        </p:nvSpPr>
        <p:spPr bwMode="auto">
          <a:xfrm>
            <a:off x="3492500" y="44450"/>
            <a:ext cx="3824288" cy="400050"/>
          </a:xfrm>
          <a:prstGeom prst="rect">
            <a:avLst/>
          </a:prstGeom>
          <a:noFill/>
          <a:ln w="9525">
            <a:noFill/>
            <a:miter lim="800000"/>
            <a:headEnd/>
            <a:tailEnd/>
          </a:ln>
        </p:spPr>
        <p:txBody>
          <a:bodyPr wrap="none">
            <a:spAutoFit/>
          </a:bodyPr>
          <a:lstStyle/>
          <a:p>
            <a:r>
              <a:rPr lang="en-US" sz="2000" b="1"/>
              <a:t>2</a:t>
            </a:r>
            <a:r>
              <a:rPr lang="en-US" sz="2000" b="1" baseline="30000"/>
              <a:t>nd</a:t>
            </a:r>
            <a:r>
              <a:rPr lang="en-US" sz="2000" b="1"/>
              <a:t> generation HI experiments</a:t>
            </a:r>
            <a:endParaRPr lang="ru-RU" sz="2000" b="1"/>
          </a:p>
        </p:txBody>
      </p:sp>
      <p:sp>
        <p:nvSpPr>
          <p:cNvPr id="55311" name="Text Box 17"/>
          <p:cNvSpPr txBox="1">
            <a:spLocks noChangeArrowheads="1"/>
          </p:cNvSpPr>
          <p:nvPr/>
        </p:nvSpPr>
        <p:spPr bwMode="auto">
          <a:xfrm>
            <a:off x="2916238" y="2997200"/>
            <a:ext cx="3824287" cy="400050"/>
          </a:xfrm>
          <a:prstGeom prst="rect">
            <a:avLst/>
          </a:prstGeom>
          <a:noFill/>
          <a:ln w="9525">
            <a:noFill/>
            <a:miter lim="800000"/>
            <a:headEnd/>
            <a:tailEnd/>
          </a:ln>
        </p:spPr>
        <p:txBody>
          <a:bodyPr wrap="none">
            <a:spAutoFit/>
          </a:bodyPr>
          <a:lstStyle/>
          <a:p>
            <a:r>
              <a:rPr lang="en-US" sz="2000" b="1"/>
              <a:t>3</a:t>
            </a:r>
            <a:r>
              <a:rPr lang="en-US" sz="2000" b="1" baseline="30000"/>
              <a:t>nd</a:t>
            </a:r>
            <a:r>
              <a:rPr lang="en-US" sz="2000" b="1"/>
              <a:t> generation HI experiments</a:t>
            </a:r>
            <a:endParaRPr lang="ru-RU" sz="2000" b="1"/>
          </a:p>
        </p:txBody>
      </p:sp>
      <p:sp>
        <p:nvSpPr>
          <p:cNvPr id="55312" name="Line 18"/>
          <p:cNvSpPr>
            <a:spLocks noChangeShapeType="1"/>
          </p:cNvSpPr>
          <p:nvPr/>
        </p:nvSpPr>
        <p:spPr bwMode="auto">
          <a:xfrm>
            <a:off x="179388" y="3284538"/>
            <a:ext cx="2736850" cy="0"/>
          </a:xfrm>
          <a:prstGeom prst="line">
            <a:avLst/>
          </a:prstGeom>
          <a:noFill/>
          <a:ln w="38100">
            <a:solidFill>
              <a:schemeClr val="tx1"/>
            </a:solidFill>
            <a:round/>
            <a:headEnd/>
            <a:tailEnd/>
          </a:ln>
        </p:spPr>
        <p:txBody>
          <a:bodyPr/>
          <a:lstStyle/>
          <a:p>
            <a:endParaRPr lang="ru-RU"/>
          </a:p>
        </p:txBody>
      </p:sp>
      <p:sp>
        <p:nvSpPr>
          <p:cNvPr id="55313" name="Line 19"/>
          <p:cNvSpPr>
            <a:spLocks noChangeShapeType="1"/>
          </p:cNvSpPr>
          <p:nvPr/>
        </p:nvSpPr>
        <p:spPr bwMode="auto">
          <a:xfrm>
            <a:off x="6804025" y="3284538"/>
            <a:ext cx="2160588" cy="0"/>
          </a:xfrm>
          <a:prstGeom prst="line">
            <a:avLst/>
          </a:prstGeom>
          <a:noFill/>
          <a:ln w="38100">
            <a:solidFill>
              <a:schemeClr val="tx1"/>
            </a:solidFill>
            <a:round/>
            <a:headEnd/>
            <a:tailEnd/>
          </a:ln>
        </p:spPr>
        <p:txBody>
          <a:bodyPr/>
          <a:lstStyle/>
          <a:p>
            <a:endParaRPr lang="ru-RU"/>
          </a:p>
        </p:txBody>
      </p:sp>
      <p:pic>
        <p:nvPicPr>
          <p:cNvPr id="55314" name="Picture 15" descr="NICA.gif"/>
          <p:cNvPicPr>
            <a:picLocks noChangeAspect="1"/>
          </p:cNvPicPr>
          <p:nvPr/>
        </p:nvPicPr>
        <p:blipFill>
          <a:blip r:embed="rId10" cstate="screen"/>
          <a:srcRect/>
          <a:stretch>
            <a:fillRect/>
          </a:stretch>
        </p:blipFill>
        <p:spPr bwMode="auto">
          <a:xfrm>
            <a:off x="1692275" y="4797425"/>
            <a:ext cx="1576388" cy="19018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2"/>
          <p:cNvGrpSpPr>
            <a:grpSpLocks/>
          </p:cNvGrpSpPr>
          <p:nvPr/>
        </p:nvGrpSpPr>
        <p:grpSpPr bwMode="auto">
          <a:xfrm>
            <a:off x="0" y="0"/>
            <a:ext cx="9144000" cy="6800850"/>
            <a:chOff x="0" y="0"/>
            <a:chExt cx="5760" cy="4284"/>
          </a:xfrm>
        </p:grpSpPr>
        <p:grpSp>
          <p:nvGrpSpPr>
            <p:cNvPr id="49178" name="Group 3"/>
            <p:cNvGrpSpPr>
              <a:grpSpLocks/>
            </p:cNvGrpSpPr>
            <p:nvPr/>
          </p:nvGrpSpPr>
          <p:grpSpPr bwMode="auto">
            <a:xfrm>
              <a:off x="22" y="3971"/>
              <a:ext cx="5706" cy="313"/>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49187" name="Picture 7" descr="NICA-Logo_4c"/>
              <p:cNvPicPr>
                <a:picLocks noChangeAspect="1" noChangeArrowheads="1"/>
              </p:cNvPicPr>
              <p:nvPr/>
            </p:nvPicPr>
            <p:blipFill>
              <a:blip r:embed="rId3" cstate="screen"/>
              <a:srcRect/>
              <a:stretch>
                <a:fillRect/>
              </a:stretch>
            </p:blipFill>
            <p:spPr bwMode="auto">
              <a:xfrm>
                <a:off x="392" y="4015"/>
                <a:ext cx="376" cy="186"/>
              </a:xfrm>
              <a:prstGeom prst="rect">
                <a:avLst/>
              </a:prstGeom>
              <a:noFill/>
              <a:ln w="9525">
                <a:noFill/>
                <a:miter lim="800000"/>
                <a:headEnd/>
                <a:tailEnd/>
              </a:ln>
            </p:spPr>
          </p:pic>
          <p:pic>
            <p:nvPicPr>
              <p:cNvPr id="49188" name="Picture 4" descr="JINR"/>
              <p:cNvPicPr>
                <a:picLocks noChangeAspect="1" noChangeArrowheads="1"/>
              </p:cNvPicPr>
              <p:nvPr/>
            </p:nvPicPr>
            <p:blipFill>
              <a:blip r:embed="rId4" cstate="screen"/>
              <a:srcRect/>
              <a:stretch>
                <a:fillRect/>
              </a:stretch>
            </p:blipFill>
            <p:spPr bwMode="auto">
              <a:xfrm>
                <a:off x="22" y="3952"/>
                <a:ext cx="337" cy="313"/>
              </a:xfrm>
              <a:prstGeom prst="rect">
                <a:avLst/>
              </a:prstGeom>
              <a:noFill/>
              <a:ln w="9525">
                <a:noFill/>
                <a:miter lim="800000"/>
                <a:headEnd/>
                <a:tailEnd/>
              </a:ln>
            </p:spPr>
          </p:pic>
        </p:grpSp>
        <p:pic>
          <p:nvPicPr>
            <p:cNvPr id="49179" name="Picture 9" descr="NICA_header_bl-wh.tif"/>
            <p:cNvPicPr>
              <a:picLocks noChangeAspect="1"/>
            </p:cNvPicPr>
            <p:nvPr/>
          </p:nvPicPr>
          <p:blipFill>
            <a:blip r:embed="rId5" cstate="screen"/>
            <a:srcRect/>
            <a:stretch>
              <a:fillRect/>
            </a:stretch>
          </p:blipFill>
          <p:spPr bwMode="auto">
            <a:xfrm>
              <a:off x="0" y="0"/>
              <a:ext cx="5760" cy="578"/>
            </a:xfrm>
            <a:prstGeom prst="rect">
              <a:avLst/>
            </a:prstGeom>
            <a:noFill/>
            <a:ln w="9525">
              <a:noFill/>
              <a:miter lim="800000"/>
              <a:headEnd/>
              <a:tailEnd/>
            </a:ln>
          </p:spPr>
        </p:pic>
        <p:sp>
          <p:nvSpPr>
            <p:cNvPr id="49180" name="Rectangle 7"/>
            <p:cNvSpPr>
              <a:spLocks noChangeArrowheads="1"/>
            </p:cNvSpPr>
            <p:nvPr/>
          </p:nvSpPr>
          <p:spPr bwMode="auto">
            <a:xfrm>
              <a:off x="567" y="176"/>
              <a:ext cx="4808" cy="330"/>
            </a:xfrm>
            <a:prstGeom prst="rect">
              <a:avLst/>
            </a:prstGeom>
            <a:noFill/>
            <a:ln w="9525">
              <a:noFill/>
              <a:miter lim="800000"/>
              <a:headEnd/>
              <a:tailEnd/>
            </a:ln>
          </p:spPr>
          <p:txBody>
            <a:bodyPr>
              <a:spAutoFit/>
            </a:bodyPr>
            <a:lstStyle/>
            <a:p>
              <a:pPr marL="342900" indent="-342900" algn="ctr"/>
              <a:r>
                <a:rPr kumimoji="1" lang="en-US" sz="2800" b="1">
                  <a:solidFill>
                    <a:srgbClr val="000066"/>
                  </a:solidFill>
                  <a:latin typeface="Comic Sans MS" pitchFamily="66" charset="0"/>
                </a:rPr>
                <a:t>Colliders and fixed target experiments</a:t>
              </a:r>
              <a:endParaRPr kumimoji="1" lang="ru-RU" sz="2800" b="1">
                <a:solidFill>
                  <a:srgbClr val="000066"/>
                </a:solidFill>
                <a:latin typeface="Comic Sans MS" pitchFamily="66" charset="0"/>
              </a:endParaRPr>
            </a:p>
          </p:txBody>
        </p:sp>
        <p:grpSp>
          <p:nvGrpSpPr>
            <p:cNvPr id="49181" name="Group 18"/>
            <p:cNvGrpSpPr>
              <a:grpSpLocks/>
            </p:cNvGrpSpPr>
            <p:nvPr/>
          </p:nvGrpSpPr>
          <p:grpSpPr bwMode="auto">
            <a:xfrm>
              <a:off x="903" y="1181"/>
              <a:ext cx="3660" cy="2775"/>
              <a:chOff x="1142484" y="1995751"/>
              <a:chExt cx="5810399" cy="4405049"/>
            </a:xfrm>
          </p:grpSpPr>
          <p:pic>
            <p:nvPicPr>
              <p:cNvPr id="49184" name="Picture 5"/>
              <p:cNvPicPr>
                <a:picLocks noChangeAspect="1" noChangeArrowheads="1"/>
              </p:cNvPicPr>
              <p:nvPr/>
            </p:nvPicPr>
            <p:blipFill>
              <a:blip r:embed="rId6" cstate="screen"/>
              <a:srcRect/>
              <a:stretch>
                <a:fillRect/>
              </a:stretch>
            </p:blipFill>
            <p:spPr bwMode="auto">
              <a:xfrm>
                <a:off x="1142484" y="1995751"/>
                <a:ext cx="5810399" cy="4405049"/>
              </a:xfrm>
              <a:prstGeom prst="rect">
                <a:avLst/>
              </a:prstGeom>
              <a:noFill/>
              <a:ln w="9525">
                <a:noFill/>
                <a:miter lim="800000"/>
                <a:headEnd/>
                <a:tailEnd/>
              </a:ln>
            </p:spPr>
          </p:pic>
          <p:sp>
            <p:nvSpPr>
              <p:cNvPr id="49185" name="Text Box 6"/>
              <p:cNvSpPr txBox="1">
                <a:spLocks noChangeArrowheads="1"/>
              </p:cNvSpPr>
              <p:nvPr/>
            </p:nvSpPr>
            <p:spPr bwMode="auto">
              <a:xfrm>
                <a:off x="3365041" y="4535599"/>
                <a:ext cx="1435137" cy="593690"/>
              </a:xfrm>
              <a:prstGeom prst="rect">
                <a:avLst/>
              </a:prstGeom>
              <a:solidFill>
                <a:schemeClr val="bg1"/>
              </a:solidFill>
              <a:ln w="9525">
                <a:noFill/>
                <a:miter lim="800000"/>
                <a:headEnd/>
                <a:tailEnd/>
              </a:ln>
            </p:spPr>
            <p:txBody>
              <a:bodyPr>
                <a:spAutoFit/>
              </a:bodyPr>
              <a:lstStyle/>
              <a:p>
                <a:pPr>
                  <a:spcAft>
                    <a:spcPts val="600"/>
                  </a:spcAft>
                </a:pPr>
                <a:r>
                  <a:rPr lang="en-US" sz="1400" b="1">
                    <a:solidFill>
                      <a:srgbClr val="000000"/>
                    </a:solidFill>
                  </a:rPr>
                  <a:t>Collider</a:t>
                </a:r>
              </a:p>
              <a:p>
                <a:r>
                  <a:rPr lang="en-US" sz="1400" b="1">
                    <a:solidFill>
                      <a:srgbClr val="000000"/>
                    </a:solidFill>
                  </a:rPr>
                  <a:t>fixed target</a:t>
                </a:r>
                <a:endParaRPr lang="ru-RU" sz="1400" b="1">
                  <a:solidFill>
                    <a:srgbClr val="000000"/>
                  </a:solidFill>
                </a:endParaRPr>
              </a:p>
            </p:txBody>
          </p:sp>
        </p:grpSp>
        <p:sp>
          <p:nvSpPr>
            <p:cNvPr id="49182" name="Text Box 16"/>
            <p:cNvSpPr txBox="1">
              <a:spLocks noChangeArrowheads="1"/>
            </p:cNvSpPr>
            <p:nvPr/>
          </p:nvSpPr>
          <p:spPr bwMode="auto">
            <a:xfrm>
              <a:off x="0" y="496"/>
              <a:ext cx="5760" cy="480"/>
            </a:xfrm>
            <a:prstGeom prst="rect">
              <a:avLst/>
            </a:prstGeom>
            <a:noFill/>
            <a:ln w="9525">
              <a:noFill/>
              <a:miter lim="800000"/>
              <a:headEnd/>
              <a:tailEnd/>
            </a:ln>
          </p:spPr>
          <p:txBody>
            <a:bodyPr>
              <a:spAutoFit/>
            </a:bodyPr>
            <a:lstStyle/>
            <a:p>
              <a:pPr algn="ctr">
                <a:lnSpc>
                  <a:spcPct val="110000"/>
                </a:lnSpc>
              </a:pPr>
              <a:r>
                <a:rPr lang="en-US" sz="2000" b="1">
                  <a:solidFill>
                    <a:srgbClr val="000066"/>
                  </a:solidFill>
                  <a:cs typeface="Times New Roman" pitchFamily="18" charset="0"/>
                </a:rPr>
                <a:t>Baryon density in Au + Au collisions</a:t>
              </a:r>
            </a:p>
            <a:p>
              <a:pPr algn="ctr">
                <a:lnSpc>
                  <a:spcPct val="110000"/>
                </a:lnSpc>
              </a:pPr>
              <a:r>
                <a:rPr lang="en-US" sz="2000" b="1">
                  <a:solidFill>
                    <a:srgbClr val="000066"/>
                  </a:solidFill>
                  <a:latin typeface="Comic Sans MS" pitchFamily="66" charset="0"/>
                  <a:cs typeface="Times New Roman" pitchFamily="18" charset="0"/>
                </a:rPr>
                <a:t>at </a:t>
              </a:r>
              <a:r>
                <a:rPr lang="en-US" sz="2000" b="1">
                  <a:solidFill>
                    <a:srgbClr val="000066"/>
                  </a:solidFill>
                  <a:latin typeface="Comic Sans MS" pitchFamily="66" charset="0"/>
                  <a:cs typeface="Times New Roman" pitchFamily="18" charset="0"/>
                  <a:sym typeface="Symbol" pitchFamily="18" charset="2"/>
                </a:rPr>
                <a:t>S</a:t>
              </a:r>
              <a:r>
                <a:rPr lang="en-US" sz="2000" b="1" baseline="-25000">
                  <a:solidFill>
                    <a:srgbClr val="000066"/>
                  </a:solidFill>
                  <a:latin typeface="Comic Sans MS" pitchFamily="66" charset="0"/>
                  <a:cs typeface="Times New Roman" pitchFamily="18" charset="0"/>
                </a:rPr>
                <a:t>NN</a:t>
              </a:r>
              <a:r>
                <a:rPr lang="en-US" sz="2000" b="1">
                  <a:solidFill>
                    <a:srgbClr val="000066"/>
                  </a:solidFill>
                  <a:latin typeface="Comic Sans MS" pitchFamily="66" charset="0"/>
                  <a:cs typeface="Times New Roman" pitchFamily="18" charset="0"/>
                  <a:sym typeface="Symbol" pitchFamily="18" charset="2"/>
                </a:rPr>
                <a:t> = </a:t>
              </a:r>
              <a:r>
                <a:rPr lang="en-US" sz="2000" b="1">
                  <a:solidFill>
                    <a:srgbClr val="000066"/>
                  </a:solidFill>
                  <a:latin typeface="Comic Sans MS" pitchFamily="66" charset="0"/>
                  <a:cs typeface="Times New Roman" pitchFamily="18" charset="0"/>
                </a:rPr>
                <a:t> 4 - 11 GeV/u</a:t>
              </a:r>
              <a:r>
                <a:rPr lang="en-US" sz="2000" b="1" i="1">
                  <a:solidFill>
                    <a:srgbClr val="000066"/>
                  </a:solidFill>
                  <a:latin typeface="Comic Sans MS" pitchFamily="66" charset="0"/>
                  <a:cs typeface="Times New Roman" pitchFamily="18" charset="0"/>
                </a:rPr>
                <a:t> </a:t>
              </a:r>
              <a:endParaRPr lang="ru-RU" sz="2000" b="1" i="1">
                <a:solidFill>
                  <a:srgbClr val="000066"/>
                </a:solidFill>
                <a:latin typeface="Comic Sans MS" pitchFamily="66" charset="0"/>
                <a:cs typeface="Times New Roman" pitchFamily="18" charset="0"/>
              </a:endParaRPr>
            </a:p>
          </p:txBody>
        </p:sp>
        <p:sp>
          <p:nvSpPr>
            <p:cNvPr id="49183" name="Text Box 16"/>
            <p:cNvSpPr txBox="1">
              <a:spLocks noChangeArrowheads="1"/>
            </p:cNvSpPr>
            <p:nvPr/>
          </p:nvSpPr>
          <p:spPr bwMode="auto">
            <a:xfrm>
              <a:off x="160" y="2024"/>
              <a:ext cx="760" cy="793"/>
            </a:xfrm>
            <a:prstGeom prst="rect">
              <a:avLst/>
            </a:prstGeom>
            <a:noFill/>
            <a:ln w="9525">
              <a:noFill/>
              <a:miter lim="800000"/>
              <a:headEnd/>
              <a:tailEnd/>
            </a:ln>
          </p:spPr>
          <p:txBody>
            <a:bodyPr>
              <a:spAutoFit/>
            </a:bodyPr>
            <a:lstStyle/>
            <a:p>
              <a:pPr algn="ctr">
                <a:lnSpc>
                  <a:spcPct val="110000"/>
                </a:lnSpc>
              </a:pPr>
              <a:r>
                <a:rPr lang="en-US" sz="1400" b="1" i="1">
                  <a:solidFill>
                    <a:srgbClr val="000066"/>
                  </a:solidFill>
                  <a:cs typeface="Times New Roman" pitchFamily="18" charset="0"/>
                </a:rPr>
                <a:t>J.Randrup, </a:t>
              </a:r>
            </a:p>
            <a:p>
              <a:pPr algn="ctr">
                <a:lnSpc>
                  <a:spcPct val="110000"/>
                </a:lnSpc>
              </a:pPr>
              <a:r>
                <a:rPr lang="en-US" sz="1400" b="1" i="1">
                  <a:solidFill>
                    <a:srgbClr val="000066"/>
                  </a:solidFill>
                  <a:cs typeface="Times New Roman" pitchFamily="18" charset="0"/>
                </a:rPr>
                <a:t>J.Cleymans </a:t>
              </a:r>
            </a:p>
            <a:p>
              <a:pPr algn="ctr">
                <a:lnSpc>
                  <a:spcPct val="110000"/>
                </a:lnSpc>
              </a:pPr>
              <a:r>
                <a:rPr lang="en-US" sz="1400" b="1" i="1">
                  <a:solidFill>
                    <a:srgbClr val="000066"/>
                  </a:solidFill>
                  <a:cs typeface="Times New Roman" pitchFamily="18" charset="0"/>
                </a:rPr>
                <a:t>PR C74 (2006)</a:t>
              </a:r>
            </a:p>
            <a:p>
              <a:pPr algn="ctr">
                <a:lnSpc>
                  <a:spcPct val="110000"/>
                </a:lnSpc>
              </a:pPr>
              <a:r>
                <a:rPr lang="en-US" sz="1400" b="1" i="1">
                  <a:solidFill>
                    <a:srgbClr val="000066"/>
                  </a:solidFill>
                  <a:cs typeface="Times New Roman" pitchFamily="18" charset="0"/>
                </a:rPr>
                <a:t>047901</a:t>
              </a:r>
              <a:endParaRPr lang="ru-RU" sz="1400" b="1" i="1">
                <a:solidFill>
                  <a:srgbClr val="000066"/>
                </a:solidFill>
                <a:latin typeface="Comic Sans MS" pitchFamily="66" charset="0"/>
                <a:cs typeface="Times New Roman" pitchFamily="18" charset="0"/>
              </a:endParaRPr>
            </a:p>
          </p:txBody>
        </p:sp>
      </p:grpSp>
      <p:grpSp>
        <p:nvGrpSpPr>
          <p:cNvPr id="318479" name="Group 15"/>
          <p:cNvGrpSpPr>
            <a:grpSpLocks/>
          </p:cNvGrpSpPr>
          <p:nvPr/>
        </p:nvGrpSpPr>
        <p:grpSpPr bwMode="auto">
          <a:xfrm>
            <a:off x="2238375" y="3043238"/>
            <a:ext cx="3646488" cy="914400"/>
            <a:chOff x="1410" y="1917"/>
            <a:chExt cx="2297" cy="576"/>
          </a:xfrm>
        </p:grpSpPr>
        <p:sp>
          <p:nvSpPr>
            <p:cNvPr id="49176" name="Oval 6"/>
            <p:cNvSpPr>
              <a:spLocks noChangeArrowheads="1"/>
            </p:cNvSpPr>
            <p:nvPr/>
          </p:nvSpPr>
          <p:spPr bwMode="auto">
            <a:xfrm rot="1370887">
              <a:off x="1410" y="1917"/>
              <a:ext cx="2297" cy="576"/>
            </a:xfrm>
            <a:prstGeom prst="ellipse">
              <a:avLst/>
            </a:prstGeom>
            <a:solidFill>
              <a:srgbClr val="FFFF00">
                <a:alpha val="49019"/>
              </a:srgbClr>
            </a:solidFill>
            <a:ln w="9525">
              <a:noFill/>
              <a:round/>
              <a:headEnd/>
              <a:tailEnd/>
            </a:ln>
          </p:spPr>
          <p:txBody>
            <a:bodyPr wrap="none" anchor="ctr"/>
            <a:lstStyle/>
            <a:p>
              <a:endParaRPr lang="en-US" sz="1200">
                <a:latin typeface="Tahoma" pitchFamily="34" charset="0"/>
              </a:endParaRPr>
            </a:p>
          </p:txBody>
        </p:sp>
        <p:sp>
          <p:nvSpPr>
            <p:cNvPr id="49177" name="Text Box 11"/>
            <p:cNvSpPr txBox="1">
              <a:spLocks noChangeArrowheads="1"/>
            </p:cNvSpPr>
            <p:nvPr/>
          </p:nvSpPr>
          <p:spPr bwMode="auto">
            <a:xfrm rot="1296229">
              <a:off x="2229" y="2114"/>
              <a:ext cx="468" cy="231"/>
            </a:xfrm>
            <a:prstGeom prst="rect">
              <a:avLst/>
            </a:prstGeom>
            <a:noFill/>
            <a:ln w="9525">
              <a:noFill/>
              <a:miter lim="800000"/>
              <a:headEnd/>
              <a:tailEnd/>
            </a:ln>
          </p:spPr>
          <p:txBody>
            <a:bodyPr wrap="none">
              <a:spAutoFit/>
            </a:bodyPr>
            <a:lstStyle/>
            <a:p>
              <a:r>
                <a:rPr lang="de-DE" b="1">
                  <a:solidFill>
                    <a:srgbClr val="FF3300"/>
                  </a:solidFill>
                </a:rPr>
                <a:t>RHIC</a:t>
              </a:r>
            </a:p>
          </p:txBody>
        </p:sp>
      </p:grpSp>
      <p:grpSp>
        <p:nvGrpSpPr>
          <p:cNvPr id="318482" name="Group 18"/>
          <p:cNvGrpSpPr>
            <a:grpSpLocks/>
          </p:cNvGrpSpPr>
          <p:nvPr/>
        </p:nvGrpSpPr>
        <p:grpSpPr bwMode="auto">
          <a:xfrm rot="924348">
            <a:off x="4348163" y="3557588"/>
            <a:ext cx="1625600" cy="720725"/>
            <a:chOff x="2811" y="2041"/>
            <a:chExt cx="1024" cy="454"/>
          </a:xfrm>
        </p:grpSpPr>
        <p:sp>
          <p:nvSpPr>
            <p:cNvPr id="49174" name="Oval 7"/>
            <p:cNvSpPr>
              <a:spLocks noChangeArrowheads="1"/>
            </p:cNvSpPr>
            <p:nvPr/>
          </p:nvSpPr>
          <p:spPr bwMode="auto">
            <a:xfrm rot="-4697174">
              <a:off x="3096" y="1756"/>
              <a:ext cx="454" cy="1024"/>
            </a:xfrm>
            <a:prstGeom prst="ellipse">
              <a:avLst/>
            </a:prstGeom>
            <a:solidFill>
              <a:srgbClr val="0099FF">
                <a:alpha val="56862"/>
              </a:srgbClr>
            </a:solidFill>
            <a:ln w="9525">
              <a:noFill/>
              <a:round/>
              <a:headEnd/>
              <a:tailEnd/>
            </a:ln>
          </p:spPr>
          <p:txBody>
            <a:bodyPr vert="eaVert" wrap="none" anchor="ctr"/>
            <a:lstStyle/>
            <a:p>
              <a:endParaRPr lang="en-US" sz="1200">
                <a:latin typeface="Tahoma" pitchFamily="34" charset="0"/>
              </a:endParaRPr>
            </a:p>
          </p:txBody>
        </p:sp>
        <p:sp>
          <p:nvSpPr>
            <p:cNvPr id="49175" name="Text Box 12"/>
            <p:cNvSpPr txBox="1">
              <a:spLocks noChangeArrowheads="1"/>
            </p:cNvSpPr>
            <p:nvPr/>
          </p:nvSpPr>
          <p:spPr bwMode="auto">
            <a:xfrm rot="732599">
              <a:off x="3084" y="2182"/>
              <a:ext cx="404" cy="231"/>
            </a:xfrm>
            <a:prstGeom prst="rect">
              <a:avLst/>
            </a:prstGeom>
            <a:noFill/>
            <a:ln w="9525">
              <a:noFill/>
              <a:miter lim="800000"/>
              <a:headEnd/>
              <a:tailEnd/>
            </a:ln>
          </p:spPr>
          <p:txBody>
            <a:bodyPr wrap="none">
              <a:spAutoFit/>
            </a:bodyPr>
            <a:lstStyle/>
            <a:p>
              <a:r>
                <a:rPr lang="de-DE" b="1">
                  <a:solidFill>
                    <a:srgbClr val="0C1167"/>
                  </a:solidFill>
                </a:rPr>
                <a:t>SPS</a:t>
              </a:r>
            </a:p>
          </p:txBody>
        </p:sp>
      </p:grpSp>
      <p:grpSp>
        <p:nvGrpSpPr>
          <p:cNvPr id="318485" name="Group 21"/>
          <p:cNvGrpSpPr>
            <a:grpSpLocks/>
          </p:cNvGrpSpPr>
          <p:nvPr/>
        </p:nvGrpSpPr>
        <p:grpSpPr bwMode="auto">
          <a:xfrm>
            <a:off x="6718300" y="1536700"/>
            <a:ext cx="1779588" cy="679450"/>
            <a:chOff x="4008" y="2224"/>
            <a:chExt cx="1121" cy="428"/>
          </a:xfrm>
        </p:grpSpPr>
        <p:grpSp>
          <p:nvGrpSpPr>
            <p:cNvPr id="49170" name="Group 22"/>
            <p:cNvGrpSpPr>
              <a:grpSpLocks/>
            </p:cNvGrpSpPr>
            <p:nvPr/>
          </p:nvGrpSpPr>
          <p:grpSpPr bwMode="auto">
            <a:xfrm>
              <a:off x="4008" y="2224"/>
              <a:ext cx="1121" cy="428"/>
              <a:chOff x="3744" y="576"/>
              <a:chExt cx="1121" cy="428"/>
            </a:xfrm>
          </p:grpSpPr>
          <p:sp>
            <p:nvSpPr>
              <p:cNvPr id="49172" name="TextBox 12"/>
              <p:cNvSpPr txBox="1">
                <a:spLocks noChangeArrowheads="1"/>
              </p:cNvSpPr>
              <p:nvPr/>
            </p:nvSpPr>
            <p:spPr bwMode="auto">
              <a:xfrm>
                <a:off x="3744" y="576"/>
                <a:ext cx="1110" cy="212"/>
              </a:xfrm>
              <a:prstGeom prst="rect">
                <a:avLst/>
              </a:prstGeom>
              <a:noFill/>
              <a:ln w="9525">
                <a:noFill/>
                <a:miter lim="800000"/>
                <a:headEnd/>
                <a:tailEnd/>
              </a:ln>
            </p:spPr>
            <p:txBody>
              <a:bodyPr wrap="none">
                <a:spAutoFit/>
              </a:bodyPr>
              <a:lstStyle/>
              <a:p>
                <a:r>
                  <a:rPr lang="en-US" sz="1600" b="1">
                    <a:solidFill>
                      <a:srgbClr val="FF0000"/>
                    </a:solidFill>
                  </a:rPr>
                  <a:t>E1+E2:  collider </a:t>
                </a:r>
              </a:p>
            </p:txBody>
          </p:sp>
          <p:sp>
            <p:nvSpPr>
              <p:cNvPr id="49173" name="TextBox 13"/>
              <p:cNvSpPr txBox="1">
                <a:spLocks noChangeArrowheads="1"/>
              </p:cNvSpPr>
              <p:nvPr/>
            </p:nvSpPr>
            <p:spPr bwMode="auto">
              <a:xfrm>
                <a:off x="3752" y="792"/>
                <a:ext cx="1113" cy="212"/>
              </a:xfrm>
              <a:prstGeom prst="rect">
                <a:avLst/>
              </a:prstGeom>
              <a:noFill/>
              <a:ln w="9525">
                <a:noFill/>
                <a:miter lim="800000"/>
                <a:headEnd/>
                <a:tailEnd/>
              </a:ln>
            </p:spPr>
            <p:txBody>
              <a:bodyPr wrap="none">
                <a:spAutoFit/>
              </a:bodyPr>
              <a:lstStyle/>
              <a:p>
                <a:r>
                  <a:rPr lang="en-US" sz="1600" b="1">
                    <a:solidFill>
                      <a:srgbClr val="0000CC"/>
                    </a:solidFill>
                  </a:rPr>
                  <a:t>E:  Fixed Target</a:t>
                </a:r>
                <a:r>
                  <a:rPr lang="en-US" sz="1600" b="1">
                    <a:solidFill>
                      <a:srgbClr val="1333D2"/>
                    </a:solidFill>
                  </a:rPr>
                  <a:t> </a:t>
                </a:r>
              </a:p>
            </p:txBody>
          </p:sp>
        </p:grpSp>
        <p:sp>
          <p:nvSpPr>
            <p:cNvPr id="318489" name="Rectangle 25"/>
            <p:cNvSpPr>
              <a:spLocks noChangeArrowheads="1"/>
            </p:cNvSpPr>
            <p:nvPr/>
          </p:nvSpPr>
          <p:spPr bwMode="auto">
            <a:xfrm>
              <a:off x="4032" y="2232"/>
              <a:ext cx="1040" cy="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charset="0"/>
                <a:ea typeface="Arial" charset="0"/>
                <a:cs typeface="Arial" charset="0"/>
              </a:endParaRPr>
            </a:p>
          </p:txBody>
        </p:sp>
      </p:grpSp>
      <p:grpSp>
        <p:nvGrpSpPr>
          <p:cNvPr id="318490" name="Group 26"/>
          <p:cNvGrpSpPr>
            <a:grpSpLocks/>
          </p:cNvGrpSpPr>
          <p:nvPr/>
        </p:nvGrpSpPr>
        <p:grpSpPr bwMode="auto">
          <a:xfrm>
            <a:off x="3327400" y="5453063"/>
            <a:ext cx="5257800" cy="806450"/>
            <a:chOff x="1896" y="3507"/>
            <a:chExt cx="3312" cy="508"/>
          </a:xfrm>
        </p:grpSpPr>
        <p:sp>
          <p:nvSpPr>
            <p:cNvPr id="49167" name="TextBox 27"/>
            <p:cNvSpPr txBox="1">
              <a:spLocks noChangeArrowheads="1"/>
            </p:cNvSpPr>
            <p:nvPr/>
          </p:nvSpPr>
          <p:spPr bwMode="auto">
            <a:xfrm>
              <a:off x="3912" y="3784"/>
              <a:ext cx="1296" cy="231"/>
            </a:xfrm>
            <a:prstGeom prst="rect">
              <a:avLst/>
            </a:prstGeom>
            <a:noFill/>
            <a:ln w="9525">
              <a:noFill/>
              <a:miter lim="800000"/>
              <a:headEnd/>
              <a:tailEnd/>
            </a:ln>
          </p:spPr>
          <p:txBody>
            <a:bodyPr>
              <a:spAutoFit/>
            </a:bodyPr>
            <a:lstStyle/>
            <a:p>
              <a:r>
                <a:rPr lang="en-US" b="1">
                  <a:solidFill>
                    <a:srgbClr val="A50021"/>
                  </a:solidFill>
                  <a:cs typeface="Times New Roman" pitchFamily="18" charset="0"/>
                </a:rPr>
                <a:t>Nuclotron / BMN</a:t>
              </a:r>
            </a:p>
          </p:txBody>
        </p:sp>
        <p:sp>
          <p:nvSpPr>
            <p:cNvPr id="49168" name="Oval 8"/>
            <p:cNvSpPr>
              <a:spLocks noChangeArrowheads="1"/>
            </p:cNvSpPr>
            <p:nvPr/>
          </p:nvSpPr>
          <p:spPr bwMode="auto">
            <a:xfrm rot="4807749">
              <a:off x="2103" y="3300"/>
              <a:ext cx="172" cy="585"/>
            </a:xfrm>
            <a:prstGeom prst="ellipse">
              <a:avLst/>
            </a:prstGeom>
            <a:solidFill>
              <a:srgbClr val="CC99FF">
                <a:alpha val="54901"/>
              </a:srgbClr>
            </a:solidFill>
            <a:ln w="28575">
              <a:solidFill>
                <a:srgbClr val="CC0000"/>
              </a:solidFill>
              <a:round/>
              <a:headEnd/>
              <a:tailEnd/>
            </a:ln>
          </p:spPr>
          <p:txBody>
            <a:bodyPr rot="10800000" vert="eaVert" wrap="none" anchor="ctr"/>
            <a:lstStyle/>
            <a:p>
              <a:endParaRPr lang="en-US" sz="1200">
                <a:latin typeface="Tahoma" pitchFamily="34" charset="0"/>
              </a:endParaRPr>
            </a:p>
          </p:txBody>
        </p:sp>
        <p:sp>
          <p:nvSpPr>
            <p:cNvPr id="318493" name="Line 29"/>
            <p:cNvSpPr>
              <a:spLocks noChangeShapeType="1"/>
            </p:cNvSpPr>
            <p:nvPr/>
          </p:nvSpPr>
          <p:spPr bwMode="auto">
            <a:xfrm flipH="1" flipV="1">
              <a:off x="2248" y="3592"/>
              <a:ext cx="1712" cy="320"/>
            </a:xfrm>
            <a:prstGeom prst="line">
              <a:avLst/>
            </a:prstGeom>
            <a:noFill/>
            <a:ln w="38100">
              <a:solidFill>
                <a:srgbClr val="A5002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charset="0"/>
                <a:ea typeface="Arial" charset="0"/>
                <a:cs typeface="Arial" charset="0"/>
              </a:endParaRPr>
            </a:p>
          </p:txBody>
        </p:sp>
      </p:grpSp>
      <p:grpSp>
        <p:nvGrpSpPr>
          <p:cNvPr id="318494" name="Group 30"/>
          <p:cNvGrpSpPr>
            <a:grpSpLocks/>
          </p:cNvGrpSpPr>
          <p:nvPr/>
        </p:nvGrpSpPr>
        <p:grpSpPr bwMode="auto">
          <a:xfrm>
            <a:off x="3581400" y="5310188"/>
            <a:ext cx="4940300" cy="376237"/>
            <a:chOff x="2056" y="3417"/>
            <a:chExt cx="3112" cy="237"/>
          </a:xfrm>
        </p:grpSpPr>
        <p:sp>
          <p:nvSpPr>
            <p:cNvPr id="49164" name="TextBox 27"/>
            <p:cNvSpPr txBox="1">
              <a:spLocks noChangeArrowheads="1"/>
            </p:cNvSpPr>
            <p:nvPr/>
          </p:nvSpPr>
          <p:spPr bwMode="auto">
            <a:xfrm>
              <a:off x="4504" y="3417"/>
              <a:ext cx="664" cy="237"/>
            </a:xfrm>
            <a:prstGeom prst="rect">
              <a:avLst/>
            </a:prstGeom>
            <a:noFill/>
            <a:ln w="9525">
              <a:solidFill>
                <a:srgbClr val="0000CC"/>
              </a:solidFill>
              <a:miter lim="800000"/>
              <a:headEnd/>
              <a:tailEnd/>
            </a:ln>
          </p:spPr>
          <p:txBody>
            <a:bodyPr>
              <a:spAutoFit/>
            </a:bodyPr>
            <a:lstStyle/>
            <a:p>
              <a:r>
                <a:rPr lang="en-US" b="1">
                  <a:solidFill>
                    <a:srgbClr val="0000CC"/>
                  </a:solidFill>
                  <a:cs typeface="Times New Roman" pitchFamily="18" charset="0"/>
                </a:rPr>
                <a:t>SIS-100</a:t>
              </a:r>
            </a:p>
          </p:txBody>
        </p:sp>
        <p:sp>
          <p:nvSpPr>
            <p:cNvPr id="49165" name="Oval 8"/>
            <p:cNvSpPr>
              <a:spLocks noChangeArrowheads="1"/>
            </p:cNvSpPr>
            <p:nvPr/>
          </p:nvSpPr>
          <p:spPr bwMode="auto">
            <a:xfrm rot="4807749">
              <a:off x="2263" y="3269"/>
              <a:ext cx="172" cy="585"/>
            </a:xfrm>
            <a:prstGeom prst="ellipse">
              <a:avLst/>
            </a:prstGeom>
            <a:solidFill>
              <a:srgbClr val="CC99FF">
                <a:alpha val="54901"/>
              </a:srgbClr>
            </a:solidFill>
            <a:ln w="28575">
              <a:solidFill>
                <a:srgbClr val="0000CC"/>
              </a:solidFill>
              <a:round/>
              <a:headEnd/>
              <a:tailEnd/>
            </a:ln>
          </p:spPr>
          <p:txBody>
            <a:bodyPr rot="10800000" vert="eaVert" wrap="none" anchor="ctr"/>
            <a:lstStyle/>
            <a:p>
              <a:endParaRPr lang="en-US" sz="1200">
                <a:latin typeface="Tahoma" pitchFamily="34" charset="0"/>
              </a:endParaRPr>
            </a:p>
          </p:txBody>
        </p:sp>
        <p:sp>
          <p:nvSpPr>
            <p:cNvPr id="318497" name="Line 33"/>
            <p:cNvSpPr>
              <a:spLocks noChangeShapeType="1"/>
            </p:cNvSpPr>
            <p:nvPr/>
          </p:nvSpPr>
          <p:spPr bwMode="auto">
            <a:xfrm flipH="1">
              <a:off x="2384" y="3545"/>
              <a:ext cx="2128" cy="40"/>
            </a:xfrm>
            <a:prstGeom prst="line">
              <a:avLst/>
            </a:prstGeom>
            <a:noFill/>
            <a:ln w="38100">
              <a:solidFill>
                <a:srgbClr val="0000CC"/>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charset="0"/>
                <a:ea typeface="Arial" charset="0"/>
                <a:cs typeface="Arial" charset="0"/>
              </a:endParaRPr>
            </a:p>
          </p:txBody>
        </p:sp>
      </p:grpSp>
      <p:grpSp>
        <p:nvGrpSpPr>
          <p:cNvPr id="318498" name="Group 34"/>
          <p:cNvGrpSpPr>
            <a:grpSpLocks/>
          </p:cNvGrpSpPr>
          <p:nvPr/>
        </p:nvGrpSpPr>
        <p:grpSpPr bwMode="auto">
          <a:xfrm>
            <a:off x="4502150" y="4294188"/>
            <a:ext cx="4464050" cy="1231900"/>
            <a:chOff x="2836" y="2705"/>
            <a:chExt cx="2812" cy="776"/>
          </a:xfrm>
        </p:grpSpPr>
        <p:sp>
          <p:nvSpPr>
            <p:cNvPr id="22" name="Oval 21"/>
            <p:cNvSpPr>
              <a:spLocks noChangeArrowheads="1"/>
            </p:cNvSpPr>
            <p:nvPr/>
          </p:nvSpPr>
          <p:spPr bwMode="auto">
            <a:xfrm rot="3350186">
              <a:off x="3000" y="2541"/>
              <a:ext cx="776" cy="1104"/>
            </a:xfrm>
            <a:prstGeom prst="ellipse">
              <a:avLst/>
            </a:prstGeom>
            <a:solidFill>
              <a:srgbClr val="0000CC">
                <a:alpha val="10196"/>
              </a:srgbClr>
            </a:solidFill>
            <a:ln w="38100">
              <a:solidFill>
                <a:srgbClr val="FF0000"/>
              </a:solidFill>
              <a:round/>
              <a:headEnd/>
              <a:tailEnd/>
            </a:ln>
            <a:effectLst>
              <a:outerShdw dist="25400" dir="5400000" rotWithShape="0">
                <a:srgbClr val="808080">
                  <a:alpha val="45000"/>
                </a:srgbClr>
              </a:outerShdw>
            </a:effectLst>
          </p:spPr>
          <p:txBody>
            <a:bodyPr rot="10800000" vert="eaVert" anchor="ctr"/>
            <a:lstStyle/>
            <a:p>
              <a:pPr algn="ctr">
                <a:defRPr/>
              </a:pPr>
              <a:endParaRPr lang="en-US">
                <a:solidFill>
                  <a:srgbClr val="FFFFFF"/>
                </a:solidFill>
                <a:latin typeface="Georgia" charset="0"/>
                <a:ea typeface="Arial" charset="0"/>
                <a:cs typeface="Times New Roman" charset="0"/>
              </a:endParaRPr>
            </a:p>
          </p:txBody>
        </p:sp>
        <p:grpSp>
          <p:nvGrpSpPr>
            <p:cNvPr id="49161" name="Group 36"/>
            <p:cNvGrpSpPr>
              <a:grpSpLocks/>
            </p:cNvGrpSpPr>
            <p:nvPr/>
          </p:nvGrpSpPr>
          <p:grpSpPr bwMode="auto">
            <a:xfrm>
              <a:off x="3680" y="2826"/>
              <a:ext cx="1968" cy="410"/>
              <a:chOff x="3680" y="2826"/>
              <a:chExt cx="1968" cy="410"/>
            </a:xfrm>
          </p:grpSpPr>
          <p:sp>
            <p:nvSpPr>
              <p:cNvPr id="49162" name="TextBox 26"/>
              <p:cNvSpPr txBox="1">
                <a:spLocks noChangeArrowheads="1"/>
              </p:cNvSpPr>
              <p:nvPr/>
            </p:nvSpPr>
            <p:spPr bwMode="auto">
              <a:xfrm>
                <a:off x="4494" y="2826"/>
                <a:ext cx="1154" cy="410"/>
              </a:xfrm>
              <a:prstGeom prst="rect">
                <a:avLst/>
              </a:prstGeom>
              <a:noFill/>
              <a:ln w="9525">
                <a:solidFill>
                  <a:srgbClr val="CC0000"/>
                </a:solidFill>
                <a:miter lim="800000"/>
                <a:headEnd/>
                <a:tailEnd/>
              </a:ln>
            </p:spPr>
            <p:txBody>
              <a:bodyPr wrap="none">
                <a:spAutoFit/>
              </a:bodyPr>
              <a:lstStyle/>
              <a:p>
                <a:r>
                  <a:rPr lang="en-US" b="1">
                    <a:solidFill>
                      <a:srgbClr val="FF0000"/>
                    </a:solidFill>
                    <a:cs typeface="Times New Roman" pitchFamily="18" charset="0"/>
                  </a:rPr>
                  <a:t>NICA/MPD</a:t>
                </a:r>
              </a:p>
              <a:p>
                <a:r>
                  <a:rPr lang="en-US" b="1">
                    <a:solidFill>
                      <a:srgbClr val="0000CC"/>
                    </a:solidFill>
                    <a:cs typeface="Times New Roman" pitchFamily="18" charset="0"/>
                  </a:rPr>
                  <a:t>SIS-300 (FAIR) </a:t>
                </a:r>
              </a:p>
            </p:txBody>
          </p:sp>
          <p:sp>
            <p:nvSpPr>
              <p:cNvPr id="318502" name="Line 38"/>
              <p:cNvSpPr>
                <a:spLocks noChangeShapeType="1"/>
              </p:cNvSpPr>
              <p:nvPr/>
            </p:nvSpPr>
            <p:spPr bwMode="auto">
              <a:xfrm flipH="1">
                <a:off x="3680" y="3032"/>
                <a:ext cx="816" cy="0"/>
              </a:xfrm>
              <a:prstGeom prst="line">
                <a:avLst/>
              </a:prstGeom>
              <a:noFill/>
              <a:ln w="2857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charset="0"/>
                  <a:ea typeface="Arial" charset="0"/>
                  <a:cs typeface="Arial" charset="0"/>
                </a:endParaRP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18485"/>
                                        </p:tgtEl>
                                        <p:attrNameLst>
                                          <p:attrName>style.visibility</p:attrName>
                                        </p:attrNameLst>
                                      </p:cBhvr>
                                      <p:to>
                                        <p:strVal val="visible"/>
                                      </p:to>
                                    </p:set>
                                    <p:anim calcmode="lin" valueType="num">
                                      <p:cBhvr>
                                        <p:cTn id="7" dur="500" decel="50000" fill="hold">
                                          <p:stCondLst>
                                            <p:cond delay="0"/>
                                          </p:stCondLst>
                                        </p:cTn>
                                        <p:tgtEl>
                                          <p:spTgt spid="31848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1848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18485"/>
                                        </p:tgtEl>
                                        <p:attrNameLst>
                                          <p:attrName>ppt_w</p:attrName>
                                        </p:attrNameLst>
                                      </p:cBhvr>
                                      <p:tavLst>
                                        <p:tav tm="0">
                                          <p:val>
                                            <p:strVal val="#ppt_w*.05"/>
                                          </p:val>
                                        </p:tav>
                                        <p:tav tm="100000">
                                          <p:val>
                                            <p:strVal val="#ppt_w"/>
                                          </p:val>
                                        </p:tav>
                                      </p:tavLst>
                                    </p:anim>
                                    <p:anim calcmode="lin" valueType="num">
                                      <p:cBhvr>
                                        <p:cTn id="10" dur="1000" fill="hold"/>
                                        <p:tgtEl>
                                          <p:spTgt spid="31848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1848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1848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1848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1848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318482"/>
                                        </p:tgtEl>
                                        <p:attrNameLst>
                                          <p:attrName>style.visibility</p:attrName>
                                        </p:attrNameLst>
                                      </p:cBhvr>
                                      <p:to>
                                        <p:strVal val="visible"/>
                                      </p:to>
                                    </p:set>
                                    <p:anim calcmode="lin" valueType="num">
                                      <p:cBhvr>
                                        <p:cTn id="19" dur="500" decel="50000" fill="hold">
                                          <p:stCondLst>
                                            <p:cond delay="0"/>
                                          </p:stCondLst>
                                        </p:cTn>
                                        <p:tgtEl>
                                          <p:spTgt spid="31848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1848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18482"/>
                                        </p:tgtEl>
                                        <p:attrNameLst>
                                          <p:attrName>ppt_w</p:attrName>
                                        </p:attrNameLst>
                                      </p:cBhvr>
                                      <p:tavLst>
                                        <p:tav tm="0">
                                          <p:val>
                                            <p:strVal val="#ppt_w*.05"/>
                                          </p:val>
                                        </p:tav>
                                        <p:tav tm="100000">
                                          <p:val>
                                            <p:strVal val="#ppt_w"/>
                                          </p:val>
                                        </p:tav>
                                      </p:tavLst>
                                    </p:anim>
                                    <p:anim calcmode="lin" valueType="num">
                                      <p:cBhvr>
                                        <p:cTn id="22" dur="1000" fill="hold"/>
                                        <p:tgtEl>
                                          <p:spTgt spid="31848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1848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1848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1848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1848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318479"/>
                                        </p:tgtEl>
                                        <p:attrNameLst>
                                          <p:attrName>style.visibility</p:attrName>
                                        </p:attrNameLst>
                                      </p:cBhvr>
                                      <p:to>
                                        <p:strVal val="visible"/>
                                      </p:to>
                                    </p:set>
                                    <p:anim calcmode="lin" valueType="num">
                                      <p:cBhvr>
                                        <p:cTn id="31" dur="500" decel="50000" fill="hold">
                                          <p:stCondLst>
                                            <p:cond delay="0"/>
                                          </p:stCondLst>
                                        </p:cTn>
                                        <p:tgtEl>
                                          <p:spTgt spid="31847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1847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18479"/>
                                        </p:tgtEl>
                                        <p:attrNameLst>
                                          <p:attrName>ppt_w</p:attrName>
                                        </p:attrNameLst>
                                      </p:cBhvr>
                                      <p:tavLst>
                                        <p:tav tm="0">
                                          <p:val>
                                            <p:strVal val="#ppt_w*.05"/>
                                          </p:val>
                                        </p:tav>
                                        <p:tav tm="100000">
                                          <p:val>
                                            <p:strVal val="#ppt_w"/>
                                          </p:val>
                                        </p:tav>
                                      </p:tavLst>
                                    </p:anim>
                                    <p:anim calcmode="lin" valueType="num">
                                      <p:cBhvr>
                                        <p:cTn id="34" dur="1000" fill="hold"/>
                                        <p:tgtEl>
                                          <p:spTgt spid="31847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1847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1847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1847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1847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318490"/>
                                        </p:tgtEl>
                                        <p:attrNameLst>
                                          <p:attrName>style.visibility</p:attrName>
                                        </p:attrNameLst>
                                      </p:cBhvr>
                                      <p:to>
                                        <p:strVal val="visible"/>
                                      </p:to>
                                    </p:set>
                                    <p:animEffect transition="in" filter="wipe(right)">
                                      <p:cBhvr>
                                        <p:cTn id="43" dur="500"/>
                                        <p:tgtEl>
                                          <p:spTgt spid="31849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nodeType="clickEffect">
                                  <p:stCondLst>
                                    <p:cond delay="0"/>
                                  </p:stCondLst>
                                  <p:childTnLst>
                                    <p:set>
                                      <p:cBhvr>
                                        <p:cTn id="47" dur="1" fill="hold">
                                          <p:stCondLst>
                                            <p:cond delay="0"/>
                                          </p:stCondLst>
                                        </p:cTn>
                                        <p:tgtEl>
                                          <p:spTgt spid="318498"/>
                                        </p:tgtEl>
                                        <p:attrNameLst>
                                          <p:attrName>style.visibility</p:attrName>
                                        </p:attrNameLst>
                                      </p:cBhvr>
                                      <p:to>
                                        <p:strVal val="visible"/>
                                      </p:to>
                                    </p:set>
                                    <p:animEffect transition="in" filter="wipe(right)">
                                      <p:cBhvr>
                                        <p:cTn id="48" dur="500"/>
                                        <p:tgtEl>
                                          <p:spTgt spid="31849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fill="hold" nodeType="clickEffect">
                                  <p:stCondLst>
                                    <p:cond delay="0"/>
                                  </p:stCondLst>
                                  <p:childTnLst>
                                    <p:set>
                                      <p:cBhvr>
                                        <p:cTn id="52" dur="1" fill="hold">
                                          <p:stCondLst>
                                            <p:cond delay="0"/>
                                          </p:stCondLst>
                                        </p:cTn>
                                        <p:tgtEl>
                                          <p:spTgt spid="318494"/>
                                        </p:tgtEl>
                                        <p:attrNameLst>
                                          <p:attrName>style.visibility</p:attrName>
                                        </p:attrNameLst>
                                      </p:cBhvr>
                                      <p:to>
                                        <p:strVal val="visible"/>
                                      </p:to>
                                    </p:set>
                                    <p:animEffect transition="in" filter="wipe(right)">
                                      <p:cBhvr>
                                        <p:cTn id="53" dur="500"/>
                                        <p:tgtEl>
                                          <p:spTgt spid="318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AutoShape 10"/>
          <p:cNvSpPr>
            <a:spLocks noChangeArrowheads="1"/>
          </p:cNvSpPr>
          <p:nvPr/>
        </p:nvSpPr>
        <p:spPr bwMode="auto">
          <a:xfrm>
            <a:off x="5181600" y="1196975"/>
            <a:ext cx="9144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ru-RU"/>
          </a:p>
        </p:txBody>
      </p:sp>
      <p:sp>
        <p:nvSpPr>
          <p:cNvPr id="57346" name="AutoShape 11"/>
          <p:cNvSpPr>
            <a:spLocks noChangeArrowheads="1"/>
          </p:cNvSpPr>
          <p:nvPr/>
        </p:nvSpPr>
        <p:spPr bwMode="auto">
          <a:xfrm rot="10800000">
            <a:off x="3505200" y="1196975"/>
            <a:ext cx="838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ru-RU"/>
          </a:p>
        </p:txBody>
      </p:sp>
      <p:pic>
        <p:nvPicPr>
          <p:cNvPr id="57347" name="Picture 13" descr="GSI_scheme"/>
          <p:cNvPicPr>
            <a:picLocks noChangeAspect="1" noChangeArrowheads="1"/>
          </p:cNvPicPr>
          <p:nvPr/>
        </p:nvPicPr>
        <p:blipFill>
          <a:blip r:embed="rId3" cstate="screen"/>
          <a:srcRect/>
          <a:stretch>
            <a:fillRect/>
          </a:stretch>
        </p:blipFill>
        <p:spPr bwMode="auto">
          <a:xfrm>
            <a:off x="323850" y="4149725"/>
            <a:ext cx="3924300" cy="2592388"/>
          </a:xfrm>
          <a:prstGeom prst="rect">
            <a:avLst/>
          </a:prstGeom>
          <a:noFill/>
          <a:ln w="38100" cap="sq">
            <a:noFill/>
            <a:miter lim="800000"/>
            <a:headEnd/>
            <a:tailEnd/>
          </a:ln>
          <a:effectLst>
            <a:outerShdw dist="38100" dir="2700000" algn="tl" rotWithShape="0">
              <a:srgbClr val="808080">
                <a:alpha val="42998"/>
              </a:srgbClr>
            </a:outerShdw>
          </a:effectLst>
        </p:spPr>
      </p:pic>
      <p:pic>
        <p:nvPicPr>
          <p:cNvPr id="57348" name="Picture 15" descr="NICA.gif"/>
          <p:cNvPicPr>
            <a:picLocks noChangeAspect="1"/>
          </p:cNvPicPr>
          <p:nvPr/>
        </p:nvPicPr>
        <p:blipFill>
          <a:blip r:embed="rId4" cstate="screen"/>
          <a:srcRect/>
          <a:stretch>
            <a:fillRect/>
          </a:stretch>
        </p:blipFill>
        <p:spPr bwMode="auto">
          <a:xfrm>
            <a:off x="3995738" y="1052513"/>
            <a:ext cx="1296987" cy="1565275"/>
          </a:xfrm>
          <a:prstGeom prst="rect">
            <a:avLst/>
          </a:prstGeom>
          <a:noFill/>
          <a:ln w="9525">
            <a:noFill/>
            <a:miter lim="800000"/>
            <a:headEnd/>
            <a:tailEnd/>
          </a:ln>
        </p:spPr>
      </p:pic>
      <p:pic>
        <p:nvPicPr>
          <p:cNvPr id="57349" name="Picture 5" descr="quad_GSI_1"/>
          <p:cNvPicPr>
            <a:picLocks noChangeAspect="1" noChangeArrowheads="1"/>
          </p:cNvPicPr>
          <p:nvPr/>
        </p:nvPicPr>
        <p:blipFill>
          <a:blip r:embed="rId5" cstate="screen"/>
          <a:srcRect/>
          <a:stretch>
            <a:fillRect/>
          </a:stretch>
        </p:blipFill>
        <p:spPr bwMode="auto">
          <a:xfrm>
            <a:off x="396875" y="115888"/>
            <a:ext cx="2805113" cy="2105025"/>
          </a:xfrm>
          <a:prstGeom prst="rect">
            <a:avLst/>
          </a:prstGeom>
          <a:noFill/>
          <a:ln w="9525">
            <a:noFill/>
            <a:miter lim="800000"/>
            <a:headEnd/>
            <a:tailEnd/>
          </a:ln>
        </p:spPr>
      </p:pic>
      <p:pic>
        <p:nvPicPr>
          <p:cNvPr id="12" name="Рисунок 11" descr="2_.jpg"/>
          <p:cNvPicPr>
            <a:picLocks noChangeAspect="1"/>
          </p:cNvPicPr>
          <p:nvPr/>
        </p:nvPicPr>
        <p:blipFill>
          <a:blip r:embed="rId6" cstate="screen"/>
          <a:stretch>
            <a:fillRect/>
          </a:stretch>
        </p:blipFill>
        <p:spPr>
          <a:xfrm>
            <a:off x="4211960" y="4149079"/>
            <a:ext cx="4608512" cy="25922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51" name="TextBox 10"/>
          <p:cNvSpPr txBox="1">
            <a:spLocks noChangeArrowheads="1"/>
          </p:cNvSpPr>
          <p:nvPr/>
        </p:nvSpPr>
        <p:spPr bwMode="auto">
          <a:xfrm>
            <a:off x="0" y="2492375"/>
            <a:ext cx="9144000" cy="585788"/>
          </a:xfrm>
          <a:prstGeom prst="rect">
            <a:avLst/>
          </a:prstGeom>
          <a:noFill/>
          <a:ln w="9525">
            <a:noFill/>
            <a:miter lim="800000"/>
            <a:headEnd/>
            <a:tailEnd/>
          </a:ln>
        </p:spPr>
        <p:txBody>
          <a:bodyPr>
            <a:spAutoFit/>
          </a:bodyPr>
          <a:lstStyle/>
          <a:p>
            <a:pPr algn="ctr"/>
            <a:r>
              <a:rPr lang="en-US" sz="1600" b="1">
                <a:ea typeface="MS PGothic" pitchFamily="34" charset="-128"/>
              </a:rPr>
              <a:t>Unique Dubna technologies of fast-cycling superconducting magnets  tested during several tens of Nuclotron runs and chosen as basic for accelerator complexes NICA and FAIR</a:t>
            </a:r>
          </a:p>
        </p:txBody>
      </p:sp>
      <p:pic>
        <p:nvPicPr>
          <p:cNvPr id="57352" name="Picture 11" descr="collider_dipole_cryostat.png"/>
          <p:cNvPicPr>
            <a:picLocks noChangeAspect="1"/>
          </p:cNvPicPr>
          <p:nvPr/>
        </p:nvPicPr>
        <p:blipFill>
          <a:blip r:embed="rId7" cstate="screen"/>
          <a:srcRect l="10197" r="6798"/>
          <a:stretch>
            <a:fillRect/>
          </a:stretch>
        </p:blipFill>
        <p:spPr bwMode="auto">
          <a:xfrm>
            <a:off x="6248400" y="152400"/>
            <a:ext cx="2681288" cy="2019300"/>
          </a:xfrm>
          <a:prstGeom prst="rect">
            <a:avLst/>
          </a:prstGeom>
          <a:noFill/>
          <a:ln w="9525">
            <a:noFill/>
            <a:miter lim="800000"/>
            <a:headEnd/>
            <a:tailEnd/>
          </a:ln>
        </p:spPr>
      </p:pic>
      <p:pic>
        <p:nvPicPr>
          <p:cNvPr id="57353" name="Picture 13" descr="SP_cable2.jpg"/>
          <p:cNvPicPr>
            <a:picLocks noChangeAspect="1"/>
          </p:cNvPicPr>
          <p:nvPr/>
        </p:nvPicPr>
        <p:blipFill>
          <a:blip r:embed="rId8" cstate="screen"/>
          <a:srcRect/>
          <a:stretch>
            <a:fillRect/>
          </a:stretch>
        </p:blipFill>
        <p:spPr bwMode="auto">
          <a:xfrm>
            <a:off x="4284663" y="188913"/>
            <a:ext cx="808037" cy="855662"/>
          </a:xfrm>
          <a:prstGeom prst="rect">
            <a:avLst/>
          </a:prstGeom>
          <a:noFill/>
          <a:ln w="9525">
            <a:noFill/>
            <a:miter lim="800000"/>
            <a:headEnd/>
            <a:tailEnd/>
          </a:ln>
        </p:spPr>
      </p:pic>
      <p:sp>
        <p:nvSpPr>
          <p:cNvPr id="57354" name="Text Box 15"/>
          <p:cNvSpPr txBox="1">
            <a:spLocks noChangeArrowheads="1"/>
          </p:cNvSpPr>
          <p:nvPr/>
        </p:nvSpPr>
        <p:spPr bwMode="auto">
          <a:xfrm>
            <a:off x="179388" y="3141663"/>
            <a:ext cx="8785225" cy="830262"/>
          </a:xfrm>
          <a:prstGeom prst="rect">
            <a:avLst/>
          </a:prstGeom>
          <a:solidFill>
            <a:srgbClr val="C02A1A"/>
          </a:solidFill>
          <a:ln w="9525">
            <a:noFill/>
            <a:miter lim="800000"/>
            <a:headEnd/>
            <a:tailEnd/>
          </a:ln>
        </p:spPr>
        <p:txBody>
          <a:bodyPr>
            <a:spAutoFit/>
          </a:bodyPr>
          <a:lstStyle/>
          <a:p>
            <a:pPr algn="ctr" eaLnBrk="0" hangingPunct="0"/>
            <a:r>
              <a:rPr lang="en-US" sz="2400" b="1" dirty="0">
                <a:latin typeface="Calibri" pitchFamily="34" charset="0"/>
                <a:ea typeface="MS PGothic" pitchFamily="34" charset="-128"/>
              </a:rPr>
              <a:t>Common European Research infrastructure for Heavy Ion High Energy Physics: NICA + FAIR</a:t>
            </a:r>
          </a:p>
        </p:txBody>
      </p:sp>
      <p:sp>
        <p:nvSpPr>
          <p:cNvPr id="57355" name="Прямоугольник 14"/>
          <p:cNvSpPr>
            <a:spLocks noChangeArrowheads="1"/>
          </p:cNvSpPr>
          <p:nvPr/>
        </p:nvSpPr>
        <p:spPr bwMode="auto">
          <a:xfrm>
            <a:off x="323850" y="4103688"/>
            <a:ext cx="8496300" cy="2638425"/>
          </a:xfrm>
          <a:prstGeom prst="rect">
            <a:avLst/>
          </a:prstGeom>
          <a:noFill/>
          <a:ln w="76200">
            <a:solidFill>
              <a:srgbClr val="FFC000"/>
            </a:solidFill>
            <a:round/>
            <a:headEnd/>
            <a:tailEnd/>
          </a:ln>
        </p:spPr>
        <p:txBody>
          <a:bodyPr/>
          <a:lstStyle/>
          <a:p>
            <a:pPr eaLnBrk="0" hangingPunct="0"/>
            <a:endParaRPr lang="en-US" sz="2400">
              <a:ea typeface="MS PGothic"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ChangeArrowheads="1"/>
          </p:cNvSpPr>
          <p:nvPr/>
        </p:nvSpPr>
        <p:spPr bwMode="auto">
          <a:xfrm>
            <a:off x="0" y="642938"/>
            <a:ext cx="9144000" cy="5740400"/>
          </a:xfrm>
          <a:prstGeom prst="rect">
            <a:avLst/>
          </a:prstGeom>
          <a:noFill/>
          <a:ln w="9525">
            <a:noFill/>
            <a:miter lim="800000"/>
            <a:headEnd/>
            <a:tailEnd/>
          </a:ln>
        </p:spPr>
        <p:txBody>
          <a:bodyPr lIns="91430" tIns="45715" rIns="91430" bIns="45715">
            <a:spAutoFit/>
          </a:bodyPr>
          <a:lstStyle/>
          <a:p>
            <a:pPr marL="341313" indent="-341313" eaLnBrk="0" hangingPunct="0">
              <a:lnSpc>
                <a:spcPct val="50000"/>
              </a:lnSpc>
              <a:spcBef>
                <a:spcPct val="50000"/>
              </a:spcBef>
            </a:pPr>
            <a:r>
              <a:rPr kumimoji="1" lang="en-US" b="1" dirty="0">
                <a:solidFill>
                  <a:srgbClr val="000066"/>
                </a:solidFill>
              </a:rPr>
              <a:t>	</a:t>
            </a:r>
          </a:p>
          <a:p>
            <a:pPr marL="341313" indent="-341313" eaLnBrk="0" hangingPunct="0">
              <a:lnSpc>
                <a:spcPct val="50000"/>
              </a:lnSpc>
              <a:spcBef>
                <a:spcPct val="50000"/>
              </a:spcBef>
            </a:pPr>
            <a:r>
              <a:rPr kumimoji="1" lang="en-US" sz="2000" b="1" dirty="0">
                <a:solidFill>
                  <a:srgbClr val="000066"/>
                </a:solidFill>
              </a:rPr>
              <a:t>1a) Heavy ion colliding beams 197Au79+ x 197Au79+ at </a:t>
            </a:r>
          </a:p>
          <a:p>
            <a:pPr marL="341313" indent="-341313" eaLnBrk="0" hangingPunct="0">
              <a:lnSpc>
                <a:spcPct val="120000"/>
              </a:lnSpc>
            </a:pPr>
            <a:r>
              <a:rPr kumimoji="1" lang="en-US" sz="2000" b="1" dirty="0">
                <a:solidFill>
                  <a:srgbClr val="000066"/>
                </a:solidFill>
                <a:sym typeface="Times New Roman" pitchFamily="18" charset="0"/>
              </a:rPr>
              <a:t>		</a:t>
            </a:r>
            <a:r>
              <a:rPr kumimoji="1" lang="en-US" sz="2000" b="1" dirty="0">
                <a:solidFill>
                  <a:srgbClr val="FF0000"/>
                </a:solidFill>
                <a:sym typeface="Symbol" pitchFamily="18" charset="2"/>
              </a:rPr>
              <a:t></a:t>
            </a:r>
            <a:r>
              <a:rPr kumimoji="1" lang="en-US" sz="2000" b="1" dirty="0" err="1">
                <a:solidFill>
                  <a:srgbClr val="FF0000"/>
                </a:solidFill>
              </a:rPr>
              <a:t>s</a:t>
            </a:r>
            <a:r>
              <a:rPr kumimoji="1" lang="en-US" sz="2000" b="1" baseline="-30000" dirty="0" err="1">
                <a:solidFill>
                  <a:srgbClr val="FF0000"/>
                </a:solidFill>
              </a:rPr>
              <a:t>NN</a:t>
            </a:r>
            <a:r>
              <a:rPr kumimoji="1" lang="en-US" sz="2000" b="1" dirty="0">
                <a:solidFill>
                  <a:srgbClr val="FF0000"/>
                </a:solidFill>
              </a:rPr>
              <a:t> = 4 ÷ 11 </a:t>
            </a:r>
            <a:r>
              <a:rPr kumimoji="1" lang="en-US" sz="2000" b="1" dirty="0" err="1">
                <a:solidFill>
                  <a:srgbClr val="FF0000"/>
                </a:solidFill>
              </a:rPr>
              <a:t>GeV</a:t>
            </a:r>
            <a:r>
              <a:rPr kumimoji="1" lang="en-US" sz="2000" b="1" dirty="0">
                <a:solidFill>
                  <a:srgbClr val="000066"/>
                </a:solidFill>
              </a:rPr>
              <a:t> (1 ÷ </a:t>
            </a:r>
            <a:r>
              <a:rPr kumimoji="1" lang="en-US" sz="2000" b="1" dirty="0">
                <a:solidFill>
                  <a:srgbClr val="000066"/>
                </a:solidFill>
                <a:sym typeface="Times New Roman" pitchFamily="18" charset="0"/>
              </a:rPr>
              <a:t>4.5 </a:t>
            </a:r>
            <a:r>
              <a:rPr kumimoji="1" lang="en-US" sz="2000" b="1" dirty="0" err="1">
                <a:solidFill>
                  <a:srgbClr val="000066"/>
                </a:solidFill>
                <a:sym typeface="Times New Roman" pitchFamily="18" charset="0"/>
              </a:rPr>
              <a:t>GeV</a:t>
            </a:r>
            <a:r>
              <a:rPr kumimoji="1" lang="en-US" sz="2000" b="1" dirty="0">
                <a:solidFill>
                  <a:srgbClr val="000066"/>
                </a:solidFill>
                <a:sym typeface="Times New Roman" pitchFamily="18" charset="0"/>
              </a:rPr>
              <a:t>/u ion kinetic energy </a:t>
            </a:r>
            <a:r>
              <a:rPr kumimoji="1" lang="en-US" sz="2000" b="1" dirty="0">
                <a:solidFill>
                  <a:srgbClr val="000066"/>
                </a:solidFill>
              </a:rPr>
              <a:t>) </a:t>
            </a:r>
          </a:p>
          <a:p>
            <a:pPr marL="341313" indent="-341313" eaLnBrk="0" hangingPunct="0"/>
            <a:r>
              <a:rPr kumimoji="1" lang="en-US" sz="2000" b="1" dirty="0">
                <a:solidFill>
                  <a:srgbClr val="000066"/>
                </a:solidFill>
              </a:rPr>
              <a:t>	                      at </a:t>
            </a:r>
            <a:r>
              <a:rPr kumimoji="1" lang="en-US" sz="2000" b="1" dirty="0" err="1">
                <a:solidFill>
                  <a:srgbClr val="FF0000"/>
                </a:solidFill>
              </a:rPr>
              <a:t>L</a:t>
            </a:r>
            <a:r>
              <a:rPr kumimoji="1" lang="en-US" sz="2000" b="1" baseline="-25000" dirty="0" err="1">
                <a:solidFill>
                  <a:srgbClr val="FF0000"/>
                </a:solidFill>
              </a:rPr>
              <a:t>average</a:t>
            </a:r>
            <a:r>
              <a:rPr kumimoji="1" lang="en-US" sz="2000" b="1" dirty="0">
                <a:solidFill>
                  <a:srgbClr val="FF0000"/>
                </a:solidFill>
              </a:rPr>
              <a:t>= 1</a:t>
            </a:r>
            <a:r>
              <a:rPr kumimoji="1" lang="en-US" sz="2000" b="1" dirty="0">
                <a:solidFill>
                  <a:srgbClr val="FF0000"/>
                </a:solidFill>
                <a:sym typeface="Symbol" pitchFamily="18" charset="2"/>
              </a:rPr>
              <a:t>x10</a:t>
            </a:r>
            <a:r>
              <a:rPr kumimoji="1" lang="en-US" sz="2000" b="1" baseline="30000" dirty="0">
                <a:solidFill>
                  <a:srgbClr val="FF0000"/>
                </a:solidFill>
                <a:sym typeface="Symbol" pitchFamily="18" charset="2"/>
              </a:rPr>
              <a:t>27</a:t>
            </a:r>
            <a:r>
              <a:rPr kumimoji="1" lang="en-US" sz="2000" b="1" dirty="0">
                <a:solidFill>
                  <a:srgbClr val="FF0000"/>
                </a:solidFill>
                <a:sym typeface="Times New Roman" pitchFamily="18" charset="0"/>
              </a:rPr>
              <a:t> cm</a:t>
            </a:r>
            <a:r>
              <a:rPr kumimoji="1" lang="en-US" sz="2000" b="1" baseline="30000" dirty="0">
                <a:solidFill>
                  <a:srgbClr val="FF0000"/>
                </a:solidFill>
                <a:sym typeface="Times New Roman" pitchFamily="18" charset="0"/>
              </a:rPr>
              <a:t>-2</a:t>
            </a:r>
            <a:r>
              <a:rPr kumimoji="1" lang="en-US" sz="2000" b="1" dirty="0">
                <a:solidFill>
                  <a:srgbClr val="FF0000"/>
                </a:solidFill>
                <a:sym typeface="Symbol" pitchFamily="18" charset="2"/>
              </a:rPr>
              <a:t></a:t>
            </a:r>
            <a:r>
              <a:rPr kumimoji="1" lang="en-US" sz="2000" b="1" dirty="0">
                <a:solidFill>
                  <a:srgbClr val="FF0000"/>
                </a:solidFill>
                <a:sym typeface="Times New Roman" pitchFamily="18" charset="0"/>
              </a:rPr>
              <a:t>s</a:t>
            </a:r>
            <a:r>
              <a:rPr kumimoji="1" lang="en-US" sz="2000" b="1" baseline="30000" dirty="0">
                <a:solidFill>
                  <a:srgbClr val="FF0000"/>
                </a:solidFill>
                <a:sym typeface="Times New Roman" pitchFamily="18" charset="0"/>
              </a:rPr>
              <a:t>-1</a:t>
            </a:r>
            <a:r>
              <a:rPr kumimoji="1" lang="en-US" sz="2000" b="1" dirty="0">
                <a:solidFill>
                  <a:srgbClr val="FF0000"/>
                </a:solidFill>
                <a:sym typeface="Times New Roman" pitchFamily="18" charset="0"/>
              </a:rPr>
              <a:t> </a:t>
            </a:r>
            <a:r>
              <a:rPr kumimoji="1" lang="en-US" sz="2000" b="1" dirty="0">
                <a:solidFill>
                  <a:srgbClr val="000066"/>
                </a:solidFill>
              </a:rPr>
              <a:t>(at </a:t>
            </a:r>
            <a:r>
              <a:rPr kumimoji="1" lang="en-US" sz="2000" b="1" dirty="0">
                <a:solidFill>
                  <a:srgbClr val="000066"/>
                </a:solidFill>
                <a:sym typeface="Symbol" pitchFamily="18" charset="2"/>
              </a:rPr>
              <a:t></a:t>
            </a:r>
            <a:r>
              <a:rPr kumimoji="1" lang="en-US" sz="2000" b="1" dirty="0" err="1">
                <a:solidFill>
                  <a:srgbClr val="000066"/>
                </a:solidFill>
              </a:rPr>
              <a:t>s</a:t>
            </a:r>
            <a:r>
              <a:rPr kumimoji="1" lang="en-US" sz="2000" b="1" baseline="-25000" dirty="0" err="1">
                <a:solidFill>
                  <a:srgbClr val="000066"/>
                </a:solidFill>
              </a:rPr>
              <a:t>NN</a:t>
            </a:r>
            <a:r>
              <a:rPr kumimoji="1" lang="en-US" sz="2000" b="1" dirty="0">
                <a:solidFill>
                  <a:srgbClr val="000066"/>
                </a:solidFill>
              </a:rPr>
              <a:t> = 9 </a:t>
            </a:r>
            <a:r>
              <a:rPr kumimoji="1" lang="en-US" sz="2000" b="1" dirty="0" err="1">
                <a:solidFill>
                  <a:srgbClr val="000066"/>
                </a:solidFill>
              </a:rPr>
              <a:t>GeV</a:t>
            </a:r>
            <a:r>
              <a:rPr kumimoji="1" lang="en-US" sz="2000" b="1" dirty="0">
                <a:solidFill>
                  <a:srgbClr val="000066"/>
                </a:solidFill>
              </a:rPr>
              <a:t>) </a:t>
            </a:r>
          </a:p>
          <a:p>
            <a:pPr marL="341313" indent="-341313" eaLnBrk="0" hangingPunct="0">
              <a:lnSpc>
                <a:spcPct val="80000"/>
              </a:lnSpc>
              <a:spcBef>
                <a:spcPct val="50000"/>
              </a:spcBef>
            </a:pPr>
            <a:r>
              <a:rPr kumimoji="1" lang="en-US" sz="2000" b="1" dirty="0">
                <a:solidFill>
                  <a:srgbClr val="000066"/>
                </a:solidFill>
              </a:rPr>
              <a:t>1b) Light-Heavy ion colliding beams of the same energy range and L</a:t>
            </a:r>
          </a:p>
          <a:p>
            <a:pPr marL="341313" indent="-341313" eaLnBrk="0" hangingPunct="0">
              <a:lnSpc>
                <a:spcPct val="80000"/>
              </a:lnSpc>
              <a:spcBef>
                <a:spcPct val="50000"/>
              </a:spcBef>
            </a:pPr>
            <a:r>
              <a:rPr kumimoji="1" lang="en-US" sz="2000" b="1" dirty="0">
                <a:solidFill>
                  <a:srgbClr val="000066"/>
                </a:solidFill>
              </a:rPr>
              <a:t> 2) Polarized beams of protons and deuterons in collider mode:</a:t>
            </a:r>
          </a:p>
          <a:p>
            <a:pPr marL="341313" indent="-341313">
              <a:lnSpc>
                <a:spcPct val="120000"/>
              </a:lnSpc>
            </a:pPr>
            <a:r>
              <a:rPr kumimoji="1" lang="en-US" sz="2000" b="1" dirty="0">
                <a:solidFill>
                  <a:srgbClr val="000066"/>
                </a:solidFill>
              </a:rPr>
              <a:t>		</a:t>
            </a:r>
            <a:r>
              <a:rPr kumimoji="1" lang="en-US" sz="2000" b="1" dirty="0" err="1">
                <a:solidFill>
                  <a:srgbClr val="FF0000"/>
                </a:solidFill>
              </a:rPr>
              <a:t>p</a:t>
            </a:r>
            <a:r>
              <a:rPr kumimoji="1" lang="en-US" sz="2000" b="1" dirty="0" err="1">
                <a:solidFill>
                  <a:srgbClr val="FF0000"/>
                </a:solidFill>
                <a:sym typeface="Symbol" pitchFamily="18" charset="2"/>
              </a:rPr>
              <a:t></a:t>
            </a:r>
            <a:r>
              <a:rPr kumimoji="1" lang="en-US" sz="2000" b="1" dirty="0" err="1">
                <a:solidFill>
                  <a:srgbClr val="FF0000"/>
                </a:solidFill>
                <a:sym typeface="Times New Roman" pitchFamily="18" charset="0"/>
              </a:rPr>
              <a:t>p</a:t>
            </a:r>
            <a:r>
              <a:rPr kumimoji="1" lang="en-US" sz="2000" b="1" dirty="0">
                <a:solidFill>
                  <a:srgbClr val="FF0000"/>
                </a:solidFill>
                <a:sym typeface="Symbol" pitchFamily="18" charset="2"/>
              </a:rPr>
              <a:t></a:t>
            </a:r>
            <a:r>
              <a:rPr kumimoji="1" lang="en-US" sz="2000" b="1" dirty="0">
                <a:solidFill>
                  <a:srgbClr val="FF0000"/>
                </a:solidFill>
                <a:sym typeface="Times New Roman" pitchFamily="18" charset="0"/>
              </a:rPr>
              <a:t> </a:t>
            </a:r>
            <a:r>
              <a:rPr kumimoji="1" lang="en-US" sz="2000" b="1" dirty="0">
                <a:solidFill>
                  <a:srgbClr val="FF0000"/>
                </a:solidFill>
                <a:sym typeface="Symbol" pitchFamily="18" charset="2"/>
              </a:rPr>
              <a:t></a:t>
            </a:r>
            <a:r>
              <a:rPr kumimoji="1" lang="en-US" sz="2000" b="1" dirty="0" err="1">
                <a:solidFill>
                  <a:srgbClr val="FF0000"/>
                </a:solidFill>
              </a:rPr>
              <a:t>s</a:t>
            </a:r>
            <a:r>
              <a:rPr kumimoji="1" lang="en-US" sz="2000" b="1" baseline="-25000" dirty="0" err="1">
                <a:solidFill>
                  <a:srgbClr val="FF0000"/>
                </a:solidFill>
              </a:rPr>
              <a:t>pp</a:t>
            </a:r>
            <a:r>
              <a:rPr kumimoji="1" lang="en-US" sz="2000" b="1" dirty="0">
                <a:solidFill>
                  <a:srgbClr val="FF0000"/>
                </a:solidFill>
              </a:rPr>
              <a:t> = 12 ÷ 27 </a:t>
            </a:r>
            <a:r>
              <a:rPr kumimoji="1" lang="en-US" sz="2000" b="1" dirty="0" err="1">
                <a:solidFill>
                  <a:srgbClr val="FF0000"/>
                </a:solidFill>
              </a:rPr>
              <a:t>GeV</a:t>
            </a:r>
            <a:r>
              <a:rPr kumimoji="1" lang="en-US" sz="2000" b="1" dirty="0">
                <a:solidFill>
                  <a:srgbClr val="FF0000"/>
                </a:solidFill>
              </a:rPr>
              <a:t> </a:t>
            </a:r>
            <a:r>
              <a:rPr kumimoji="1" lang="en-US" sz="2000" b="1" dirty="0">
                <a:solidFill>
                  <a:srgbClr val="000066"/>
                </a:solidFill>
              </a:rPr>
              <a:t> (5 ÷ </a:t>
            </a:r>
            <a:r>
              <a:rPr kumimoji="1" lang="en-US" sz="2000" b="1" dirty="0">
                <a:solidFill>
                  <a:srgbClr val="000066"/>
                </a:solidFill>
                <a:sym typeface="Times New Roman" pitchFamily="18" charset="0"/>
              </a:rPr>
              <a:t>12.6 </a:t>
            </a:r>
            <a:r>
              <a:rPr kumimoji="1" lang="en-US" sz="2000" b="1" dirty="0" err="1">
                <a:solidFill>
                  <a:srgbClr val="000066"/>
                </a:solidFill>
                <a:sym typeface="Times New Roman" pitchFamily="18" charset="0"/>
              </a:rPr>
              <a:t>GeV</a:t>
            </a:r>
            <a:r>
              <a:rPr kumimoji="1" lang="en-US" sz="2000" b="1" dirty="0">
                <a:solidFill>
                  <a:srgbClr val="000066"/>
                </a:solidFill>
                <a:sym typeface="Times New Roman" pitchFamily="18" charset="0"/>
              </a:rPr>
              <a:t> kinetic energy </a:t>
            </a:r>
            <a:r>
              <a:rPr kumimoji="1" lang="en-US" sz="2000" b="1" dirty="0">
                <a:solidFill>
                  <a:srgbClr val="000066"/>
                </a:solidFill>
              </a:rPr>
              <a:t>) </a:t>
            </a:r>
            <a:endParaRPr kumimoji="1" lang="en-US" sz="2000" b="1" dirty="0">
              <a:solidFill>
                <a:srgbClr val="000066"/>
              </a:solidFill>
              <a:sym typeface="Times New Roman" pitchFamily="18" charset="0"/>
            </a:endParaRPr>
          </a:p>
          <a:p>
            <a:pPr marL="341313" indent="-341313">
              <a:lnSpc>
                <a:spcPct val="120000"/>
              </a:lnSpc>
            </a:pPr>
            <a:r>
              <a:rPr kumimoji="1" lang="en-US" sz="2000" b="1" dirty="0">
                <a:solidFill>
                  <a:srgbClr val="000066"/>
                </a:solidFill>
              </a:rPr>
              <a:t>		</a:t>
            </a:r>
            <a:r>
              <a:rPr kumimoji="1" lang="en-US" sz="2000" b="1" dirty="0" err="1">
                <a:solidFill>
                  <a:srgbClr val="FF0000"/>
                </a:solidFill>
              </a:rPr>
              <a:t>d</a:t>
            </a:r>
            <a:r>
              <a:rPr kumimoji="1" lang="en-US" sz="2000" b="1" dirty="0" err="1">
                <a:solidFill>
                  <a:srgbClr val="FF0000"/>
                </a:solidFill>
                <a:sym typeface="Symbol" pitchFamily="18" charset="2"/>
              </a:rPr>
              <a:t></a:t>
            </a:r>
            <a:r>
              <a:rPr kumimoji="1" lang="en-US" sz="2000" b="1" dirty="0" err="1">
                <a:solidFill>
                  <a:srgbClr val="FF0000"/>
                </a:solidFill>
                <a:sym typeface="Times New Roman" pitchFamily="18" charset="0"/>
              </a:rPr>
              <a:t>d</a:t>
            </a:r>
            <a:r>
              <a:rPr kumimoji="1" lang="en-US" sz="2000" b="1" dirty="0">
                <a:solidFill>
                  <a:srgbClr val="FF0000"/>
                </a:solidFill>
                <a:sym typeface="Symbol" pitchFamily="18" charset="2"/>
              </a:rPr>
              <a:t> </a:t>
            </a:r>
            <a:r>
              <a:rPr kumimoji="1" lang="en-US" sz="2000" b="1" dirty="0" err="1">
                <a:solidFill>
                  <a:srgbClr val="FF0000"/>
                </a:solidFill>
              </a:rPr>
              <a:t>s</a:t>
            </a:r>
            <a:r>
              <a:rPr kumimoji="1" lang="en-US" sz="2000" b="1" baseline="-25000" dirty="0" err="1">
                <a:solidFill>
                  <a:srgbClr val="FF0000"/>
                </a:solidFill>
              </a:rPr>
              <a:t>NN</a:t>
            </a:r>
            <a:r>
              <a:rPr kumimoji="1" lang="en-US" sz="2000" b="1" dirty="0">
                <a:solidFill>
                  <a:srgbClr val="FF0000"/>
                </a:solidFill>
              </a:rPr>
              <a:t> = 4 ÷ </a:t>
            </a:r>
            <a:r>
              <a:rPr kumimoji="1" lang="en-US" sz="2000" b="1" dirty="0">
                <a:solidFill>
                  <a:srgbClr val="FF0000"/>
                </a:solidFill>
                <a:sym typeface="Times New Roman" pitchFamily="18" charset="0"/>
              </a:rPr>
              <a:t>13.8</a:t>
            </a:r>
            <a:r>
              <a:rPr kumimoji="1" lang="en-US" sz="2000" b="1" dirty="0">
                <a:solidFill>
                  <a:srgbClr val="FF0000"/>
                </a:solidFill>
              </a:rPr>
              <a:t> </a:t>
            </a:r>
            <a:r>
              <a:rPr kumimoji="1" lang="en-US" sz="2000" b="1" dirty="0" err="1">
                <a:solidFill>
                  <a:srgbClr val="FF0000"/>
                </a:solidFill>
              </a:rPr>
              <a:t>GeV</a:t>
            </a:r>
            <a:r>
              <a:rPr kumimoji="1" lang="en-US" sz="2000" b="1" dirty="0">
                <a:solidFill>
                  <a:srgbClr val="000066"/>
                </a:solidFill>
              </a:rPr>
              <a:t> (2 ÷ </a:t>
            </a:r>
            <a:r>
              <a:rPr kumimoji="1" lang="en-US" sz="2000" b="1" dirty="0">
                <a:solidFill>
                  <a:srgbClr val="000066"/>
                </a:solidFill>
                <a:sym typeface="Times New Roman" pitchFamily="18" charset="0"/>
              </a:rPr>
              <a:t>5.9 </a:t>
            </a:r>
            <a:r>
              <a:rPr kumimoji="1" lang="en-US" sz="2000" b="1" dirty="0" err="1">
                <a:solidFill>
                  <a:srgbClr val="000066"/>
                </a:solidFill>
                <a:sym typeface="Times New Roman" pitchFamily="18" charset="0"/>
              </a:rPr>
              <a:t>GeV</a:t>
            </a:r>
            <a:r>
              <a:rPr kumimoji="1" lang="en-US" sz="2000" b="1" dirty="0">
                <a:solidFill>
                  <a:srgbClr val="000066"/>
                </a:solidFill>
                <a:sym typeface="Times New Roman" pitchFamily="18" charset="0"/>
              </a:rPr>
              <a:t>/u ion kinetic energy </a:t>
            </a:r>
            <a:r>
              <a:rPr kumimoji="1" lang="en-US" sz="2000" b="1" dirty="0">
                <a:solidFill>
                  <a:srgbClr val="000066"/>
                </a:solidFill>
              </a:rPr>
              <a:t>)</a:t>
            </a:r>
          </a:p>
          <a:p>
            <a:pPr marL="341313" indent="-341313" algn="ctr">
              <a:lnSpc>
                <a:spcPct val="120000"/>
              </a:lnSpc>
            </a:pPr>
            <a:r>
              <a:rPr kumimoji="1" lang="en-US" sz="2000" b="1" dirty="0" err="1">
                <a:solidFill>
                  <a:srgbClr val="FF0000"/>
                </a:solidFill>
              </a:rPr>
              <a:t>L</a:t>
            </a:r>
            <a:r>
              <a:rPr kumimoji="1" lang="en-US" sz="2000" b="1" baseline="-25000" dirty="0" err="1">
                <a:solidFill>
                  <a:srgbClr val="FF0000"/>
                </a:solidFill>
              </a:rPr>
              <a:t>average</a:t>
            </a:r>
            <a:r>
              <a:rPr kumimoji="1" lang="en-US" sz="2000" b="1" dirty="0">
                <a:solidFill>
                  <a:srgbClr val="FF0000"/>
                </a:solidFill>
              </a:rPr>
              <a:t> </a:t>
            </a:r>
            <a:r>
              <a:rPr kumimoji="1" lang="en-US" sz="2000" b="1" baseline="-25000" dirty="0">
                <a:solidFill>
                  <a:srgbClr val="FF0000"/>
                </a:solidFill>
              </a:rPr>
              <a:t> </a:t>
            </a:r>
            <a:r>
              <a:rPr kumimoji="1" lang="en-US" sz="2000" b="1" dirty="0">
                <a:solidFill>
                  <a:srgbClr val="FF0000"/>
                </a:solidFill>
                <a:sym typeface="Symbol" pitchFamily="18" charset="2"/>
              </a:rPr>
              <a:t></a:t>
            </a:r>
            <a:r>
              <a:rPr kumimoji="1" lang="en-US" sz="2000" b="1" dirty="0">
                <a:solidFill>
                  <a:srgbClr val="FF0000"/>
                </a:solidFill>
              </a:rPr>
              <a:t>  1</a:t>
            </a:r>
            <a:r>
              <a:rPr kumimoji="1" lang="en-US" sz="2000" b="1" dirty="0">
                <a:solidFill>
                  <a:srgbClr val="FF0000"/>
                </a:solidFill>
                <a:sym typeface="Symbol" pitchFamily="18" charset="2"/>
              </a:rPr>
              <a:t>x10</a:t>
            </a:r>
            <a:r>
              <a:rPr kumimoji="1" lang="en-US" sz="2000" b="1" baseline="30000" dirty="0">
                <a:solidFill>
                  <a:srgbClr val="FF0000"/>
                </a:solidFill>
                <a:sym typeface="Symbol" pitchFamily="18" charset="2"/>
              </a:rPr>
              <a:t>30</a:t>
            </a:r>
            <a:r>
              <a:rPr kumimoji="1" lang="en-US" sz="2000" b="1" dirty="0">
                <a:solidFill>
                  <a:srgbClr val="FF0000"/>
                </a:solidFill>
                <a:sym typeface="Times New Roman" pitchFamily="18" charset="0"/>
              </a:rPr>
              <a:t> cm</a:t>
            </a:r>
            <a:r>
              <a:rPr kumimoji="1" lang="en-US" sz="2000" b="1" baseline="30000" dirty="0">
                <a:solidFill>
                  <a:srgbClr val="FF0000"/>
                </a:solidFill>
                <a:sym typeface="Times New Roman" pitchFamily="18" charset="0"/>
              </a:rPr>
              <a:t>-2</a:t>
            </a:r>
            <a:r>
              <a:rPr kumimoji="1" lang="en-US" sz="2000" b="1" dirty="0">
                <a:solidFill>
                  <a:srgbClr val="FF0000"/>
                </a:solidFill>
                <a:sym typeface="Symbol" pitchFamily="18" charset="2"/>
              </a:rPr>
              <a:t></a:t>
            </a:r>
            <a:r>
              <a:rPr kumimoji="1" lang="en-US" sz="2000" b="1" dirty="0">
                <a:solidFill>
                  <a:srgbClr val="FF0000"/>
                </a:solidFill>
                <a:sym typeface="Times New Roman" pitchFamily="18" charset="0"/>
              </a:rPr>
              <a:t>s</a:t>
            </a:r>
            <a:r>
              <a:rPr kumimoji="1" lang="en-US" sz="2000" b="1" baseline="30000" dirty="0">
                <a:solidFill>
                  <a:srgbClr val="FF0000"/>
                </a:solidFill>
                <a:sym typeface="Times New Roman" pitchFamily="18" charset="0"/>
              </a:rPr>
              <a:t>-1</a:t>
            </a:r>
            <a:r>
              <a:rPr kumimoji="1" lang="en-US" sz="2000" b="1" dirty="0">
                <a:solidFill>
                  <a:srgbClr val="FF0000"/>
                </a:solidFill>
                <a:sym typeface="Times New Roman" pitchFamily="18" charset="0"/>
              </a:rPr>
              <a:t> </a:t>
            </a:r>
            <a:r>
              <a:rPr kumimoji="1" lang="en-US" sz="2000" b="1" dirty="0">
                <a:solidFill>
                  <a:srgbClr val="000066"/>
                </a:solidFill>
              </a:rPr>
              <a:t>(at </a:t>
            </a:r>
            <a:r>
              <a:rPr kumimoji="1" lang="en-US" sz="2000" b="1" dirty="0">
                <a:solidFill>
                  <a:srgbClr val="000066"/>
                </a:solidFill>
                <a:sym typeface="Symbol" pitchFamily="18" charset="2"/>
              </a:rPr>
              <a:t></a:t>
            </a:r>
            <a:r>
              <a:rPr kumimoji="1" lang="en-US" sz="2000" b="1" dirty="0" err="1">
                <a:solidFill>
                  <a:srgbClr val="000066"/>
                </a:solidFill>
              </a:rPr>
              <a:t>s</a:t>
            </a:r>
            <a:r>
              <a:rPr kumimoji="1" lang="en-US" sz="2000" b="1" baseline="-25000" dirty="0" err="1">
                <a:solidFill>
                  <a:srgbClr val="000066"/>
                </a:solidFill>
              </a:rPr>
              <a:t>pp</a:t>
            </a:r>
            <a:r>
              <a:rPr kumimoji="1" lang="en-US" sz="2000" b="1" dirty="0">
                <a:solidFill>
                  <a:srgbClr val="000066"/>
                </a:solidFill>
              </a:rPr>
              <a:t> = 27 </a:t>
            </a:r>
            <a:r>
              <a:rPr kumimoji="1" lang="en-US" sz="2000" b="1" dirty="0" err="1">
                <a:solidFill>
                  <a:srgbClr val="000066"/>
                </a:solidFill>
              </a:rPr>
              <a:t>GeV</a:t>
            </a:r>
            <a:r>
              <a:rPr kumimoji="1" lang="en-US" sz="2000" b="1" dirty="0">
                <a:solidFill>
                  <a:srgbClr val="000066"/>
                </a:solidFill>
              </a:rPr>
              <a:t>) </a:t>
            </a:r>
          </a:p>
          <a:p>
            <a:pPr marL="341313" indent="-341313">
              <a:lnSpc>
                <a:spcPct val="150000"/>
              </a:lnSpc>
            </a:pPr>
            <a:r>
              <a:rPr kumimoji="1" lang="en-US" sz="2000" b="1" dirty="0">
                <a:solidFill>
                  <a:srgbClr val="000066"/>
                </a:solidFill>
              </a:rPr>
              <a:t> 3) The beams of light ions and polarized protons and deuterons for fixed target experiments: </a:t>
            </a:r>
          </a:p>
          <a:p>
            <a:pPr marL="341313" indent="-341313"/>
            <a:r>
              <a:rPr kumimoji="1" lang="en-US" sz="2000" b="1" dirty="0">
                <a:solidFill>
                  <a:srgbClr val="000066"/>
                </a:solidFill>
              </a:rPr>
              <a:t>		</a:t>
            </a:r>
            <a:r>
              <a:rPr kumimoji="1" lang="en-US" sz="2000" b="1" dirty="0">
                <a:solidFill>
                  <a:srgbClr val="FF0000"/>
                </a:solidFill>
              </a:rPr>
              <a:t>Li </a:t>
            </a:r>
            <a:r>
              <a:rPr kumimoji="1" lang="en-US" sz="2000" b="1" dirty="0">
                <a:solidFill>
                  <a:srgbClr val="FF0000"/>
                </a:solidFill>
                <a:sym typeface="Symbol" pitchFamily="18" charset="2"/>
              </a:rPr>
              <a:t> Au = </a:t>
            </a:r>
            <a:r>
              <a:rPr kumimoji="1" lang="en-US" sz="2000" b="1" dirty="0">
                <a:solidFill>
                  <a:srgbClr val="000066"/>
                </a:solidFill>
                <a:sym typeface="Symbol" pitchFamily="18" charset="2"/>
              </a:rPr>
              <a:t>1  4.5 </a:t>
            </a:r>
            <a:r>
              <a:rPr kumimoji="1" lang="en-US" sz="2000" b="1" dirty="0" err="1">
                <a:solidFill>
                  <a:srgbClr val="000066"/>
                </a:solidFill>
                <a:sym typeface="Symbol" pitchFamily="18" charset="2"/>
              </a:rPr>
              <a:t>GeV</a:t>
            </a:r>
            <a:r>
              <a:rPr kumimoji="1" lang="en-US" sz="2000" b="1" dirty="0">
                <a:solidFill>
                  <a:srgbClr val="000066"/>
                </a:solidFill>
                <a:sym typeface="Symbol" pitchFamily="18" charset="2"/>
              </a:rPr>
              <a:t> /u ion kinetic energy</a:t>
            </a:r>
            <a:endParaRPr kumimoji="1" lang="en-US" sz="2000" b="1" dirty="0">
              <a:solidFill>
                <a:srgbClr val="000066"/>
              </a:solidFill>
            </a:endParaRPr>
          </a:p>
          <a:p>
            <a:pPr marL="341313" indent="-341313">
              <a:lnSpc>
                <a:spcPct val="80000"/>
              </a:lnSpc>
            </a:pPr>
            <a:r>
              <a:rPr kumimoji="1" lang="en-US" sz="2000" b="1" dirty="0">
                <a:solidFill>
                  <a:srgbClr val="000066"/>
                </a:solidFill>
              </a:rPr>
              <a:t>		</a:t>
            </a:r>
            <a:r>
              <a:rPr kumimoji="1" lang="en-US" sz="2000" b="1" dirty="0">
                <a:solidFill>
                  <a:srgbClr val="FF0000"/>
                </a:solidFill>
              </a:rPr>
              <a:t>p, p</a:t>
            </a:r>
            <a:r>
              <a:rPr kumimoji="1" lang="en-US" sz="2000" b="1" dirty="0">
                <a:solidFill>
                  <a:srgbClr val="FF0000"/>
                </a:solidFill>
                <a:sym typeface="Symbol" pitchFamily="18" charset="2"/>
              </a:rPr>
              <a:t> </a:t>
            </a:r>
            <a:r>
              <a:rPr kumimoji="1" lang="en-US" sz="2000" b="1" dirty="0">
                <a:solidFill>
                  <a:srgbClr val="FF0000"/>
                </a:solidFill>
                <a:sym typeface="Times New Roman" pitchFamily="18" charset="0"/>
              </a:rPr>
              <a:t>=</a:t>
            </a:r>
            <a:r>
              <a:rPr kumimoji="1" lang="en-US" sz="2000" b="1" dirty="0">
                <a:solidFill>
                  <a:srgbClr val="FF0000"/>
                </a:solidFill>
              </a:rPr>
              <a:t> </a:t>
            </a:r>
            <a:r>
              <a:rPr kumimoji="1" lang="en-US" sz="2000" b="1" dirty="0">
                <a:solidFill>
                  <a:srgbClr val="000066"/>
                </a:solidFill>
              </a:rPr>
              <a:t>5 ÷ </a:t>
            </a:r>
            <a:r>
              <a:rPr kumimoji="1" lang="en-US" sz="2000" b="1" dirty="0">
                <a:solidFill>
                  <a:srgbClr val="000066"/>
                </a:solidFill>
                <a:sym typeface="Times New Roman" pitchFamily="18" charset="0"/>
              </a:rPr>
              <a:t>12.6 </a:t>
            </a:r>
            <a:r>
              <a:rPr kumimoji="1" lang="en-US" sz="2000" b="1" dirty="0" err="1">
                <a:solidFill>
                  <a:srgbClr val="000066"/>
                </a:solidFill>
                <a:sym typeface="Times New Roman" pitchFamily="18" charset="0"/>
              </a:rPr>
              <a:t>GeV</a:t>
            </a:r>
            <a:r>
              <a:rPr kumimoji="1" lang="en-US" sz="2000" b="1" dirty="0">
                <a:solidFill>
                  <a:srgbClr val="000066"/>
                </a:solidFill>
                <a:sym typeface="Times New Roman" pitchFamily="18" charset="0"/>
              </a:rPr>
              <a:t> kinetic energy</a:t>
            </a:r>
            <a:r>
              <a:rPr kumimoji="1" lang="en-US" sz="2000" b="1" dirty="0">
                <a:solidFill>
                  <a:srgbClr val="000066"/>
                </a:solidFill>
              </a:rPr>
              <a:t> </a:t>
            </a:r>
          </a:p>
          <a:p>
            <a:pPr marL="341313" indent="-341313"/>
            <a:r>
              <a:rPr kumimoji="1" lang="en-US" sz="2000" b="1" dirty="0">
                <a:solidFill>
                  <a:srgbClr val="000066"/>
                </a:solidFill>
              </a:rPr>
              <a:t>		</a:t>
            </a:r>
            <a:r>
              <a:rPr kumimoji="1" lang="en-US" sz="2000" b="1" dirty="0">
                <a:solidFill>
                  <a:srgbClr val="FF0000"/>
                </a:solidFill>
              </a:rPr>
              <a:t>d, </a:t>
            </a:r>
            <a:r>
              <a:rPr kumimoji="1" lang="en-US" sz="2000" b="1" dirty="0">
                <a:solidFill>
                  <a:srgbClr val="FF0000"/>
                </a:solidFill>
                <a:sym typeface="Times New Roman" pitchFamily="18" charset="0"/>
              </a:rPr>
              <a:t>d</a:t>
            </a:r>
            <a:r>
              <a:rPr kumimoji="1" lang="en-US" sz="2000" b="1" dirty="0">
                <a:solidFill>
                  <a:srgbClr val="FF0000"/>
                </a:solidFill>
                <a:sym typeface="Symbol" pitchFamily="18" charset="2"/>
              </a:rPr>
              <a:t> =</a:t>
            </a:r>
            <a:r>
              <a:rPr kumimoji="1" lang="en-US" sz="2000" b="1" dirty="0">
                <a:solidFill>
                  <a:srgbClr val="000066"/>
                </a:solidFill>
              </a:rPr>
              <a:t> 2 ÷ </a:t>
            </a:r>
            <a:r>
              <a:rPr kumimoji="1" lang="en-US" sz="2000" b="1" dirty="0">
                <a:solidFill>
                  <a:srgbClr val="000066"/>
                </a:solidFill>
                <a:sym typeface="Times New Roman" pitchFamily="18" charset="0"/>
              </a:rPr>
              <a:t>5.9 </a:t>
            </a:r>
            <a:r>
              <a:rPr kumimoji="1" lang="en-US" sz="2000" b="1" dirty="0" err="1">
                <a:solidFill>
                  <a:srgbClr val="000066"/>
                </a:solidFill>
                <a:sym typeface="Times New Roman" pitchFamily="18" charset="0"/>
              </a:rPr>
              <a:t>GeV</a:t>
            </a:r>
            <a:r>
              <a:rPr kumimoji="1" lang="en-US" sz="2000" b="1" dirty="0">
                <a:solidFill>
                  <a:srgbClr val="000066"/>
                </a:solidFill>
                <a:sym typeface="Times New Roman" pitchFamily="18" charset="0"/>
              </a:rPr>
              <a:t>/u ion kinetic energy</a:t>
            </a:r>
            <a:endParaRPr kumimoji="1" lang="en-US" sz="2000" b="1" dirty="0">
              <a:solidFill>
                <a:srgbClr val="000066"/>
              </a:solidFill>
              <a:sym typeface="Symbol" pitchFamily="18" charset="2"/>
            </a:endParaRPr>
          </a:p>
          <a:p>
            <a:pPr marL="341313" indent="-341313">
              <a:lnSpc>
                <a:spcPct val="130000"/>
              </a:lnSpc>
            </a:pPr>
            <a:r>
              <a:rPr kumimoji="1" lang="en-US" sz="2000" b="1" dirty="0">
                <a:solidFill>
                  <a:srgbClr val="000066"/>
                </a:solidFill>
                <a:sym typeface="Symbol" pitchFamily="18" charset="2"/>
              </a:rPr>
              <a:t> 4) Applied research on ion beams at kinetic energy </a:t>
            </a:r>
          </a:p>
          <a:p>
            <a:pPr marL="341313" indent="-341313">
              <a:lnSpc>
                <a:spcPct val="130000"/>
              </a:lnSpc>
            </a:pPr>
            <a:r>
              <a:rPr kumimoji="1" lang="en-US" sz="2000" b="1" dirty="0">
                <a:solidFill>
                  <a:srgbClr val="000066"/>
                </a:solidFill>
                <a:sym typeface="Symbol" pitchFamily="18" charset="2"/>
              </a:rPr>
              <a:t>                    from 0.5 </a:t>
            </a:r>
            <a:r>
              <a:rPr kumimoji="1" lang="ru-RU" sz="2000" b="1" dirty="0" err="1">
                <a:solidFill>
                  <a:srgbClr val="000066"/>
                </a:solidFill>
                <a:sym typeface="Symbol" pitchFamily="18" charset="2"/>
              </a:rPr>
              <a:t>GeV</a:t>
            </a:r>
            <a:r>
              <a:rPr kumimoji="1" lang="en-US" sz="2000" b="1" dirty="0">
                <a:solidFill>
                  <a:srgbClr val="000066"/>
                </a:solidFill>
                <a:sym typeface="Symbol" pitchFamily="18" charset="2"/>
              </a:rPr>
              <a:t>/</a:t>
            </a:r>
            <a:r>
              <a:rPr kumimoji="1" lang="ru-RU" sz="2000" b="1" dirty="0" err="1">
                <a:solidFill>
                  <a:srgbClr val="000066"/>
                </a:solidFill>
                <a:sym typeface="Symbol" pitchFamily="18" charset="2"/>
              </a:rPr>
              <a:t>u</a:t>
            </a:r>
            <a:r>
              <a:rPr kumimoji="1" lang="en-US" sz="2000" b="1" dirty="0">
                <a:solidFill>
                  <a:srgbClr val="000066"/>
                </a:solidFill>
                <a:sym typeface="Symbol" pitchFamily="18" charset="2"/>
              </a:rPr>
              <a:t> up to 12.6 </a:t>
            </a:r>
            <a:r>
              <a:rPr kumimoji="1" lang="en-US" sz="2000" b="1" dirty="0" err="1">
                <a:solidFill>
                  <a:srgbClr val="000066"/>
                </a:solidFill>
                <a:sym typeface="Symbol" pitchFamily="18" charset="2"/>
              </a:rPr>
              <a:t>GeV</a:t>
            </a:r>
            <a:r>
              <a:rPr kumimoji="1" lang="en-US" sz="2000" b="1" dirty="0">
                <a:solidFill>
                  <a:srgbClr val="000066"/>
                </a:solidFill>
                <a:sym typeface="Symbol" pitchFamily="18" charset="2"/>
              </a:rPr>
              <a:t> (</a:t>
            </a:r>
            <a:r>
              <a:rPr kumimoji="1" lang="en-US" sz="2000" b="1" dirty="0">
                <a:solidFill>
                  <a:srgbClr val="FF0000"/>
                </a:solidFill>
              </a:rPr>
              <a:t>p</a:t>
            </a:r>
            <a:r>
              <a:rPr kumimoji="1" lang="en-US" sz="2000" b="1" dirty="0">
                <a:solidFill>
                  <a:srgbClr val="000066"/>
                </a:solidFill>
              </a:rPr>
              <a:t>) and</a:t>
            </a:r>
            <a:r>
              <a:rPr kumimoji="1" lang="en-US" sz="2000" b="1" dirty="0">
                <a:solidFill>
                  <a:srgbClr val="FF0000"/>
                </a:solidFill>
              </a:rPr>
              <a:t> </a:t>
            </a:r>
            <a:r>
              <a:rPr kumimoji="1" lang="en-US" sz="2000" b="1" dirty="0">
                <a:solidFill>
                  <a:srgbClr val="000066"/>
                </a:solidFill>
                <a:sym typeface="Symbol" pitchFamily="18" charset="2"/>
              </a:rPr>
              <a:t>4.5 </a:t>
            </a:r>
            <a:r>
              <a:rPr kumimoji="1" lang="en-US" sz="2000" b="1" dirty="0" err="1">
                <a:solidFill>
                  <a:srgbClr val="000066"/>
                </a:solidFill>
                <a:sym typeface="Symbol" pitchFamily="18" charset="2"/>
              </a:rPr>
              <a:t>GeV</a:t>
            </a:r>
            <a:r>
              <a:rPr kumimoji="1" lang="en-US" sz="2000" b="1" dirty="0">
                <a:solidFill>
                  <a:srgbClr val="000066"/>
                </a:solidFill>
                <a:sym typeface="Symbol" pitchFamily="18" charset="2"/>
              </a:rPr>
              <a:t> /u (</a:t>
            </a:r>
            <a:r>
              <a:rPr kumimoji="1" lang="en-US" sz="2000" b="1" dirty="0">
                <a:solidFill>
                  <a:srgbClr val="FF0000"/>
                </a:solidFill>
                <a:sym typeface="Symbol" pitchFamily="18" charset="2"/>
              </a:rPr>
              <a:t>Au</a:t>
            </a:r>
            <a:r>
              <a:rPr kumimoji="1" lang="en-US" sz="2000" b="1" dirty="0">
                <a:solidFill>
                  <a:srgbClr val="000066"/>
                </a:solidFill>
                <a:sym typeface="Symbol" pitchFamily="18" charset="2"/>
              </a:rPr>
              <a:t>)</a:t>
            </a:r>
            <a:endParaRPr kumimoji="1" lang="ru-RU" sz="2000" b="1" dirty="0">
              <a:solidFill>
                <a:srgbClr val="000066"/>
              </a:solidFill>
              <a:sym typeface="Symbol" pitchFamily="18" charset="2"/>
            </a:endParaRPr>
          </a:p>
        </p:txBody>
      </p:sp>
      <p:pic>
        <p:nvPicPr>
          <p:cNvPr id="67586" name="Picture 3" descr="NICA_header_blue.tif"/>
          <p:cNvPicPr>
            <a:picLocks noChangeAspect="1"/>
          </p:cNvPicPr>
          <p:nvPr/>
        </p:nvPicPr>
        <p:blipFill>
          <a:blip r:embed="rId3" cstate="screen"/>
          <a:srcRect/>
          <a:stretch>
            <a:fillRect/>
          </a:stretch>
        </p:blipFill>
        <p:spPr bwMode="auto">
          <a:xfrm>
            <a:off x="0" y="0"/>
            <a:ext cx="9144000" cy="915988"/>
          </a:xfrm>
          <a:prstGeom prst="rect">
            <a:avLst/>
          </a:prstGeom>
          <a:noFill/>
          <a:ln w="9525">
            <a:noFill/>
            <a:miter lim="800000"/>
            <a:headEnd/>
            <a:tailEnd/>
          </a:ln>
        </p:spPr>
      </p:pic>
      <p:sp>
        <p:nvSpPr>
          <p:cNvPr id="67587" name="TextBox 5"/>
          <p:cNvSpPr txBox="1">
            <a:spLocks noChangeArrowheads="1"/>
          </p:cNvSpPr>
          <p:nvPr/>
        </p:nvSpPr>
        <p:spPr bwMode="auto">
          <a:xfrm>
            <a:off x="3276600" y="152400"/>
            <a:ext cx="2359025" cy="584200"/>
          </a:xfrm>
          <a:prstGeom prst="rect">
            <a:avLst/>
          </a:prstGeom>
          <a:solidFill>
            <a:srgbClr val="FFFFFF">
              <a:alpha val="59999"/>
            </a:srgbClr>
          </a:solidFill>
          <a:ln w="9525">
            <a:noFill/>
            <a:miter lim="800000"/>
            <a:headEnd/>
            <a:tailEnd/>
          </a:ln>
        </p:spPr>
        <p:txBody>
          <a:bodyPr wrap="none">
            <a:spAutoFit/>
          </a:bodyPr>
          <a:lstStyle/>
          <a:p>
            <a:r>
              <a:rPr lang="en-US" sz="3200" b="1"/>
              <a:t>NICA goals</a:t>
            </a:r>
            <a:endParaRPr lang="ru-RU" sz="32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9" descr="NICA_header_bl-wh.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6" name="Group 8"/>
          <p:cNvGrpSpPr>
            <a:grpSpLocks/>
          </p:cNvGrpSpPr>
          <p:nvPr/>
        </p:nvGrpSpPr>
        <p:grpSpPr bwMode="auto">
          <a:xfrm>
            <a:off x="0" y="914400"/>
            <a:ext cx="9144000" cy="5405438"/>
            <a:chOff x="0" y="914400"/>
            <a:chExt cx="9144000" cy="5405542"/>
          </a:xfrm>
        </p:grpSpPr>
        <p:pic>
          <p:nvPicPr>
            <p:cNvPr id="21507" name="Рисунок 1"/>
            <p:cNvPicPr>
              <a:picLocks noChangeAspect="1"/>
            </p:cNvPicPr>
            <p:nvPr/>
          </p:nvPicPr>
          <p:blipFill>
            <a:blip r:embed="rId4" cstate="print">
              <a:extLst>
                <a:ext uri="{28A0092B-C50C-407E-A947-70E740481C1C}">
                  <a14:useLocalDpi xmlns:a14="http://schemas.microsoft.com/office/drawing/2010/main" val="0"/>
                </a:ext>
              </a:extLst>
            </a:blip>
            <a:srcRect l="3186" t="4317" r="7195" b="5806"/>
            <a:stretch>
              <a:fillRect/>
            </a:stretch>
          </p:blipFill>
          <p:spPr bwMode="auto">
            <a:xfrm>
              <a:off x="0" y="914400"/>
              <a:ext cx="9144000" cy="54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05200" y="1752616"/>
              <a:ext cx="1295400" cy="60961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9" name="TextBox 6"/>
            <p:cNvSpPr txBox="1">
              <a:spLocks noChangeArrowheads="1"/>
            </p:cNvSpPr>
            <p:nvPr/>
          </p:nvSpPr>
          <p:spPr bwMode="auto">
            <a:xfrm>
              <a:off x="4191000" y="1981200"/>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a:solidFill>
                    <a:srgbClr val="9999CC"/>
                  </a:solidFill>
                </a:rPr>
                <a:t>2</a:t>
              </a:r>
              <a:r>
                <a:rPr kumimoji="0" lang="en-US" sz="1600" baseline="30000">
                  <a:solidFill>
                    <a:srgbClr val="9999CC"/>
                  </a:solidFill>
                </a:rPr>
                <a:t>nd</a:t>
              </a:r>
              <a:r>
                <a:rPr kumimoji="0" lang="en-US" sz="1600">
                  <a:solidFill>
                    <a:srgbClr val="9999CC"/>
                  </a:solidFill>
                </a:rPr>
                <a:t> IP</a:t>
              </a:r>
            </a:p>
          </p:txBody>
        </p:sp>
      </p:grpSp>
    </p:spTree>
    <p:extLst>
      <p:ext uri="{BB962C8B-B14F-4D97-AF65-F5344CB8AC3E}">
        <p14:creationId xmlns:p14="http://schemas.microsoft.com/office/powerpoint/2010/main" val="1413575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Nuclotron2"/>
          <p:cNvPicPr>
            <a:picLocks noChangeAspect="1" noChangeArrowheads="1"/>
          </p:cNvPicPr>
          <p:nvPr/>
        </p:nvPicPr>
        <p:blipFill>
          <a:blip r:embed="rId3" cstate="screen"/>
          <a:srcRect/>
          <a:stretch>
            <a:fillRect/>
          </a:stretch>
        </p:blipFill>
        <p:spPr bwMode="auto">
          <a:xfrm>
            <a:off x="3995738" y="3727450"/>
            <a:ext cx="5148262" cy="3130550"/>
          </a:xfrm>
          <a:prstGeom prst="rect">
            <a:avLst/>
          </a:prstGeom>
          <a:solidFill>
            <a:srgbClr val="FFFF99"/>
          </a:solidFill>
          <a:ln w="9525">
            <a:solidFill>
              <a:schemeClr val="hlink"/>
            </a:solidFill>
            <a:miter lim="800000"/>
            <a:headEnd/>
            <a:tailEnd/>
          </a:ln>
        </p:spPr>
      </p:pic>
      <p:sp>
        <p:nvSpPr>
          <p:cNvPr id="2" name="Прямоугольник 4"/>
          <p:cNvSpPr>
            <a:spLocks noChangeArrowheads="1"/>
          </p:cNvSpPr>
          <p:nvPr/>
        </p:nvSpPr>
        <p:spPr bwMode="auto">
          <a:xfrm>
            <a:off x="180975" y="152400"/>
            <a:ext cx="8748713" cy="579438"/>
          </a:xfrm>
          <a:prstGeom prst="rect">
            <a:avLst/>
          </a:prstGeom>
          <a:solidFill>
            <a:srgbClr val="92D050"/>
          </a:solidFill>
          <a:ln w="9525">
            <a:noFill/>
            <a:miter lim="800000"/>
            <a:headEnd/>
            <a:tailEnd/>
          </a:ln>
        </p:spPr>
        <p:txBody>
          <a:bodyPr>
            <a:spAutoFit/>
          </a:bodyPr>
          <a:lstStyle/>
          <a:p>
            <a:pPr marL="39688" algn="ctr">
              <a:defRPr/>
            </a:pPr>
            <a:r>
              <a:rPr lang="en-US" sz="3200" b="1" dirty="0">
                <a:solidFill>
                  <a:srgbClr val="FF0000"/>
                </a:solidFill>
                <a:sym typeface="Arial" pitchFamily="34" charset="0"/>
              </a:rPr>
              <a:t>NICA: </a:t>
            </a:r>
            <a:r>
              <a:rPr lang="en-US" sz="3200" b="1" u="sng" dirty="0" err="1">
                <a:solidFill>
                  <a:srgbClr val="FF0000"/>
                </a:solidFill>
                <a:effectLst>
                  <a:outerShdw blurRad="38100" dist="38100" dir="2700000" algn="tl">
                    <a:srgbClr val="C0C0C0"/>
                  </a:outerShdw>
                </a:effectLst>
                <a:sym typeface="Arial" pitchFamily="34" charset="0"/>
              </a:rPr>
              <a:t>N</a:t>
            </a:r>
            <a:r>
              <a:rPr lang="en-US" sz="3200" b="1" dirty="0" err="1">
                <a:solidFill>
                  <a:schemeClr val="bg1"/>
                </a:solidFill>
                <a:sym typeface="Arial" pitchFamily="34" charset="0"/>
              </a:rPr>
              <a:t>uclotron</a:t>
            </a:r>
            <a:r>
              <a:rPr lang="en-US" sz="3200" b="1" dirty="0">
                <a:solidFill>
                  <a:srgbClr val="FF0000"/>
                </a:solidFill>
                <a:sym typeface="Arial" pitchFamily="34" charset="0"/>
              </a:rPr>
              <a:t> </a:t>
            </a:r>
            <a:r>
              <a:rPr lang="en-US" sz="3200" b="1" dirty="0">
                <a:solidFill>
                  <a:srgbClr val="FFFFFF"/>
                </a:solidFill>
                <a:sym typeface="Arial" pitchFamily="34" charset="0"/>
              </a:rPr>
              <a:t>based</a:t>
            </a:r>
            <a:r>
              <a:rPr lang="en-US" sz="3200" b="1" dirty="0">
                <a:solidFill>
                  <a:srgbClr val="FF0000"/>
                </a:solidFill>
                <a:sym typeface="Arial" pitchFamily="34" charset="0"/>
              </a:rPr>
              <a:t> </a:t>
            </a:r>
            <a:r>
              <a:rPr lang="en-US" sz="3200" b="1" u="sng" dirty="0">
                <a:solidFill>
                  <a:srgbClr val="FF0000"/>
                </a:solidFill>
                <a:effectLst>
                  <a:outerShdw blurRad="38100" dist="38100" dir="2700000" algn="tl">
                    <a:srgbClr val="C0C0C0"/>
                  </a:outerShdw>
                </a:effectLst>
                <a:sym typeface="Arial" pitchFamily="34" charset="0"/>
              </a:rPr>
              <a:t>I</a:t>
            </a:r>
            <a:r>
              <a:rPr lang="en-US" sz="3200" b="1" dirty="0">
                <a:solidFill>
                  <a:srgbClr val="FFFFFF"/>
                </a:solidFill>
                <a:sym typeface="Arial" pitchFamily="34" charset="0"/>
              </a:rPr>
              <a:t>on</a:t>
            </a:r>
            <a:r>
              <a:rPr lang="en-US" sz="3200" b="1" dirty="0">
                <a:solidFill>
                  <a:srgbClr val="FF0000"/>
                </a:solidFill>
                <a:sym typeface="Arial" pitchFamily="34" charset="0"/>
              </a:rPr>
              <a:t> </a:t>
            </a:r>
            <a:r>
              <a:rPr lang="en-US" sz="3200" b="1" u="sng" dirty="0">
                <a:solidFill>
                  <a:srgbClr val="FF0000"/>
                </a:solidFill>
                <a:effectLst>
                  <a:outerShdw blurRad="38100" dist="38100" dir="2700000" algn="tl">
                    <a:srgbClr val="C0C0C0"/>
                  </a:outerShdw>
                </a:effectLst>
                <a:sym typeface="Arial" pitchFamily="34" charset="0"/>
              </a:rPr>
              <a:t>C</a:t>
            </a:r>
            <a:r>
              <a:rPr lang="en-US" sz="3200" b="1" dirty="0">
                <a:solidFill>
                  <a:srgbClr val="FFFFFF"/>
                </a:solidFill>
                <a:sym typeface="Arial" pitchFamily="34" charset="0"/>
              </a:rPr>
              <a:t>ollider</a:t>
            </a:r>
            <a:r>
              <a:rPr lang="en-US" sz="3200" b="1" dirty="0">
                <a:solidFill>
                  <a:srgbClr val="FF0000"/>
                </a:solidFill>
                <a:sym typeface="Arial" pitchFamily="34" charset="0"/>
              </a:rPr>
              <a:t> </a:t>
            </a:r>
            <a:r>
              <a:rPr lang="en-US" sz="3200" b="1" dirty="0" err="1">
                <a:solidFill>
                  <a:srgbClr val="FFFFFF"/>
                </a:solidFill>
                <a:sym typeface="Arial" pitchFamily="34" charset="0"/>
              </a:rPr>
              <a:t>f</a:t>
            </a:r>
            <a:r>
              <a:rPr lang="en-US" sz="3200" b="1" u="sng" dirty="0" err="1">
                <a:solidFill>
                  <a:srgbClr val="FF0000"/>
                </a:solidFill>
                <a:effectLst>
                  <a:outerShdw blurRad="38100" dist="38100" dir="2700000" algn="tl">
                    <a:srgbClr val="C0C0C0"/>
                  </a:outerShdw>
                </a:effectLst>
                <a:sym typeface="Arial" pitchFamily="34" charset="0"/>
              </a:rPr>
              <a:t>A</a:t>
            </a:r>
            <a:r>
              <a:rPr lang="en-US" sz="3200" b="1" dirty="0" err="1">
                <a:solidFill>
                  <a:srgbClr val="FFFFFF"/>
                </a:solidFill>
                <a:sym typeface="Arial" pitchFamily="34" charset="0"/>
              </a:rPr>
              <a:t>cility</a:t>
            </a:r>
            <a:endParaRPr lang="en-US" sz="3200" b="1" dirty="0">
              <a:solidFill>
                <a:srgbClr val="FFFFFF"/>
              </a:solidFill>
              <a:sym typeface="Arial" pitchFamily="34" charset="0"/>
            </a:endParaRPr>
          </a:p>
        </p:txBody>
      </p:sp>
      <p:pic>
        <p:nvPicPr>
          <p:cNvPr id="70659" name="Рисунок 3" descr="Nuclotron_tunnel_2010.jpg"/>
          <p:cNvPicPr>
            <a:picLocks noChangeAspect="1"/>
          </p:cNvPicPr>
          <p:nvPr/>
        </p:nvPicPr>
        <p:blipFill>
          <a:blip r:embed="rId4" cstate="screen"/>
          <a:srcRect/>
          <a:stretch>
            <a:fillRect/>
          </a:stretch>
        </p:blipFill>
        <p:spPr bwMode="auto">
          <a:xfrm>
            <a:off x="106363" y="846138"/>
            <a:ext cx="4846637" cy="3590925"/>
          </a:xfrm>
          <a:prstGeom prst="rect">
            <a:avLst/>
          </a:prstGeom>
          <a:noFill/>
          <a:ln w="9525">
            <a:noFill/>
            <a:miter lim="800000"/>
            <a:headEnd/>
            <a:tailEnd/>
          </a:ln>
        </p:spPr>
      </p:pic>
      <p:sp>
        <p:nvSpPr>
          <p:cNvPr id="70660" name="Прямоугольник 2"/>
          <p:cNvSpPr>
            <a:spLocks noChangeArrowheads="1"/>
          </p:cNvSpPr>
          <p:nvPr/>
        </p:nvSpPr>
        <p:spPr bwMode="auto">
          <a:xfrm>
            <a:off x="0" y="4941888"/>
            <a:ext cx="3924300" cy="1322387"/>
          </a:xfrm>
          <a:prstGeom prst="rect">
            <a:avLst/>
          </a:prstGeom>
          <a:noFill/>
          <a:ln w="9525">
            <a:noFill/>
            <a:miter lim="800000"/>
            <a:headEnd/>
            <a:tailEnd/>
          </a:ln>
        </p:spPr>
        <p:txBody>
          <a:bodyPr>
            <a:spAutoFit/>
          </a:bodyPr>
          <a:lstStyle/>
          <a:p>
            <a:r>
              <a:rPr lang="en-US" sz="2000" b="1">
                <a:latin typeface="Calibri" pitchFamily="34" charset="0"/>
              </a:rPr>
              <a:t>Routine</a:t>
            </a:r>
          </a:p>
          <a:p>
            <a:r>
              <a:rPr lang="en-US" sz="2000" b="1">
                <a:latin typeface="Calibri" pitchFamily="34" charset="0"/>
              </a:rPr>
              <a:t>beam extraction at </a:t>
            </a:r>
            <a:r>
              <a:rPr lang="en-US" sz="2000" b="1">
                <a:solidFill>
                  <a:srgbClr val="FF0000"/>
                </a:solidFill>
                <a:latin typeface="Calibri" pitchFamily="34" charset="0"/>
              </a:rPr>
              <a:t>5.2 GeV/u</a:t>
            </a:r>
            <a:endParaRPr lang="ru-RU" sz="2000" b="1">
              <a:latin typeface="Calibri" pitchFamily="34" charset="0"/>
            </a:endParaRPr>
          </a:p>
          <a:p>
            <a:endParaRPr lang="en-US" sz="2000" b="1">
              <a:latin typeface="Calibri" pitchFamily="34" charset="0"/>
            </a:endParaRPr>
          </a:p>
          <a:p>
            <a:r>
              <a:rPr lang="en-US" sz="2000" b="1">
                <a:latin typeface="Calibri" pitchFamily="34" charset="0"/>
              </a:rPr>
              <a:t>Acceleration up to </a:t>
            </a:r>
            <a:r>
              <a:rPr lang="en-US" sz="2000" b="1">
                <a:solidFill>
                  <a:srgbClr val="FF0000"/>
                </a:solidFill>
                <a:latin typeface="Calibri" pitchFamily="34" charset="0"/>
              </a:rPr>
              <a:t>5.8 GeV/u (C6+)</a:t>
            </a:r>
            <a:endParaRPr lang="ru-RU" sz="2000" b="1"/>
          </a:p>
        </p:txBody>
      </p:sp>
      <p:pic>
        <p:nvPicPr>
          <p:cNvPr id="70661" name="Рисунок 5" descr="untitled_4.png"/>
          <p:cNvPicPr>
            <a:picLocks noChangeAspect="1"/>
          </p:cNvPicPr>
          <p:nvPr/>
        </p:nvPicPr>
        <p:blipFill>
          <a:blip r:embed="rId5" cstate="screen"/>
          <a:srcRect/>
          <a:stretch>
            <a:fillRect/>
          </a:stretch>
        </p:blipFill>
        <p:spPr bwMode="auto">
          <a:xfrm>
            <a:off x="6324600" y="914400"/>
            <a:ext cx="2819400" cy="27717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C:\Documents and Settings\kovalenko\My Documents\1_ЛФВЭ\ЛВЭ_вид сверху_1.PNG"/>
          <p:cNvPicPr>
            <a:picLocks noChangeAspect="1" noChangeArrowheads="1"/>
          </p:cNvPicPr>
          <p:nvPr/>
        </p:nvPicPr>
        <p:blipFill>
          <a:blip r:embed="rId3" cstate="screen"/>
          <a:srcRect/>
          <a:stretch>
            <a:fillRect/>
          </a:stretch>
        </p:blipFill>
        <p:spPr bwMode="auto">
          <a:xfrm>
            <a:off x="622300" y="952500"/>
            <a:ext cx="7913688" cy="5219700"/>
          </a:xfrm>
          <a:prstGeom prst="rect">
            <a:avLst/>
          </a:prstGeom>
          <a:noFill/>
          <a:ln w="9525">
            <a:solidFill>
              <a:srgbClr val="000090"/>
            </a:solidFill>
            <a:miter lim="800000"/>
            <a:headEnd/>
            <a:tailEnd/>
          </a:ln>
        </p:spPr>
      </p:pic>
      <p:grpSp>
        <p:nvGrpSpPr>
          <p:cNvPr id="2" name="Group 35"/>
          <p:cNvGrpSpPr>
            <a:grpSpLocks/>
          </p:cNvGrpSpPr>
          <p:nvPr/>
        </p:nvGrpSpPr>
        <p:grpSpPr bwMode="auto">
          <a:xfrm>
            <a:off x="812800" y="1905000"/>
            <a:ext cx="5992813" cy="1543050"/>
            <a:chOff x="812800" y="1905000"/>
            <a:chExt cx="5993196" cy="1543439"/>
          </a:xfrm>
        </p:grpSpPr>
        <p:sp>
          <p:nvSpPr>
            <p:cNvPr id="72726" name="TextBox 9"/>
            <p:cNvSpPr txBox="1">
              <a:spLocks noChangeArrowheads="1"/>
            </p:cNvSpPr>
            <p:nvPr/>
          </p:nvSpPr>
          <p:spPr bwMode="auto">
            <a:xfrm>
              <a:off x="987425" y="1905000"/>
              <a:ext cx="2927410" cy="400211"/>
            </a:xfrm>
            <a:prstGeom prst="rect">
              <a:avLst/>
            </a:prstGeom>
            <a:solidFill>
              <a:srgbClr val="ADD2D6"/>
            </a:solidFill>
            <a:ln w="9525">
              <a:noFill/>
              <a:miter lim="800000"/>
              <a:headEnd/>
              <a:tailEnd/>
            </a:ln>
          </p:spPr>
          <p:txBody>
            <a:bodyPr wrap="none">
              <a:spAutoFit/>
            </a:bodyPr>
            <a:lstStyle/>
            <a:p>
              <a:r>
                <a:rPr lang="en-US" sz="2000" b="1">
                  <a:solidFill>
                    <a:srgbClr val="000090"/>
                  </a:solidFill>
                  <a:latin typeface="Tahoma" pitchFamily="34" charset="0"/>
                </a:rPr>
                <a:t>extracted beam area</a:t>
              </a:r>
            </a:p>
          </p:txBody>
        </p:sp>
        <p:sp>
          <p:nvSpPr>
            <p:cNvPr id="7" name="Oval 6"/>
            <p:cNvSpPr/>
            <p:nvPr/>
          </p:nvSpPr>
          <p:spPr bwMode="auto">
            <a:xfrm>
              <a:off x="2514600" y="2590800"/>
              <a:ext cx="2895511" cy="838200"/>
            </a:xfrm>
            <a:prstGeom prst="ellipse">
              <a:avLst/>
            </a:prstGeom>
            <a:noFill/>
            <a:ln w="38100" cap="flat" cmpd="sng" algn="ctr">
              <a:solidFill>
                <a:srgbClr val="000090"/>
              </a:solidFill>
              <a:prstDash val="solid"/>
              <a:round/>
              <a:headEnd type="none" w="med" len="med"/>
              <a:tailEnd type="none" w="med" len="med"/>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B07A7"/>
                </a:solidFill>
              </a:endParaRPr>
            </a:p>
          </p:txBody>
        </p:sp>
        <p:cxnSp>
          <p:nvCxnSpPr>
            <p:cNvPr id="31767" name="Straight Arrow Connector 8"/>
            <p:cNvCxnSpPr>
              <a:cxnSpLocks noChangeShapeType="1"/>
            </p:cNvCxnSpPr>
            <p:nvPr/>
          </p:nvCxnSpPr>
          <p:spPr bwMode="auto">
            <a:xfrm rot="10800000">
              <a:off x="2895733" y="2362315"/>
              <a:ext cx="1798753" cy="269943"/>
            </a:xfrm>
            <a:prstGeom prst="straightConnector1">
              <a:avLst/>
            </a:prstGeom>
            <a:noFill/>
            <a:ln w="38100">
              <a:solidFill>
                <a:srgbClr val="000090"/>
              </a:solidFill>
              <a:round/>
              <a:headEnd/>
              <a:tailEnd type="arrow" w="med" len="med"/>
            </a:ln>
            <a:effectLst>
              <a:outerShdw blurRad="63500" dist="26940" dir="5400000" rotWithShape="0">
                <a:srgbClr val="000000">
                  <a:alpha val="39998"/>
                </a:srgbClr>
              </a:outerShdw>
            </a:effectLst>
            <a:extLst>
              <a:ext uri="{909E8E84-426E-40dd-AFC4-6F175D3DCCD1}">
                <a14:hiddenFill xmlns:a14="http://schemas.microsoft.com/office/drawing/2010/main">
                  <a:noFill/>
                </a14:hiddenFill>
              </a:ext>
            </a:extLst>
          </p:spPr>
        </p:cxnSp>
        <p:sp>
          <p:nvSpPr>
            <p:cNvPr id="72729" name="TextBox 10"/>
            <p:cNvSpPr txBox="1">
              <a:spLocks noChangeArrowheads="1"/>
            </p:cNvSpPr>
            <p:nvPr/>
          </p:nvSpPr>
          <p:spPr bwMode="auto">
            <a:xfrm>
              <a:off x="5410366" y="3048288"/>
              <a:ext cx="1395630" cy="400110"/>
            </a:xfrm>
            <a:prstGeom prst="rect">
              <a:avLst/>
            </a:prstGeom>
            <a:solidFill>
              <a:srgbClr val="DEE9F0"/>
            </a:solidFill>
            <a:ln w="9525">
              <a:noFill/>
              <a:miter lim="800000"/>
              <a:headEnd/>
              <a:tailEnd/>
            </a:ln>
          </p:spPr>
          <p:txBody>
            <a:bodyPr wrap="none">
              <a:spAutoFit/>
            </a:bodyPr>
            <a:lstStyle/>
            <a:p>
              <a:r>
                <a:rPr lang="en-US" sz="2000" b="1">
                  <a:solidFill>
                    <a:srgbClr val="0B07A7"/>
                  </a:solidFill>
                  <a:latin typeface="Tahoma" pitchFamily="34" charset="0"/>
                </a:rPr>
                <a:t>Nuclotron</a:t>
              </a:r>
            </a:p>
          </p:txBody>
        </p:sp>
        <p:cxnSp>
          <p:nvCxnSpPr>
            <p:cNvPr id="31769" name="Straight Arrow Connector 28"/>
            <p:cNvCxnSpPr>
              <a:cxnSpLocks noChangeShapeType="1"/>
              <a:stCxn id="72731" idx="3"/>
            </p:cNvCxnSpPr>
            <p:nvPr/>
          </p:nvCxnSpPr>
          <p:spPr bwMode="auto">
            <a:xfrm flipV="1">
              <a:off x="1666930" y="3202315"/>
              <a:ext cx="1000189" cy="46049"/>
            </a:xfrm>
            <a:prstGeom prst="straightConnector1">
              <a:avLst/>
            </a:prstGeom>
            <a:noFill/>
            <a:ln w="57150">
              <a:solidFill>
                <a:srgbClr val="000090"/>
              </a:solidFill>
              <a:round/>
              <a:headEnd/>
              <a:tailEnd type="arrow" w="med" len="med"/>
            </a:ln>
            <a:effectLst>
              <a:outerShdw blurRad="63500" dist="26940" dir="5400000" rotWithShape="0">
                <a:srgbClr val="000000">
                  <a:alpha val="39998"/>
                </a:srgbClr>
              </a:outerShdw>
            </a:effectLst>
            <a:extLst>
              <a:ext uri="{909E8E84-426E-40dd-AFC4-6F175D3DCCD1}">
                <a14:hiddenFill xmlns:a14="http://schemas.microsoft.com/office/drawing/2010/main">
                  <a:noFill/>
                </a14:hiddenFill>
              </a:ext>
            </a:extLst>
          </p:spPr>
        </p:cxnSp>
        <p:sp>
          <p:nvSpPr>
            <p:cNvPr id="72731" name="TextBox 30"/>
            <p:cNvSpPr txBox="1">
              <a:spLocks noChangeArrowheads="1"/>
            </p:cNvSpPr>
            <p:nvPr/>
          </p:nvSpPr>
          <p:spPr bwMode="auto">
            <a:xfrm>
              <a:off x="812800" y="3048329"/>
              <a:ext cx="854512" cy="400110"/>
            </a:xfrm>
            <a:prstGeom prst="rect">
              <a:avLst/>
            </a:prstGeom>
            <a:solidFill>
              <a:srgbClr val="ADD2D6"/>
            </a:solidFill>
            <a:ln w="9525">
              <a:noFill/>
              <a:miter lim="800000"/>
              <a:headEnd/>
              <a:tailEnd/>
            </a:ln>
          </p:spPr>
          <p:txBody>
            <a:bodyPr wrap="none">
              <a:spAutoFit/>
            </a:bodyPr>
            <a:lstStyle/>
            <a:p>
              <a:r>
                <a:rPr lang="en-US" sz="2000" b="1">
                  <a:solidFill>
                    <a:srgbClr val="000090"/>
                  </a:solidFill>
                  <a:latin typeface="Tahoma" pitchFamily="34" charset="0"/>
                </a:rPr>
                <a:t>Lu 20</a:t>
              </a:r>
            </a:p>
          </p:txBody>
        </p:sp>
      </p:grpSp>
      <p:sp>
        <p:nvSpPr>
          <p:cNvPr id="72707" name="Заголовок 44"/>
          <p:cNvSpPr>
            <a:spLocks noGrp="1"/>
          </p:cNvSpPr>
          <p:nvPr>
            <p:ph type="title"/>
          </p:nvPr>
        </p:nvSpPr>
        <p:spPr>
          <a:xfrm>
            <a:off x="277813" y="304800"/>
            <a:ext cx="8686800" cy="533400"/>
          </a:xfrm>
        </p:spPr>
        <p:txBody>
          <a:bodyPr anchor="t"/>
          <a:lstStyle/>
          <a:p>
            <a:r>
              <a:rPr lang="en-US" sz="2400" b="1" smtClean="0">
                <a:latin typeface="Arial" pitchFamily="34" charset="0"/>
                <a:ea typeface="MS PGothic" pitchFamily="34" charset="-128"/>
              </a:rPr>
              <a:t>Veksler &amp; Baldin Laboratory of High Energy Physics, JINR </a:t>
            </a:r>
            <a:br>
              <a:rPr lang="en-US" sz="2400" b="1" smtClean="0">
                <a:latin typeface="Arial" pitchFamily="34" charset="0"/>
                <a:ea typeface="MS PGothic" pitchFamily="34" charset="-128"/>
              </a:rPr>
            </a:br>
            <a:endParaRPr lang="ru-RU" sz="2400" b="1" smtClean="0">
              <a:latin typeface="Arial" pitchFamily="34" charset="0"/>
              <a:ea typeface="MS PGothic" pitchFamily="34" charset="-128"/>
            </a:endParaRPr>
          </a:p>
        </p:txBody>
      </p:sp>
      <p:sp>
        <p:nvSpPr>
          <p:cNvPr id="30" name="Заголовок 44"/>
          <p:cNvSpPr txBox="1">
            <a:spLocks/>
          </p:cNvSpPr>
          <p:nvPr/>
        </p:nvSpPr>
        <p:spPr bwMode="auto">
          <a:xfrm>
            <a:off x="1905000" y="762000"/>
            <a:ext cx="2743200" cy="533400"/>
          </a:xfrm>
          <a:prstGeom prst="rect">
            <a:avLst/>
          </a:prstGeom>
          <a:solidFill>
            <a:schemeClr val="accent2">
              <a:lumMod val="20000"/>
              <a:lumOff val="80000"/>
            </a:schemeClr>
          </a:solidFill>
          <a:ln w="9525">
            <a:noFill/>
            <a:miter lim="800000"/>
            <a:headEnd/>
            <a:tailEnd/>
          </a:ln>
        </p:spPr>
        <p:txBody>
          <a:bodyPr anchor="ctr"/>
          <a:lstStyle/>
          <a:p>
            <a:pPr algn="ctr" eaLnBrk="0" hangingPunct="0">
              <a:defRPr/>
            </a:pPr>
            <a:r>
              <a:rPr lang="en-US" sz="2000" b="1" i="1">
                <a:solidFill>
                  <a:srgbClr val="000090"/>
                </a:solidFill>
              </a:rPr>
              <a:t>accelerator facility</a:t>
            </a:r>
            <a:endParaRPr lang="ru-RU" sz="2000" b="1" i="1">
              <a:solidFill>
                <a:srgbClr val="000090"/>
              </a:solidFill>
            </a:endParaRPr>
          </a:p>
        </p:txBody>
      </p:sp>
      <p:sp>
        <p:nvSpPr>
          <p:cNvPr id="72709" name="Slide Number Placeholder 23"/>
          <p:cNvSpPr>
            <a:spLocks noGrp="1"/>
          </p:cNvSpPr>
          <p:nvPr>
            <p:ph type="sldNum" sz="quarter" idx="12"/>
          </p:nvPr>
        </p:nvSpPr>
        <p:spPr bwMode="auto">
          <a:noFill/>
          <a:ln>
            <a:miter lim="800000"/>
            <a:headEnd/>
            <a:tailEnd/>
          </a:ln>
        </p:spPr>
        <p:txBody>
          <a:bodyPr/>
          <a:lstStyle/>
          <a:p>
            <a:fld id="{D8C49C4B-E934-49C1-B3D9-DEA24BBD2FF5}" type="slidenum">
              <a:rPr lang="ru-RU" sz="1400">
                <a:solidFill>
                  <a:schemeClr val="tx1"/>
                </a:solidFill>
                <a:latin typeface="Times" charset="0"/>
                <a:ea typeface="MS PGothic" pitchFamily="34" charset="-128"/>
              </a:rPr>
              <a:pPr/>
              <a:t>16</a:t>
            </a:fld>
            <a:endParaRPr lang="ru-RU" sz="1400">
              <a:solidFill>
                <a:schemeClr val="tx1"/>
              </a:solidFill>
              <a:latin typeface="Times" charset="0"/>
              <a:ea typeface="MS PGothic" pitchFamily="34" charset="-128"/>
            </a:endParaRPr>
          </a:p>
        </p:txBody>
      </p:sp>
      <p:grpSp>
        <p:nvGrpSpPr>
          <p:cNvPr id="3" name="Group 32"/>
          <p:cNvGrpSpPr>
            <a:grpSpLocks/>
          </p:cNvGrpSpPr>
          <p:nvPr/>
        </p:nvGrpSpPr>
        <p:grpSpPr bwMode="auto">
          <a:xfrm>
            <a:off x="457200" y="1295400"/>
            <a:ext cx="6248400" cy="1981200"/>
            <a:chOff x="457200" y="1295400"/>
            <a:chExt cx="6248400" cy="1981200"/>
          </a:xfrm>
        </p:grpSpPr>
        <p:grpSp>
          <p:nvGrpSpPr>
            <p:cNvPr id="72711" name="Group 28"/>
            <p:cNvGrpSpPr>
              <a:grpSpLocks/>
            </p:cNvGrpSpPr>
            <p:nvPr/>
          </p:nvGrpSpPr>
          <p:grpSpPr bwMode="auto">
            <a:xfrm>
              <a:off x="457200" y="1600200"/>
              <a:ext cx="6248400" cy="1676400"/>
              <a:chOff x="457200" y="1600200"/>
              <a:chExt cx="6248400" cy="1676400"/>
            </a:xfrm>
          </p:grpSpPr>
          <p:grpSp>
            <p:nvGrpSpPr>
              <p:cNvPr id="72714" name="Group 37"/>
              <p:cNvGrpSpPr>
                <a:grpSpLocks/>
              </p:cNvGrpSpPr>
              <p:nvPr/>
            </p:nvGrpSpPr>
            <p:grpSpPr bwMode="auto">
              <a:xfrm>
                <a:off x="457200" y="1828800"/>
                <a:ext cx="6248400" cy="1447800"/>
                <a:chOff x="457200" y="1828800"/>
                <a:chExt cx="6248400" cy="1447800"/>
              </a:xfrm>
            </p:grpSpPr>
            <p:sp>
              <p:nvSpPr>
                <p:cNvPr id="31756" name="Freeform 49"/>
                <p:cNvSpPr>
                  <a:spLocks noChangeArrowheads="1"/>
                </p:cNvSpPr>
                <p:nvPr/>
              </p:nvSpPr>
              <p:spPr bwMode="auto">
                <a:xfrm>
                  <a:off x="3276600" y="2057400"/>
                  <a:ext cx="990600" cy="533400"/>
                </a:xfrm>
                <a:custGeom>
                  <a:avLst/>
                  <a:gdLst>
                    <a:gd name="T0" fmla="*/ 2147483647 w 479778"/>
                    <a:gd name="T1" fmla="*/ 230007214 h 321733"/>
                    <a:gd name="T2" fmla="*/ 489638697 w 479778"/>
                    <a:gd name="T3" fmla="*/ 121056550 h 321733"/>
                    <a:gd name="T4" fmla="*/ 2147483647 w 479778"/>
                    <a:gd name="T5" fmla="*/ 0 h 321733"/>
                    <a:gd name="T6" fmla="*/ 2147483647 w 479778"/>
                    <a:gd name="T7" fmla="*/ 0 h 321733"/>
                    <a:gd name="T8" fmla="*/ 0 60000 65536"/>
                    <a:gd name="T9" fmla="*/ 0 60000 65536"/>
                    <a:gd name="T10" fmla="*/ 0 60000 65536"/>
                    <a:gd name="T11" fmla="*/ 0 60000 65536"/>
                    <a:gd name="T12" fmla="*/ 0 w 479778"/>
                    <a:gd name="T13" fmla="*/ 0 h 321733"/>
                    <a:gd name="T14" fmla="*/ 479778 w 479778"/>
                    <a:gd name="T15" fmla="*/ 321733 h 321733"/>
                  </a:gdLst>
                  <a:ahLst/>
                  <a:cxnLst>
                    <a:cxn ang="T8">
                      <a:pos x="T0" y="T1"/>
                    </a:cxn>
                    <a:cxn ang="T9">
                      <a:pos x="T2" y="T3"/>
                    </a:cxn>
                    <a:cxn ang="T10">
                      <a:pos x="T4" y="T5"/>
                    </a:cxn>
                    <a:cxn ang="T11">
                      <a:pos x="T6" y="T7"/>
                    </a:cxn>
                  </a:cxnLst>
                  <a:rect l="T12" t="T13" r="T14" b="T15"/>
                  <a:pathLst>
                    <a:path w="479778" h="321733">
                      <a:moveTo>
                        <a:pt x="479778" y="321733"/>
                      </a:moveTo>
                      <a:cubicBezTo>
                        <a:pt x="279400" y="272344"/>
                        <a:pt x="79022" y="222955"/>
                        <a:pt x="39511" y="169333"/>
                      </a:cubicBezTo>
                      <a:cubicBezTo>
                        <a:pt x="0" y="115711"/>
                        <a:pt x="242711" y="0"/>
                        <a:pt x="242711" y="0"/>
                      </a:cubicBezTo>
                    </a:path>
                  </a:pathLst>
                </a:custGeom>
                <a:noFill/>
                <a:ln w="38100">
                  <a:solidFill>
                    <a:srgbClr val="FF0000"/>
                  </a:solidFill>
                  <a:round/>
                  <a:headEnd/>
                  <a:tailEnd/>
                </a:ln>
                <a:effectLst>
                  <a:outerShdw dist="25400" dir="5400000" rotWithShape="0">
                    <a:srgbClr val="808080">
                      <a:alpha val="39998"/>
                    </a:srgbClr>
                  </a:outerShdw>
                </a:effectLst>
              </p:spPr>
              <p:txBody>
                <a:bodyPr anchor="ctr"/>
                <a:lstStyle/>
                <a:p>
                  <a:endParaRPr lang="ru-RU"/>
                </a:p>
              </p:txBody>
            </p:sp>
            <p:grpSp>
              <p:nvGrpSpPr>
                <p:cNvPr id="72718" name="Group 36"/>
                <p:cNvGrpSpPr>
                  <a:grpSpLocks/>
                </p:cNvGrpSpPr>
                <p:nvPr/>
              </p:nvGrpSpPr>
              <p:grpSpPr bwMode="auto">
                <a:xfrm>
                  <a:off x="457200" y="1828800"/>
                  <a:ext cx="6248400" cy="1447800"/>
                  <a:chOff x="457200" y="1828800"/>
                  <a:chExt cx="6248400" cy="1447800"/>
                </a:xfrm>
              </p:grpSpPr>
              <p:sp>
                <p:nvSpPr>
                  <p:cNvPr id="19" name="Oval 18"/>
                  <p:cNvSpPr/>
                  <p:nvPr/>
                </p:nvSpPr>
                <p:spPr bwMode="auto">
                  <a:xfrm>
                    <a:off x="2895600" y="2667000"/>
                    <a:ext cx="2286000" cy="609600"/>
                  </a:xfrm>
                  <a:prstGeom prst="ellipse">
                    <a:avLst/>
                  </a:prstGeom>
                  <a:noFill/>
                  <a:ln w="38100" cap="flat" cmpd="sng" algn="ctr">
                    <a:solidFill>
                      <a:srgbClr val="FF0000"/>
                    </a:solidFill>
                    <a:prstDash val="solid"/>
                    <a:round/>
                    <a:headEnd type="none" w="med" len="med"/>
                    <a:tailEnd type="none" w="med" len="med"/>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
                <p:nvSpPr>
                  <p:cNvPr id="18" name="TextBox 17"/>
                  <p:cNvSpPr txBox="1"/>
                  <p:nvPr/>
                </p:nvSpPr>
                <p:spPr bwMode="auto">
                  <a:xfrm>
                    <a:off x="3505200" y="2819400"/>
                    <a:ext cx="1143000" cy="307975"/>
                  </a:xfrm>
                  <a:prstGeom prst="rect">
                    <a:avLst/>
                  </a:prstGeom>
                  <a:solidFill>
                    <a:schemeClr val="accent6">
                      <a:lumMod val="20000"/>
                      <a:lumOff val="80000"/>
                    </a:schemeClr>
                  </a:solidFill>
                  <a:ln>
                    <a:noFill/>
                  </a:ln>
                </p:spPr>
                <p:txBody>
                  <a:bodyPr lIns="0" tIns="0" rIns="0" bIns="0">
                    <a:spAutoFit/>
                  </a:bodyPr>
                  <a:lstStyle/>
                  <a:p>
                    <a:pPr>
                      <a:defRPr/>
                    </a:pPr>
                    <a:r>
                      <a:rPr lang="en-US" sz="2000" b="1">
                        <a:solidFill>
                          <a:srgbClr val="000000"/>
                        </a:solidFill>
                        <a:latin typeface="Tahoma" pitchFamily="34" charset="0"/>
                      </a:rPr>
                      <a:t>Booster</a:t>
                    </a:r>
                  </a:p>
                </p:txBody>
              </p:sp>
              <p:cxnSp>
                <p:nvCxnSpPr>
                  <p:cNvPr id="31760" name="Straight Arrow Connector 33"/>
                  <p:cNvCxnSpPr>
                    <a:cxnSpLocks noChangeShapeType="1"/>
                  </p:cNvCxnSpPr>
                  <p:nvPr/>
                </p:nvCxnSpPr>
                <p:spPr bwMode="auto">
                  <a:xfrm>
                    <a:off x="1701800" y="2819400"/>
                    <a:ext cx="1270000" cy="228600"/>
                  </a:xfrm>
                  <a:prstGeom prst="straightConnector1">
                    <a:avLst/>
                  </a:prstGeom>
                  <a:noFill/>
                  <a:ln w="57150">
                    <a:solidFill>
                      <a:srgbClr val="FF0000"/>
                    </a:solidFill>
                    <a:round/>
                    <a:headEnd/>
                    <a:tailEnd type="arrow" w="med" len="med"/>
                  </a:ln>
                  <a:effectLst>
                    <a:outerShdw blurRad="63500" dist="26940" dir="5400000" rotWithShape="0">
                      <a:srgbClr val="000000">
                        <a:alpha val="39998"/>
                      </a:srgbClr>
                    </a:outerShdw>
                  </a:effectLst>
                  <a:extLst>
                    <a:ext uri="{909E8E84-426E-40dd-AFC4-6F175D3DCCD1}">
                      <a14:hiddenFill xmlns:a14="http://schemas.microsoft.com/office/drawing/2010/main">
                        <a:noFill/>
                      </a14:hiddenFill>
                    </a:ext>
                  </a:extLst>
                </p:spPr>
              </p:cxnSp>
              <p:sp>
                <p:nvSpPr>
                  <p:cNvPr id="72722" name="TextBox 34"/>
                  <p:cNvSpPr txBox="1">
                    <a:spLocks noChangeArrowheads="1"/>
                  </p:cNvSpPr>
                  <p:nvPr/>
                </p:nvSpPr>
                <p:spPr bwMode="auto">
                  <a:xfrm>
                    <a:off x="457200" y="2602468"/>
                    <a:ext cx="1515033" cy="400110"/>
                  </a:xfrm>
                  <a:prstGeom prst="rect">
                    <a:avLst/>
                  </a:prstGeom>
                  <a:solidFill>
                    <a:srgbClr val="ADD2D6"/>
                  </a:solidFill>
                  <a:ln w="9525">
                    <a:noFill/>
                    <a:miter lim="800000"/>
                    <a:headEnd/>
                    <a:tailEnd/>
                  </a:ln>
                </p:spPr>
                <p:txBody>
                  <a:bodyPr wrap="none">
                    <a:spAutoFit/>
                  </a:bodyPr>
                  <a:lstStyle/>
                  <a:p>
                    <a:r>
                      <a:rPr lang="en-US" sz="2000" b="1">
                        <a:solidFill>
                          <a:srgbClr val="000000"/>
                        </a:solidFill>
                        <a:latin typeface="Tahoma" pitchFamily="34" charset="0"/>
                      </a:rPr>
                      <a:t>New Linac</a:t>
                    </a:r>
                  </a:p>
                </p:txBody>
              </p:sp>
              <p:sp>
                <p:nvSpPr>
                  <p:cNvPr id="31762" name="Oval 39"/>
                  <p:cNvSpPr>
                    <a:spLocks noChangeArrowheads="1"/>
                  </p:cNvSpPr>
                  <p:nvPr/>
                </p:nvSpPr>
                <p:spPr bwMode="auto">
                  <a:xfrm>
                    <a:off x="3733800" y="1828800"/>
                    <a:ext cx="2971800" cy="533400"/>
                  </a:xfrm>
                  <a:prstGeom prst="ellipse">
                    <a:avLst/>
                  </a:prstGeom>
                  <a:noFill/>
                  <a:ln w="38100">
                    <a:solidFill>
                      <a:srgbClr val="FF0000"/>
                    </a:solidFill>
                    <a:round/>
                    <a:headEnd/>
                    <a:tailEnd/>
                  </a:ln>
                  <a:effectLst>
                    <a:outerShdw blurRad="635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ru-RU">
                      <a:solidFill>
                        <a:srgbClr val="000000"/>
                      </a:solidFill>
                      <a:latin typeface="Georgia" pitchFamily="18" charset="0"/>
                    </a:endParaRPr>
                  </a:p>
                </p:txBody>
              </p:sp>
              <p:sp>
                <p:nvSpPr>
                  <p:cNvPr id="41" name="TextBox 40"/>
                  <p:cNvSpPr txBox="1"/>
                  <p:nvPr/>
                </p:nvSpPr>
                <p:spPr bwMode="auto">
                  <a:xfrm>
                    <a:off x="4594225" y="1933575"/>
                    <a:ext cx="1273175" cy="307975"/>
                  </a:xfrm>
                  <a:prstGeom prst="rect">
                    <a:avLst/>
                  </a:prstGeom>
                  <a:solidFill>
                    <a:schemeClr val="accent2">
                      <a:lumMod val="40000"/>
                      <a:lumOff val="60000"/>
                    </a:schemeClr>
                  </a:solidFill>
                  <a:ln>
                    <a:noFill/>
                  </a:ln>
                </p:spPr>
                <p:txBody>
                  <a:bodyPr lIns="0" tIns="0" rIns="0" bIns="0">
                    <a:spAutoFit/>
                  </a:bodyPr>
                  <a:lstStyle/>
                  <a:p>
                    <a:pPr>
                      <a:defRPr/>
                    </a:pPr>
                    <a:r>
                      <a:rPr lang="en-US" sz="2000" b="1" i="1">
                        <a:solidFill>
                          <a:srgbClr val="000000"/>
                        </a:solidFill>
                        <a:latin typeface="Tahoma" pitchFamily="34" charset="0"/>
                      </a:rPr>
                      <a:t>Collider</a:t>
                    </a:r>
                    <a:r>
                      <a:rPr lang="en-US" sz="2000" b="1">
                        <a:solidFill>
                          <a:srgbClr val="000000"/>
                        </a:solidFill>
                        <a:latin typeface="Tahoma" pitchFamily="34" charset="0"/>
                      </a:rPr>
                      <a:t> </a:t>
                    </a:r>
                  </a:p>
                </p:txBody>
              </p:sp>
              <p:cxnSp>
                <p:nvCxnSpPr>
                  <p:cNvPr id="31764" name="Straight Arrow Connector 52"/>
                  <p:cNvCxnSpPr>
                    <a:cxnSpLocks noChangeShapeType="1"/>
                  </p:cNvCxnSpPr>
                  <p:nvPr/>
                </p:nvCxnSpPr>
                <p:spPr bwMode="auto">
                  <a:xfrm>
                    <a:off x="4876800" y="3200400"/>
                    <a:ext cx="381000" cy="1588"/>
                  </a:xfrm>
                  <a:prstGeom prst="straightConnector1">
                    <a:avLst/>
                  </a:prstGeom>
                  <a:noFill/>
                  <a:ln w="38100">
                    <a:solidFill>
                      <a:srgbClr val="080794"/>
                    </a:solidFill>
                    <a:round/>
                    <a:headEnd/>
                    <a:tailEnd type="arrow" w="med" len="med"/>
                  </a:ln>
                  <a:effectLst>
                    <a:outerShdw blurRad="63500" dist="26940" dir="5400000" rotWithShape="0">
                      <a:srgbClr val="000000">
                        <a:alpha val="39998"/>
                      </a:srgbClr>
                    </a:outerShdw>
                  </a:effectLst>
                  <a:extLst>
                    <a:ext uri="{909E8E84-426E-40dd-AFC4-6F175D3DCCD1}">
                      <a14:hiddenFill xmlns:a14="http://schemas.microsoft.com/office/drawing/2010/main">
                        <a:noFill/>
                      </a14:hiddenFill>
                    </a:ext>
                  </a:extLst>
                </p:spPr>
              </p:cxnSp>
            </p:grpSp>
          </p:grpSp>
          <p:sp>
            <p:nvSpPr>
              <p:cNvPr id="72715" name="TextBox 26"/>
              <p:cNvSpPr txBox="1">
                <a:spLocks noChangeArrowheads="1"/>
              </p:cNvSpPr>
              <p:nvPr/>
            </p:nvSpPr>
            <p:spPr bwMode="auto">
              <a:xfrm>
                <a:off x="4953000" y="1600200"/>
                <a:ext cx="395288" cy="461963"/>
              </a:xfrm>
              <a:prstGeom prst="rect">
                <a:avLst/>
              </a:prstGeom>
              <a:noFill/>
              <a:ln w="9525">
                <a:noFill/>
                <a:miter lim="800000"/>
                <a:headEnd/>
                <a:tailEnd/>
              </a:ln>
            </p:spPr>
            <p:txBody>
              <a:bodyPr>
                <a:spAutoFit/>
              </a:bodyPr>
              <a:lstStyle/>
              <a:p>
                <a:r>
                  <a:rPr lang="en-US" sz="2400" b="1">
                    <a:solidFill>
                      <a:srgbClr val="000000"/>
                    </a:solidFill>
                  </a:rPr>
                  <a:t>X</a:t>
                </a:r>
              </a:p>
            </p:txBody>
          </p:sp>
          <p:sp>
            <p:nvSpPr>
              <p:cNvPr id="72716" name="TextBox 27"/>
              <p:cNvSpPr txBox="1">
                <a:spLocks noChangeArrowheads="1"/>
              </p:cNvSpPr>
              <p:nvPr/>
            </p:nvSpPr>
            <p:spPr bwMode="auto">
              <a:xfrm>
                <a:off x="5105400" y="2133600"/>
                <a:ext cx="395288" cy="461963"/>
              </a:xfrm>
              <a:prstGeom prst="rect">
                <a:avLst/>
              </a:prstGeom>
              <a:noFill/>
              <a:ln w="9525">
                <a:noFill/>
                <a:miter lim="800000"/>
                <a:headEnd/>
                <a:tailEnd/>
              </a:ln>
            </p:spPr>
            <p:txBody>
              <a:bodyPr>
                <a:spAutoFit/>
              </a:bodyPr>
              <a:lstStyle/>
              <a:p>
                <a:r>
                  <a:rPr lang="en-US" sz="2400" b="1">
                    <a:solidFill>
                      <a:srgbClr val="000000"/>
                    </a:solidFill>
                  </a:rPr>
                  <a:t>X</a:t>
                </a:r>
              </a:p>
            </p:txBody>
          </p:sp>
        </p:grpSp>
        <p:sp>
          <p:nvSpPr>
            <p:cNvPr id="72712" name="TextBox 30"/>
            <p:cNvSpPr txBox="1">
              <a:spLocks noChangeArrowheads="1"/>
            </p:cNvSpPr>
            <p:nvPr/>
          </p:nvSpPr>
          <p:spPr bwMode="auto">
            <a:xfrm>
              <a:off x="4876800" y="1295400"/>
              <a:ext cx="712788" cy="400050"/>
            </a:xfrm>
            <a:prstGeom prst="rect">
              <a:avLst/>
            </a:prstGeom>
            <a:solidFill>
              <a:srgbClr val="5DBACA"/>
            </a:solidFill>
            <a:ln w="9525">
              <a:noFill/>
              <a:miter lim="800000"/>
              <a:headEnd/>
              <a:tailEnd/>
            </a:ln>
          </p:spPr>
          <p:txBody>
            <a:bodyPr wrap="none">
              <a:spAutoFit/>
            </a:bodyPr>
            <a:lstStyle/>
            <a:p>
              <a:r>
                <a:rPr lang="en-US" sz="2000" b="1">
                  <a:solidFill>
                    <a:srgbClr val="000000"/>
                  </a:solidFill>
                </a:rPr>
                <a:t>SPD</a:t>
              </a:r>
            </a:p>
          </p:txBody>
        </p:sp>
        <p:sp>
          <p:nvSpPr>
            <p:cNvPr id="72713" name="TextBox 31"/>
            <p:cNvSpPr txBox="1">
              <a:spLocks noChangeArrowheads="1"/>
            </p:cNvSpPr>
            <p:nvPr/>
          </p:nvSpPr>
          <p:spPr bwMode="auto">
            <a:xfrm>
              <a:off x="5410200" y="2438400"/>
              <a:ext cx="754063" cy="400050"/>
            </a:xfrm>
            <a:prstGeom prst="rect">
              <a:avLst/>
            </a:prstGeom>
            <a:solidFill>
              <a:srgbClr val="5DBACA"/>
            </a:solidFill>
            <a:ln w="9525">
              <a:noFill/>
              <a:miter lim="800000"/>
              <a:headEnd/>
              <a:tailEnd/>
            </a:ln>
          </p:spPr>
          <p:txBody>
            <a:bodyPr wrap="none">
              <a:spAutoFit/>
            </a:bodyPr>
            <a:lstStyle/>
            <a:p>
              <a:r>
                <a:rPr lang="en-US" sz="2000" b="1">
                  <a:solidFill>
                    <a:srgbClr val="000000"/>
                  </a:solidFill>
                </a:rPr>
                <a:t>MPD</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descr="NICA_header_blue.tif"/>
          <p:cNvPicPr>
            <a:picLocks noChangeAspect="1"/>
          </p:cNvPicPr>
          <p:nvPr/>
        </p:nvPicPr>
        <p:blipFill>
          <a:blip r:embed="rId3" cstate="screen"/>
          <a:srcRect/>
          <a:stretch>
            <a:fillRect/>
          </a:stretch>
        </p:blipFill>
        <p:spPr bwMode="auto">
          <a:xfrm>
            <a:off x="0" y="0"/>
            <a:ext cx="9144000" cy="915988"/>
          </a:xfrm>
          <a:prstGeom prst="rect">
            <a:avLst/>
          </a:prstGeom>
          <a:noFill/>
          <a:ln w="9525">
            <a:noFill/>
            <a:miter lim="800000"/>
            <a:headEnd/>
            <a:tailEnd/>
          </a:ln>
        </p:spPr>
      </p:pic>
      <p:sp>
        <p:nvSpPr>
          <p:cNvPr id="76802" name="Rectangle 5"/>
          <p:cNvSpPr>
            <a:spLocks noGrp="1"/>
          </p:cNvSpPr>
          <p:nvPr>
            <p:ph type="title" idx="4294967295"/>
          </p:nvPr>
        </p:nvSpPr>
        <p:spPr>
          <a:xfrm>
            <a:off x="142875" y="260350"/>
            <a:ext cx="8715375" cy="360363"/>
          </a:xfrm>
        </p:spPr>
        <p:txBody>
          <a:bodyPr/>
          <a:lstStyle/>
          <a:p>
            <a:r>
              <a:rPr lang="en-US" sz="2400" b="1" smtClean="0">
                <a:solidFill>
                  <a:srgbClr val="0B07A7"/>
                </a:solidFill>
                <a:latin typeface="Arial" pitchFamily="34" charset="0"/>
              </a:rPr>
              <a:t>Progress in ion sources development and commissioning</a:t>
            </a:r>
            <a:endParaRPr lang="ru-RU" sz="2400" b="1" smtClean="0">
              <a:solidFill>
                <a:srgbClr val="0B07A7"/>
              </a:solidFill>
              <a:latin typeface="Arial" pitchFamily="34" charset="0"/>
            </a:endParaRPr>
          </a:p>
        </p:txBody>
      </p:sp>
      <p:pic>
        <p:nvPicPr>
          <p:cNvPr id="76803" name="Picture 6" descr="IMG_5402"/>
          <p:cNvPicPr>
            <a:picLocks noChangeAspect="1" noChangeArrowheads="1"/>
          </p:cNvPicPr>
          <p:nvPr/>
        </p:nvPicPr>
        <p:blipFill>
          <a:blip r:embed="rId4" cstate="screen"/>
          <a:srcRect/>
          <a:stretch>
            <a:fillRect/>
          </a:stretch>
        </p:blipFill>
        <p:spPr bwMode="auto">
          <a:xfrm>
            <a:off x="179388" y="1844675"/>
            <a:ext cx="4133850" cy="2879725"/>
          </a:xfrm>
          <a:prstGeom prst="rect">
            <a:avLst/>
          </a:prstGeom>
          <a:noFill/>
          <a:ln w="9525">
            <a:noFill/>
            <a:miter lim="800000"/>
            <a:headEnd/>
            <a:tailEnd/>
          </a:ln>
        </p:spPr>
      </p:pic>
      <p:sp>
        <p:nvSpPr>
          <p:cNvPr id="76804" name="TextBox 6"/>
          <p:cNvSpPr txBox="1">
            <a:spLocks noChangeArrowheads="1"/>
          </p:cNvSpPr>
          <p:nvPr/>
        </p:nvSpPr>
        <p:spPr bwMode="auto">
          <a:xfrm>
            <a:off x="4643438" y="4005263"/>
            <a:ext cx="4105275" cy="830262"/>
          </a:xfrm>
          <a:prstGeom prst="rect">
            <a:avLst/>
          </a:prstGeom>
          <a:noFill/>
          <a:ln w="9525">
            <a:noFill/>
            <a:miter lim="800000"/>
            <a:headEnd/>
            <a:tailEnd/>
          </a:ln>
        </p:spPr>
        <p:txBody>
          <a:bodyPr>
            <a:spAutoFit/>
          </a:bodyPr>
          <a:lstStyle/>
          <a:p>
            <a:r>
              <a:rPr lang="en-GB" sz="1600" b="1">
                <a:solidFill>
                  <a:srgbClr val="FF0000"/>
                </a:solidFill>
                <a:latin typeface="Calibri" pitchFamily="34" charset="0"/>
                <a:ea typeface="MS PGothic" pitchFamily="34" charset="-128"/>
              </a:rPr>
              <a:t>B= 5.4 Tesla magnetic field reached in a robust regime. </a:t>
            </a:r>
            <a:r>
              <a:rPr lang="en-GB" sz="1600" b="1">
                <a:solidFill>
                  <a:srgbClr val="0033CC"/>
                </a:solidFill>
                <a:latin typeface="Calibri" pitchFamily="34" charset="0"/>
                <a:ea typeface="MS PGothic" pitchFamily="34" charset="-128"/>
              </a:rPr>
              <a:t>F</a:t>
            </a:r>
            <a:r>
              <a:rPr kumimoji="1" lang="en-GB" sz="1600" b="1">
                <a:solidFill>
                  <a:srgbClr val="0000CC"/>
                </a:solidFill>
                <a:latin typeface="Calibri" pitchFamily="34" charset="0"/>
                <a:ea typeface="MS PGothic" pitchFamily="34" charset="-128"/>
              </a:rPr>
              <a:t>ull-scale tests of new ESIS in reflex mode of operation was started in spring 2013.</a:t>
            </a:r>
            <a:endParaRPr lang="ru-RU" sz="1600">
              <a:solidFill>
                <a:srgbClr val="FF0000"/>
              </a:solidFill>
              <a:latin typeface="Calibri" pitchFamily="34" charset="0"/>
              <a:ea typeface="MS PGothic" pitchFamily="34" charset="-128"/>
            </a:endParaRPr>
          </a:p>
        </p:txBody>
      </p:sp>
      <p:sp>
        <p:nvSpPr>
          <p:cNvPr id="76805" name="Rectangle 2"/>
          <p:cNvSpPr>
            <a:spLocks noGrp="1" noChangeArrowheads="1"/>
          </p:cNvSpPr>
          <p:nvPr>
            <p:ph type="title" idx="4294967295"/>
          </p:nvPr>
        </p:nvSpPr>
        <p:spPr>
          <a:xfrm>
            <a:off x="4643438" y="1214438"/>
            <a:ext cx="4176712" cy="287337"/>
          </a:xfrm>
        </p:spPr>
        <p:txBody>
          <a:bodyPr lIns="90000" tIns="46800" rIns="90000" bIns="46800"/>
          <a:lstStyle/>
          <a:p>
            <a:pPr eaLnBrk="1" hangingPunct="1">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u="sng" smtClean="0">
                <a:solidFill>
                  <a:srgbClr val="0000CC"/>
                </a:solidFill>
              </a:rPr>
              <a:t>Heavy ion source: Krion-6T ESIS </a:t>
            </a:r>
          </a:p>
        </p:txBody>
      </p:sp>
      <p:sp>
        <p:nvSpPr>
          <p:cNvPr id="76806" name="Rectangle 2"/>
          <p:cNvSpPr>
            <a:spLocks noGrp="1" noChangeArrowheads="1"/>
          </p:cNvSpPr>
          <p:nvPr>
            <p:ph type="title" idx="4294967295"/>
          </p:nvPr>
        </p:nvSpPr>
        <p:spPr>
          <a:xfrm>
            <a:off x="285750" y="1214438"/>
            <a:ext cx="4176713" cy="287337"/>
          </a:xfrm>
        </p:spPr>
        <p:txBody>
          <a:bodyPr lIns="90000" tIns="46800" rIns="90000" bIns="46800"/>
          <a:lstStyle/>
          <a:p>
            <a:pPr eaLnBrk="1" hangingPunct="1">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u="sng" smtClean="0">
                <a:solidFill>
                  <a:srgbClr val="0000CC"/>
                </a:solidFill>
              </a:rPr>
              <a:t>Source for polarized particles (SPP)</a:t>
            </a:r>
          </a:p>
        </p:txBody>
      </p:sp>
      <p:sp>
        <p:nvSpPr>
          <p:cNvPr id="76807" name="Прямоугольник 1"/>
          <p:cNvSpPr>
            <a:spLocks noChangeArrowheads="1"/>
          </p:cNvSpPr>
          <p:nvPr/>
        </p:nvSpPr>
        <p:spPr bwMode="auto">
          <a:xfrm>
            <a:off x="107950" y="765175"/>
            <a:ext cx="4392613" cy="5832475"/>
          </a:xfrm>
          <a:prstGeom prst="rect">
            <a:avLst/>
          </a:prstGeom>
          <a:noFill/>
          <a:ln w="9525">
            <a:solidFill>
              <a:srgbClr val="008000"/>
            </a:solid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latin typeface="Calibri" pitchFamily="34" charset="0"/>
              <a:ea typeface="MS PGothic" pitchFamily="34" charset="-128"/>
            </a:endParaRPr>
          </a:p>
        </p:txBody>
      </p:sp>
      <p:sp>
        <p:nvSpPr>
          <p:cNvPr id="76808" name="Прямоугольник 9"/>
          <p:cNvSpPr>
            <a:spLocks noChangeArrowheads="1"/>
          </p:cNvSpPr>
          <p:nvPr/>
        </p:nvSpPr>
        <p:spPr bwMode="auto">
          <a:xfrm>
            <a:off x="4572000" y="765175"/>
            <a:ext cx="4392613" cy="5832475"/>
          </a:xfrm>
          <a:prstGeom prst="rect">
            <a:avLst/>
          </a:prstGeom>
          <a:noFill/>
          <a:ln w="9525">
            <a:solidFill>
              <a:srgbClr val="008000"/>
            </a:solid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latin typeface="Calibri" pitchFamily="34" charset="0"/>
              <a:ea typeface="MS PGothic" pitchFamily="34" charset="-128"/>
            </a:endParaRPr>
          </a:p>
        </p:txBody>
      </p:sp>
      <p:sp>
        <p:nvSpPr>
          <p:cNvPr id="76809" name="TextBox 6"/>
          <p:cNvSpPr txBox="1">
            <a:spLocks noChangeArrowheads="1"/>
          </p:cNvSpPr>
          <p:nvPr/>
        </p:nvSpPr>
        <p:spPr bwMode="auto">
          <a:xfrm>
            <a:off x="250825" y="4868863"/>
            <a:ext cx="4105275" cy="1631950"/>
          </a:xfrm>
          <a:prstGeom prst="rect">
            <a:avLst/>
          </a:prstGeom>
          <a:noFill/>
          <a:ln w="9525">
            <a:noFill/>
            <a:miter lim="800000"/>
            <a:headEnd/>
            <a:tailEnd/>
          </a:ln>
        </p:spPr>
        <p:txBody>
          <a:bodyPr>
            <a:spAutoFit/>
          </a:bodyPr>
          <a:lstStyle/>
          <a:p>
            <a:r>
              <a:rPr lang="en-US" sz="2000" b="1">
                <a:solidFill>
                  <a:srgbClr val="FF0000"/>
                </a:solidFill>
                <a:ea typeface="MS PGothic" pitchFamily="34" charset="-128"/>
              </a:rPr>
              <a:t>Source is assembled in 2013</a:t>
            </a:r>
          </a:p>
          <a:p>
            <a:r>
              <a:rPr lang="en-US" sz="2000" b="1">
                <a:solidFill>
                  <a:srgbClr val="FF0000"/>
                </a:solidFill>
                <a:ea typeface="MS PGothic" pitchFamily="34" charset="-128"/>
              </a:rPr>
              <a:t>and works on its commissioning had been started in June 2013. The goal is to get 10</a:t>
            </a:r>
            <a:r>
              <a:rPr lang="en-US" sz="2000" b="1" baseline="30000">
                <a:solidFill>
                  <a:srgbClr val="FF0000"/>
                </a:solidFill>
                <a:ea typeface="MS PGothic" pitchFamily="34" charset="-128"/>
              </a:rPr>
              <a:t>10</a:t>
            </a:r>
            <a:r>
              <a:rPr lang="en-US" sz="2000" b="1">
                <a:solidFill>
                  <a:srgbClr val="FF0000"/>
                </a:solidFill>
                <a:ea typeface="MS PGothic" pitchFamily="34" charset="-128"/>
              </a:rPr>
              <a:t> deuterons per pulse.</a:t>
            </a:r>
            <a:endParaRPr lang="ru-RU" sz="2000">
              <a:solidFill>
                <a:srgbClr val="FF0000"/>
              </a:solidFill>
              <a:ea typeface="MS PGothic" pitchFamily="34" charset="-128"/>
            </a:endParaRPr>
          </a:p>
        </p:txBody>
      </p:sp>
      <p:pic>
        <p:nvPicPr>
          <p:cNvPr id="76810" name="Picture 30" descr="20130910_091922"/>
          <p:cNvPicPr>
            <a:picLocks noChangeAspect="1" noChangeArrowheads="1"/>
          </p:cNvPicPr>
          <p:nvPr/>
        </p:nvPicPr>
        <p:blipFill>
          <a:blip r:embed="rId5" cstate="screen"/>
          <a:srcRect/>
          <a:stretch>
            <a:fillRect/>
          </a:stretch>
        </p:blipFill>
        <p:spPr bwMode="auto">
          <a:xfrm>
            <a:off x="4714875" y="1714500"/>
            <a:ext cx="4214813" cy="2201863"/>
          </a:xfrm>
          <a:prstGeom prst="rect">
            <a:avLst/>
          </a:prstGeom>
          <a:noFill/>
          <a:ln w="9525">
            <a:noFill/>
            <a:miter lim="800000"/>
            <a:headEnd/>
            <a:tailEnd/>
          </a:ln>
        </p:spPr>
      </p:pic>
      <p:sp>
        <p:nvSpPr>
          <p:cNvPr id="76811" name="Номер слайда 1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71F9CDB-B986-49ED-90A1-67176B022F28}" type="slidenum">
              <a:rPr lang="ru-RU" sz="1200">
                <a:solidFill>
                  <a:srgbClr val="898989"/>
                </a:solidFill>
                <a:latin typeface="Calibri" pitchFamily="34" charset="0"/>
                <a:ea typeface="MS PGothic" pitchFamily="34" charset="-128"/>
              </a:rPr>
              <a:pPr algn="r"/>
              <a:t>17</a:t>
            </a:fld>
            <a:endParaRPr lang="ru-RU" sz="1200">
              <a:solidFill>
                <a:srgbClr val="898989"/>
              </a:solidFill>
              <a:latin typeface="Calibri" pitchFamily="34" charset="0"/>
              <a:ea typeface="MS PGothic" pitchFamily="34" charset="-128"/>
            </a:endParaRPr>
          </a:p>
        </p:txBody>
      </p:sp>
      <p:sp>
        <p:nvSpPr>
          <p:cNvPr id="76812" name="Прямоугольник 16"/>
          <p:cNvSpPr>
            <a:spLocks noChangeArrowheads="1"/>
          </p:cNvSpPr>
          <p:nvPr/>
        </p:nvSpPr>
        <p:spPr bwMode="auto">
          <a:xfrm>
            <a:off x="4572000" y="4797425"/>
            <a:ext cx="4752975" cy="1938338"/>
          </a:xfrm>
          <a:prstGeom prst="rect">
            <a:avLst/>
          </a:prstGeom>
          <a:noFill/>
          <a:ln w="9525">
            <a:noFill/>
            <a:miter lim="800000"/>
            <a:headEnd/>
            <a:tailEnd/>
          </a:ln>
        </p:spPr>
        <p:txBody>
          <a:bodyPr>
            <a:spAutoFit/>
          </a:bodyPr>
          <a:lstStyle/>
          <a:p>
            <a:r>
              <a:rPr lang="en-US" sz="1600">
                <a:solidFill>
                  <a:srgbClr val="0000CC"/>
                </a:solidFill>
                <a:ea typeface="MS PGothic" pitchFamily="34" charset="-128"/>
              </a:rPr>
              <a:t>Test gold ion beams have been produced: </a:t>
            </a:r>
          </a:p>
          <a:p>
            <a:r>
              <a:rPr lang="en-US" sz="1600">
                <a:solidFill>
                  <a:srgbClr val="0000CC"/>
                </a:solidFill>
                <a:ea typeface="MS PGothic" pitchFamily="34" charset="-128"/>
              </a:rPr>
              <a:t>- </a:t>
            </a:r>
            <a:r>
              <a:rPr lang="en-US" sz="1600" b="1">
                <a:solidFill>
                  <a:srgbClr val="FF0000"/>
                </a:solidFill>
                <a:ea typeface="MS PGothic" pitchFamily="34" charset="-128"/>
              </a:rPr>
              <a:t>Au</a:t>
            </a:r>
            <a:r>
              <a:rPr lang="en-US" sz="1600" b="1" baseline="30000">
                <a:solidFill>
                  <a:srgbClr val="FF0000"/>
                </a:solidFill>
                <a:ea typeface="MS PGothic" pitchFamily="34" charset="-128"/>
              </a:rPr>
              <a:t>30+</a:t>
            </a:r>
            <a:r>
              <a:rPr lang="en-US" sz="1600" b="1">
                <a:solidFill>
                  <a:srgbClr val="FF0000"/>
                </a:solidFill>
                <a:ea typeface="MS PGothic" pitchFamily="34" charset="-128"/>
              </a:rPr>
              <a:t> ÷ Au32</a:t>
            </a:r>
            <a:r>
              <a:rPr lang="en-US" sz="1600" b="1" baseline="30000">
                <a:solidFill>
                  <a:srgbClr val="FF0000"/>
                </a:solidFill>
                <a:ea typeface="MS PGothic" pitchFamily="34" charset="-128"/>
              </a:rPr>
              <a:t>32+</a:t>
            </a:r>
            <a:r>
              <a:rPr lang="en-US" sz="1600" b="1">
                <a:solidFill>
                  <a:srgbClr val="FF0000"/>
                </a:solidFill>
                <a:ea typeface="MS PGothic" pitchFamily="34" charset="-128"/>
              </a:rPr>
              <a:t>, 6</a:t>
            </a:r>
            <a:r>
              <a:rPr lang="en-US" sz="1600" b="1">
                <a:solidFill>
                  <a:srgbClr val="FF0000"/>
                </a:solidFill>
                <a:ea typeface="MS PGothic" pitchFamily="34" charset="-128"/>
                <a:sym typeface="Symbol" pitchFamily="18" charset="2"/>
              </a:rPr>
              <a:t></a:t>
            </a:r>
            <a:r>
              <a:rPr lang="en-US" sz="1600" b="1">
                <a:solidFill>
                  <a:srgbClr val="FF0000"/>
                </a:solidFill>
                <a:ea typeface="MS PGothic" pitchFamily="34" charset="-128"/>
              </a:rPr>
              <a:t>10</a:t>
            </a:r>
            <a:r>
              <a:rPr lang="ru-RU" sz="1600" b="1" baseline="30000">
                <a:solidFill>
                  <a:srgbClr val="FF0000"/>
                </a:solidFill>
                <a:ea typeface="MS PGothic" pitchFamily="34" charset="-128"/>
              </a:rPr>
              <a:t>8</a:t>
            </a:r>
            <a:r>
              <a:rPr lang="en-US" sz="1600" b="1">
                <a:solidFill>
                  <a:srgbClr val="FF0000"/>
                </a:solidFill>
                <a:ea typeface="MS PGothic" pitchFamily="34" charset="-128"/>
              </a:rPr>
              <a:t>, T</a:t>
            </a:r>
            <a:r>
              <a:rPr lang="en-US" sz="1600" b="1" baseline="-25000">
                <a:solidFill>
                  <a:srgbClr val="FF0000"/>
                </a:solidFill>
                <a:ea typeface="MS PGothic" pitchFamily="34" charset="-128"/>
              </a:rPr>
              <a:t>ioniz</a:t>
            </a:r>
            <a:r>
              <a:rPr lang="en-US" sz="1600" b="1">
                <a:solidFill>
                  <a:srgbClr val="FF0000"/>
                </a:solidFill>
                <a:ea typeface="MS PGothic" pitchFamily="34" charset="-128"/>
              </a:rPr>
              <a:t>= 20 ms for </a:t>
            </a:r>
          </a:p>
          <a:p>
            <a:pPr>
              <a:buFontTx/>
              <a:buChar char="-"/>
            </a:pPr>
            <a:r>
              <a:rPr lang="en-US" sz="1600" b="1">
                <a:solidFill>
                  <a:srgbClr val="0000CC"/>
                </a:solidFill>
                <a:ea typeface="MS PGothic" pitchFamily="34" charset="-128"/>
              </a:rPr>
              <a:t> </a:t>
            </a:r>
            <a:r>
              <a:rPr lang="en-US" sz="1600" b="1">
                <a:solidFill>
                  <a:srgbClr val="FF0000"/>
                </a:solidFill>
                <a:ea typeface="MS PGothic" pitchFamily="34" charset="-128"/>
              </a:rPr>
              <a:t>Au</a:t>
            </a:r>
            <a:r>
              <a:rPr lang="en-US" sz="1600" b="1" baseline="30000">
                <a:solidFill>
                  <a:srgbClr val="FF0000"/>
                </a:solidFill>
                <a:ea typeface="MS PGothic" pitchFamily="34" charset="-128"/>
              </a:rPr>
              <a:t>32+</a:t>
            </a:r>
            <a:r>
              <a:rPr lang="en-US" sz="1600" b="1">
                <a:solidFill>
                  <a:srgbClr val="FF0000"/>
                </a:solidFill>
                <a:ea typeface="MS PGothic" pitchFamily="34" charset="-128"/>
              </a:rPr>
              <a:t> -&gt; repetition rate 50 Hz.</a:t>
            </a:r>
          </a:p>
          <a:p>
            <a:r>
              <a:rPr lang="en-US" sz="1600" b="1">
                <a:solidFill>
                  <a:srgbClr val="0000CC"/>
                </a:solidFill>
                <a:ea typeface="MS PGothic" pitchFamily="34" charset="-128"/>
              </a:rPr>
              <a:t>- </a:t>
            </a:r>
            <a:r>
              <a:rPr lang="en-US" sz="1600" b="1">
                <a:solidFill>
                  <a:srgbClr val="FF0000"/>
                </a:solidFill>
                <a:ea typeface="MS PGothic" pitchFamily="34" charset="-128"/>
              </a:rPr>
              <a:t>ion beams Au</a:t>
            </a:r>
            <a:r>
              <a:rPr lang="en-US" sz="1600" b="1" baseline="30000">
                <a:solidFill>
                  <a:srgbClr val="FF0000"/>
                </a:solidFill>
                <a:ea typeface="MS PGothic" pitchFamily="34" charset="-128"/>
              </a:rPr>
              <a:t>51+</a:t>
            </a:r>
            <a:r>
              <a:rPr lang="en-US" sz="1600" b="1">
                <a:solidFill>
                  <a:srgbClr val="FF0000"/>
                </a:solidFill>
                <a:ea typeface="MS PGothic" pitchFamily="34" charset="-128"/>
              </a:rPr>
              <a:t> ÷ Au</a:t>
            </a:r>
            <a:r>
              <a:rPr lang="en-US" sz="1600" b="1" baseline="30000">
                <a:solidFill>
                  <a:srgbClr val="FF0000"/>
                </a:solidFill>
                <a:ea typeface="MS PGothic" pitchFamily="34" charset="-128"/>
              </a:rPr>
              <a:t>54+ </a:t>
            </a:r>
            <a:r>
              <a:rPr lang="en-US" sz="1600" b="1">
                <a:solidFill>
                  <a:srgbClr val="FF0000"/>
                </a:solidFill>
                <a:ea typeface="MS PGothic" pitchFamily="34" charset="-128"/>
              </a:rPr>
              <a:t> are produced.</a:t>
            </a:r>
            <a:endParaRPr lang="en-US" sz="1600" b="1" baseline="30000">
              <a:solidFill>
                <a:srgbClr val="FF0000"/>
              </a:solidFill>
              <a:ea typeface="MS PGothic" pitchFamily="34" charset="-128"/>
            </a:endParaRPr>
          </a:p>
          <a:p>
            <a:endParaRPr lang="en-US" sz="400" b="1" u="sng">
              <a:solidFill>
                <a:srgbClr val="0000CC"/>
              </a:solidFill>
              <a:ea typeface="MS PGothic" pitchFamily="34" charset="-128"/>
            </a:endParaRPr>
          </a:p>
          <a:p>
            <a:r>
              <a:rPr lang="en-US" sz="1600" b="1" u="sng">
                <a:solidFill>
                  <a:srgbClr val="0000CC"/>
                </a:solidFill>
                <a:ea typeface="MS PGothic" pitchFamily="34" charset="-128"/>
              </a:rPr>
              <a:t>Now the goal is</a:t>
            </a:r>
            <a:r>
              <a:rPr lang="en-US" sz="1600" b="1">
                <a:solidFill>
                  <a:srgbClr val="0000CC"/>
                </a:solidFill>
                <a:ea typeface="MS PGothic" pitchFamily="34" charset="-128"/>
              </a:rPr>
              <a:t>: production of </a:t>
            </a:r>
            <a:r>
              <a:rPr lang="en-US" sz="1600" b="1">
                <a:solidFill>
                  <a:srgbClr val="FF0000"/>
                </a:solidFill>
                <a:ea typeface="MS PGothic" pitchFamily="34" charset="-128"/>
              </a:rPr>
              <a:t>Au</a:t>
            </a:r>
            <a:r>
              <a:rPr lang="en-US" sz="1600" b="1" baseline="30000">
                <a:solidFill>
                  <a:srgbClr val="FF0000"/>
                </a:solidFill>
                <a:ea typeface="MS PGothic" pitchFamily="34" charset="-128"/>
              </a:rPr>
              <a:t>65+</a:t>
            </a:r>
            <a:r>
              <a:rPr lang="en-US" sz="1600" b="1">
                <a:solidFill>
                  <a:srgbClr val="FF0000"/>
                </a:solidFill>
                <a:ea typeface="MS PGothic" pitchFamily="34" charset="-128"/>
              </a:rPr>
              <a:t> ÷ Au</a:t>
            </a:r>
            <a:r>
              <a:rPr lang="en-US" sz="1600" b="1" baseline="30000">
                <a:solidFill>
                  <a:srgbClr val="FF0000"/>
                </a:solidFill>
                <a:ea typeface="MS PGothic" pitchFamily="34" charset="-128"/>
              </a:rPr>
              <a:t>69+</a:t>
            </a:r>
            <a:r>
              <a:rPr lang="en-US" sz="1600" b="1">
                <a:solidFill>
                  <a:srgbClr val="0000CC"/>
                </a:solidFill>
                <a:ea typeface="MS PGothic" pitchFamily="34" charset="-128"/>
              </a:rPr>
              <a:t> </a:t>
            </a:r>
          </a:p>
          <a:p>
            <a:r>
              <a:rPr lang="en-US" sz="1600" b="1">
                <a:solidFill>
                  <a:srgbClr val="0000CC"/>
                </a:solidFill>
                <a:ea typeface="MS PGothic" pitchFamily="34" charset="-128"/>
              </a:rPr>
              <a:t>ion beams for their possible injection into </a:t>
            </a:r>
          </a:p>
          <a:p>
            <a:r>
              <a:rPr lang="en-US" sz="1600" b="1">
                <a:solidFill>
                  <a:srgbClr val="0000CC"/>
                </a:solidFill>
                <a:ea typeface="MS PGothic" pitchFamily="34" charset="-128"/>
              </a:rPr>
              <a:t>LU-20 -&gt; Nuclotron in spring 2014.</a:t>
            </a:r>
            <a:endParaRPr lang="ru-RU" sz="1600">
              <a:ea typeface="MS PGothic"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Изображение 2" descr="IMG_2004.jpeg"/>
          <p:cNvPicPr>
            <a:picLocks noChangeAspect="1"/>
          </p:cNvPicPr>
          <p:nvPr/>
        </p:nvPicPr>
        <p:blipFill>
          <a:blip r:embed="rId2" cstate="screen"/>
          <a:srcRect/>
          <a:stretch>
            <a:fillRect/>
          </a:stretch>
        </p:blipFill>
        <p:spPr bwMode="auto">
          <a:xfrm>
            <a:off x="539750" y="692150"/>
            <a:ext cx="3586163" cy="4781550"/>
          </a:xfrm>
          <a:prstGeom prst="rect">
            <a:avLst/>
          </a:prstGeom>
          <a:noFill/>
          <a:ln w="9525">
            <a:noFill/>
            <a:miter lim="800000"/>
            <a:headEnd/>
            <a:tailEnd/>
          </a:ln>
        </p:spPr>
      </p:pic>
      <p:pic>
        <p:nvPicPr>
          <p:cNvPr id="98306" name="Bild 3" descr="folie_V09_20130731.jpg"/>
          <p:cNvPicPr>
            <a:picLocks noChangeAspect="1"/>
          </p:cNvPicPr>
          <p:nvPr/>
        </p:nvPicPr>
        <p:blipFill>
          <a:blip r:embed="rId3" cstate="screen"/>
          <a:srcRect/>
          <a:stretch>
            <a:fillRect/>
          </a:stretch>
        </p:blipFill>
        <p:spPr bwMode="auto">
          <a:xfrm>
            <a:off x="4611688" y="2112963"/>
            <a:ext cx="4310062" cy="22526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descr="NICA_header_blue.tif"/>
          <p:cNvPicPr>
            <a:picLocks noChangeAspect="1"/>
          </p:cNvPicPr>
          <p:nvPr/>
        </p:nvPicPr>
        <p:blipFill>
          <a:blip r:embed="rId3" cstate="screen"/>
          <a:srcRect/>
          <a:stretch>
            <a:fillRect/>
          </a:stretch>
        </p:blipFill>
        <p:spPr bwMode="auto">
          <a:xfrm>
            <a:off x="0" y="0"/>
            <a:ext cx="9144000" cy="915988"/>
          </a:xfrm>
          <a:prstGeom prst="rect">
            <a:avLst/>
          </a:prstGeom>
          <a:noFill/>
          <a:ln w="9525">
            <a:noFill/>
            <a:miter lim="800000"/>
            <a:headEnd/>
            <a:tailEnd/>
          </a:ln>
        </p:spPr>
      </p:pic>
      <p:grpSp>
        <p:nvGrpSpPr>
          <p:cNvPr id="91138" name="Группа 14"/>
          <p:cNvGrpSpPr>
            <a:grpSpLocks/>
          </p:cNvGrpSpPr>
          <p:nvPr/>
        </p:nvGrpSpPr>
        <p:grpSpPr bwMode="auto">
          <a:xfrm>
            <a:off x="930275" y="1046163"/>
            <a:ext cx="7615238" cy="5572125"/>
            <a:chOff x="1028020" y="1285875"/>
            <a:chExt cx="7615237" cy="5572125"/>
          </a:xfrm>
        </p:grpSpPr>
        <p:pic>
          <p:nvPicPr>
            <p:cNvPr id="91141" name="Picture 10"/>
            <p:cNvPicPr>
              <a:picLocks noChangeAspect="1" noChangeArrowheads="1"/>
            </p:cNvPicPr>
            <p:nvPr/>
          </p:nvPicPr>
          <p:blipFill>
            <a:blip r:embed="rId4" cstate="screen"/>
            <a:srcRect/>
            <a:stretch>
              <a:fillRect/>
            </a:stretch>
          </p:blipFill>
          <p:spPr bwMode="auto">
            <a:xfrm>
              <a:off x="1028020" y="1285875"/>
              <a:ext cx="7615237" cy="5572125"/>
            </a:xfrm>
            <a:prstGeom prst="rect">
              <a:avLst/>
            </a:prstGeom>
            <a:noFill/>
            <a:ln w="9525">
              <a:noFill/>
              <a:miter lim="800000"/>
              <a:headEnd/>
              <a:tailEnd/>
            </a:ln>
          </p:spPr>
        </p:pic>
        <p:sp>
          <p:nvSpPr>
            <p:cNvPr id="91142" name="TextBox 8"/>
            <p:cNvSpPr txBox="1">
              <a:spLocks noChangeArrowheads="1"/>
            </p:cNvSpPr>
            <p:nvPr/>
          </p:nvSpPr>
          <p:spPr bwMode="auto">
            <a:xfrm>
              <a:off x="4910138" y="3777797"/>
              <a:ext cx="1312862" cy="646113"/>
            </a:xfrm>
            <a:prstGeom prst="rect">
              <a:avLst/>
            </a:prstGeom>
            <a:noFill/>
            <a:ln w="9525">
              <a:noFill/>
              <a:miter lim="800000"/>
              <a:headEnd/>
              <a:tailEnd/>
            </a:ln>
          </p:spPr>
          <p:txBody>
            <a:bodyPr wrap="none">
              <a:spAutoFit/>
            </a:bodyPr>
            <a:lstStyle/>
            <a:p>
              <a:r>
                <a:rPr lang="en-US">
                  <a:ea typeface="MS PGothic" pitchFamily="34" charset="-128"/>
                </a:rPr>
                <a:t>Injection </a:t>
              </a:r>
            </a:p>
            <a:p>
              <a:r>
                <a:rPr lang="en-US">
                  <a:ea typeface="MS PGothic" pitchFamily="34" charset="-128"/>
                </a:rPr>
                <a:t>from HILac</a:t>
              </a:r>
              <a:endParaRPr lang="ru-RU">
                <a:ea typeface="MS PGothic" pitchFamily="34" charset="-128"/>
              </a:endParaRPr>
            </a:p>
          </p:txBody>
        </p:sp>
        <p:sp>
          <p:nvSpPr>
            <p:cNvPr id="91143" name="TextBox 9"/>
            <p:cNvSpPr txBox="1">
              <a:spLocks noChangeArrowheads="1"/>
            </p:cNvSpPr>
            <p:nvPr/>
          </p:nvSpPr>
          <p:spPr bwMode="auto">
            <a:xfrm>
              <a:off x="2057400" y="3810000"/>
              <a:ext cx="1428750" cy="646113"/>
            </a:xfrm>
            <a:prstGeom prst="rect">
              <a:avLst/>
            </a:prstGeom>
            <a:noFill/>
            <a:ln w="9525">
              <a:noFill/>
              <a:miter lim="800000"/>
              <a:headEnd/>
              <a:tailEnd/>
            </a:ln>
          </p:spPr>
          <p:txBody>
            <a:bodyPr wrap="none">
              <a:spAutoFit/>
            </a:bodyPr>
            <a:lstStyle/>
            <a:p>
              <a:r>
                <a:rPr lang="en-US">
                  <a:ea typeface="MS PGothic" pitchFamily="34" charset="-128"/>
                </a:rPr>
                <a:t>Extraction </a:t>
              </a:r>
            </a:p>
            <a:p>
              <a:r>
                <a:rPr lang="en-US">
                  <a:ea typeface="MS PGothic" pitchFamily="34" charset="-128"/>
                </a:rPr>
                <a:t>to Nuclotron</a:t>
              </a:r>
              <a:endParaRPr lang="ru-RU">
                <a:ea typeface="MS PGothic" pitchFamily="34" charset="-128"/>
              </a:endParaRPr>
            </a:p>
          </p:txBody>
        </p:sp>
        <p:sp>
          <p:nvSpPr>
            <p:cNvPr id="91144" name="TextBox 10"/>
            <p:cNvSpPr txBox="1">
              <a:spLocks noChangeArrowheads="1"/>
            </p:cNvSpPr>
            <p:nvPr/>
          </p:nvSpPr>
          <p:spPr bwMode="auto">
            <a:xfrm>
              <a:off x="2437497" y="2804616"/>
              <a:ext cx="2124299" cy="830997"/>
            </a:xfrm>
            <a:prstGeom prst="rect">
              <a:avLst/>
            </a:prstGeom>
            <a:noFill/>
            <a:ln w="9525">
              <a:noFill/>
              <a:miter lim="800000"/>
              <a:headEnd/>
              <a:tailEnd/>
            </a:ln>
          </p:spPr>
          <p:txBody>
            <a:bodyPr wrap="none">
              <a:spAutoFit/>
            </a:bodyPr>
            <a:lstStyle/>
            <a:p>
              <a:r>
                <a:rPr lang="en-US" sz="1600">
                  <a:ea typeface="MS PGothic" pitchFamily="34" charset="-128"/>
                </a:rPr>
                <a:t>Satellite refrigerator,</a:t>
              </a:r>
            </a:p>
            <a:p>
              <a:r>
                <a:rPr lang="en-US" sz="1600">
                  <a:ea typeface="MS PGothic" pitchFamily="34" charset="-128"/>
                </a:rPr>
                <a:t>Measurement period,</a:t>
              </a:r>
            </a:p>
            <a:p>
              <a:r>
                <a:rPr lang="en-US" sz="1600">
                  <a:ea typeface="MS PGothic" pitchFamily="34" charset="-128"/>
                </a:rPr>
                <a:t>Energy evacuation</a:t>
              </a:r>
              <a:endParaRPr lang="ru-RU">
                <a:ea typeface="MS PGothic" pitchFamily="34" charset="-128"/>
              </a:endParaRPr>
            </a:p>
          </p:txBody>
        </p:sp>
        <p:sp>
          <p:nvSpPr>
            <p:cNvPr id="91145" name="TextBox 11"/>
            <p:cNvSpPr txBox="1">
              <a:spLocks noChangeArrowheads="1"/>
            </p:cNvSpPr>
            <p:nvPr/>
          </p:nvSpPr>
          <p:spPr bwMode="auto">
            <a:xfrm>
              <a:off x="3190195" y="5301117"/>
              <a:ext cx="1825625" cy="369887"/>
            </a:xfrm>
            <a:prstGeom prst="rect">
              <a:avLst/>
            </a:prstGeom>
            <a:noFill/>
            <a:ln w="9525">
              <a:noFill/>
              <a:miter lim="800000"/>
              <a:headEnd/>
              <a:tailEnd/>
            </a:ln>
          </p:spPr>
          <p:txBody>
            <a:bodyPr wrap="none">
              <a:spAutoFit/>
            </a:bodyPr>
            <a:lstStyle/>
            <a:p>
              <a:r>
                <a:rPr lang="en-US">
                  <a:ea typeface="MS PGothic" pitchFamily="34" charset="-128"/>
                </a:rPr>
                <a:t>Electron cooling</a:t>
              </a:r>
              <a:endParaRPr lang="ru-RU">
                <a:ea typeface="MS PGothic" pitchFamily="34" charset="-128"/>
              </a:endParaRPr>
            </a:p>
          </p:txBody>
        </p:sp>
        <p:sp>
          <p:nvSpPr>
            <p:cNvPr id="91146" name="TextBox 12"/>
            <p:cNvSpPr txBox="1">
              <a:spLocks noChangeArrowheads="1"/>
            </p:cNvSpPr>
            <p:nvPr/>
          </p:nvSpPr>
          <p:spPr bwMode="auto">
            <a:xfrm>
              <a:off x="3875315" y="2025197"/>
              <a:ext cx="492125" cy="368300"/>
            </a:xfrm>
            <a:prstGeom prst="rect">
              <a:avLst/>
            </a:prstGeom>
            <a:noFill/>
            <a:ln w="9525">
              <a:noFill/>
              <a:miter lim="800000"/>
              <a:headEnd/>
              <a:tailEnd/>
            </a:ln>
          </p:spPr>
          <p:txBody>
            <a:bodyPr wrap="none">
              <a:spAutoFit/>
            </a:bodyPr>
            <a:lstStyle/>
            <a:p>
              <a:r>
                <a:rPr lang="en-US">
                  <a:ea typeface="MS PGothic" pitchFamily="34" charset="-128"/>
                </a:rPr>
                <a:t>RF</a:t>
              </a:r>
              <a:endParaRPr lang="ru-RU">
                <a:ea typeface="MS PGothic" pitchFamily="34" charset="-128"/>
              </a:endParaRPr>
            </a:p>
          </p:txBody>
        </p:sp>
        <p:sp>
          <p:nvSpPr>
            <p:cNvPr id="91147" name="TextBox 8"/>
            <p:cNvSpPr txBox="1">
              <a:spLocks noChangeArrowheads="1"/>
            </p:cNvSpPr>
            <p:nvPr/>
          </p:nvSpPr>
          <p:spPr bwMode="auto">
            <a:xfrm>
              <a:off x="6815138" y="5813424"/>
              <a:ext cx="787395" cy="369332"/>
            </a:xfrm>
            <a:prstGeom prst="rect">
              <a:avLst/>
            </a:prstGeom>
            <a:noFill/>
            <a:ln w="9525">
              <a:noFill/>
              <a:miter lim="800000"/>
              <a:headEnd/>
              <a:tailEnd/>
            </a:ln>
          </p:spPr>
          <p:txBody>
            <a:bodyPr wrap="none">
              <a:spAutoFit/>
            </a:bodyPr>
            <a:lstStyle/>
            <a:p>
              <a:r>
                <a:rPr lang="en-US">
                  <a:ea typeface="MS PGothic" pitchFamily="34" charset="-128"/>
                </a:rPr>
                <a:t>HILac</a:t>
              </a:r>
              <a:endParaRPr lang="ru-RU">
                <a:ea typeface="MS PGothic" pitchFamily="34" charset="-128"/>
              </a:endParaRPr>
            </a:p>
          </p:txBody>
        </p:sp>
        <p:sp>
          <p:nvSpPr>
            <p:cNvPr id="91148" name="TextBox 8"/>
            <p:cNvSpPr txBox="1">
              <a:spLocks noChangeArrowheads="1"/>
            </p:cNvSpPr>
            <p:nvPr/>
          </p:nvSpPr>
          <p:spPr bwMode="auto">
            <a:xfrm>
              <a:off x="7337653" y="5399767"/>
              <a:ext cx="736099" cy="369332"/>
            </a:xfrm>
            <a:prstGeom prst="rect">
              <a:avLst/>
            </a:prstGeom>
            <a:noFill/>
            <a:ln w="9525">
              <a:noFill/>
              <a:miter lim="800000"/>
              <a:headEnd/>
              <a:tailEnd/>
            </a:ln>
          </p:spPr>
          <p:txBody>
            <a:bodyPr wrap="none">
              <a:spAutoFit/>
            </a:bodyPr>
            <a:lstStyle/>
            <a:p>
              <a:r>
                <a:rPr lang="en-US">
                  <a:ea typeface="MS PGothic" pitchFamily="34" charset="-128"/>
                </a:rPr>
                <a:t>LU20</a:t>
              </a:r>
              <a:endParaRPr lang="ru-RU">
                <a:ea typeface="MS PGothic" pitchFamily="34" charset="-128"/>
              </a:endParaRPr>
            </a:p>
          </p:txBody>
        </p:sp>
      </p:grpSp>
      <p:sp>
        <p:nvSpPr>
          <p:cNvPr id="91139" name="Номер слайда 16"/>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8D5F2ED-C4FD-4CA2-8E65-2E96313C11F4}" type="slidenum">
              <a:rPr lang="ru-RU" sz="1200">
                <a:solidFill>
                  <a:srgbClr val="898989"/>
                </a:solidFill>
                <a:latin typeface="Calibri" pitchFamily="34" charset="0"/>
                <a:ea typeface="MS PGothic" pitchFamily="34" charset="-128"/>
              </a:rPr>
              <a:pPr algn="r"/>
              <a:t>19</a:t>
            </a:fld>
            <a:endParaRPr lang="ru-RU" sz="1200">
              <a:solidFill>
                <a:srgbClr val="898989"/>
              </a:solidFill>
              <a:latin typeface="Calibri" pitchFamily="34" charset="0"/>
              <a:ea typeface="MS PGothic" pitchFamily="34" charset="-128"/>
            </a:endParaRPr>
          </a:p>
        </p:txBody>
      </p:sp>
      <p:sp>
        <p:nvSpPr>
          <p:cNvPr id="91140" name="Прямоугольник 14"/>
          <p:cNvSpPr>
            <a:spLocks noChangeArrowheads="1"/>
          </p:cNvSpPr>
          <p:nvPr/>
        </p:nvSpPr>
        <p:spPr bwMode="auto">
          <a:xfrm>
            <a:off x="800100" y="-4763"/>
            <a:ext cx="7516813" cy="769938"/>
          </a:xfrm>
          <a:prstGeom prst="rect">
            <a:avLst/>
          </a:prstGeom>
          <a:noFill/>
          <a:ln w="9525">
            <a:noFill/>
            <a:miter lim="800000"/>
            <a:headEnd/>
            <a:tailEnd/>
          </a:ln>
        </p:spPr>
        <p:txBody>
          <a:bodyPr>
            <a:spAutoFit/>
          </a:bodyPr>
          <a:lstStyle/>
          <a:p>
            <a:pPr algn="ctr"/>
            <a:r>
              <a:rPr lang="en-US" sz="4400" b="1">
                <a:solidFill>
                  <a:schemeClr val="tx2"/>
                </a:solidFill>
                <a:ea typeface="MS PGothic" pitchFamily="34" charset="-128"/>
              </a:rPr>
              <a:t>Booster synchrotron</a:t>
            </a:r>
            <a:endParaRPr lang="ru-RU" sz="44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0" y="0"/>
            <a:ext cx="9144000" cy="6800850"/>
            <a:chOff x="0" y="0"/>
            <a:chExt cx="5760" cy="4284"/>
          </a:xfrm>
        </p:grpSpPr>
        <p:pic>
          <p:nvPicPr>
            <p:cNvPr id="30723" name="Picture 9" descr="NICA_header_bl-wh.tif"/>
            <p:cNvPicPr>
              <a:picLocks noChangeAspect="1"/>
            </p:cNvPicPr>
            <p:nvPr/>
          </p:nvPicPr>
          <p:blipFill>
            <a:blip r:embed="rId3" cstate="screen"/>
            <a:srcRect/>
            <a:stretch>
              <a:fillRect/>
            </a:stretch>
          </p:blipFill>
          <p:spPr bwMode="auto">
            <a:xfrm>
              <a:off x="0" y="0"/>
              <a:ext cx="5760" cy="578"/>
            </a:xfrm>
            <a:prstGeom prst="rect">
              <a:avLst/>
            </a:prstGeom>
            <a:noFill/>
            <a:ln w="9525">
              <a:noFill/>
              <a:miter lim="800000"/>
              <a:headEnd/>
              <a:tailEnd/>
            </a:ln>
          </p:spPr>
        </p:pic>
        <p:grpSp>
          <p:nvGrpSpPr>
            <p:cNvPr id="30724" name="Group 4"/>
            <p:cNvGrpSpPr>
              <a:grpSpLocks/>
            </p:cNvGrpSpPr>
            <p:nvPr/>
          </p:nvGrpSpPr>
          <p:grpSpPr bwMode="auto">
            <a:xfrm>
              <a:off x="22" y="3971"/>
              <a:ext cx="5706" cy="313"/>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0730" name="Picture 7" descr="NICA-Logo_4c"/>
              <p:cNvPicPr>
                <a:picLocks noChangeAspect="1" noChangeArrowheads="1"/>
              </p:cNvPicPr>
              <p:nvPr/>
            </p:nvPicPr>
            <p:blipFill>
              <a:blip r:embed="rId4" cstate="screen"/>
              <a:srcRect/>
              <a:stretch>
                <a:fillRect/>
              </a:stretch>
            </p:blipFill>
            <p:spPr bwMode="auto">
              <a:xfrm>
                <a:off x="392" y="4015"/>
                <a:ext cx="376" cy="186"/>
              </a:xfrm>
              <a:prstGeom prst="rect">
                <a:avLst/>
              </a:prstGeom>
              <a:noFill/>
              <a:ln w="9525">
                <a:noFill/>
                <a:miter lim="800000"/>
                <a:headEnd/>
                <a:tailEnd/>
              </a:ln>
            </p:spPr>
          </p:pic>
          <p:pic>
            <p:nvPicPr>
              <p:cNvPr id="30731" name="Picture 4" descr="JINR"/>
              <p:cNvPicPr>
                <a:picLocks noChangeAspect="1" noChangeArrowheads="1"/>
              </p:cNvPicPr>
              <p:nvPr/>
            </p:nvPicPr>
            <p:blipFill>
              <a:blip r:embed="rId5" cstate="screen"/>
              <a:srcRect/>
              <a:stretch>
                <a:fillRect/>
              </a:stretch>
            </p:blipFill>
            <p:spPr bwMode="auto">
              <a:xfrm>
                <a:off x="22" y="3952"/>
                <a:ext cx="337" cy="313"/>
              </a:xfrm>
              <a:prstGeom prst="rect">
                <a:avLst/>
              </a:prstGeom>
              <a:noFill/>
              <a:ln w="9525">
                <a:noFill/>
                <a:miter lim="800000"/>
                <a:headEnd/>
                <a:tailEnd/>
              </a:ln>
            </p:spPr>
          </p:pic>
        </p:grpSp>
        <p:pic>
          <p:nvPicPr>
            <p:cNvPr id="30725" name="Picture 9" descr="NICA_header_bl-wh.tif"/>
            <p:cNvPicPr>
              <a:picLocks noChangeAspect="1"/>
            </p:cNvPicPr>
            <p:nvPr/>
          </p:nvPicPr>
          <p:blipFill>
            <a:blip r:embed="rId3" cstate="screen"/>
            <a:srcRect/>
            <a:stretch>
              <a:fillRect/>
            </a:stretch>
          </p:blipFill>
          <p:spPr bwMode="auto">
            <a:xfrm>
              <a:off x="0" y="0"/>
              <a:ext cx="5760" cy="578"/>
            </a:xfrm>
            <a:prstGeom prst="rect">
              <a:avLst/>
            </a:prstGeom>
            <a:noFill/>
            <a:ln w="9525">
              <a:noFill/>
              <a:miter lim="800000"/>
              <a:headEnd/>
              <a:tailEnd/>
            </a:ln>
          </p:spPr>
        </p:pic>
        <p:sp>
          <p:nvSpPr>
            <p:cNvPr id="30726" name="Rectangle 7"/>
            <p:cNvSpPr>
              <a:spLocks noChangeArrowheads="1"/>
            </p:cNvSpPr>
            <p:nvPr/>
          </p:nvSpPr>
          <p:spPr bwMode="auto">
            <a:xfrm>
              <a:off x="1289" y="28"/>
              <a:ext cx="3360" cy="465"/>
            </a:xfrm>
            <a:prstGeom prst="rect">
              <a:avLst/>
            </a:prstGeom>
            <a:noFill/>
            <a:ln w="9525">
              <a:noFill/>
              <a:miter lim="800000"/>
              <a:headEnd/>
              <a:tailEnd/>
            </a:ln>
          </p:spPr>
          <p:txBody>
            <a:bodyPr>
              <a:spAutoFit/>
            </a:bodyPr>
            <a:lstStyle/>
            <a:p>
              <a:pPr marL="342900" indent="-342900" algn="ctr" eaLnBrk="0" hangingPunct="0">
                <a:lnSpc>
                  <a:spcPct val="120000"/>
                </a:lnSpc>
              </a:pPr>
              <a:r>
                <a:rPr kumimoji="1" lang="en-US" sz="3600" b="1">
                  <a:solidFill>
                    <a:srgbClr val="CC0000"/>
                  </a:solidFill>
                </a:rPr>
                <a:t>Au x Au collisions</a:t>
              </a:r>
              <a:endParaRPr kumimoji="1" lang="ru-RU" sz="3600" b="1">
                <a:solidFill>
                  <a:srgbClr val="CC0000"/>
                </a:solidFill>
              </a:endParaRPr>
            </a:p>
          </p:txBody>
        </p:sp>
        <p:sp>
          <p:nvSpPr>
            <p:cNvPr id="30727" name="Text Box 11"/>
            <p:cNvSpPr txBox="1">
              <a:spLocks noChangeArrowheads="1"/>
            </p:cNvSpPr>
            <p:nvPr/>
          </p:nvSpPr>
          <p:spPr bwMode="auto">
            <a:xfrm>
              <a:off x="464" y="1216"/>
              <a:ext cx="4352" cy="173"/>
            </a:xfrm>
            <a:prstGeom prst="rect">
              <a:avLst/>
            </a:prstGeom>
            <a:noFill/>
            <a:ln w="9525">
              <a:noFill/>
              <a:miter lim="800000"/>
              <a:headEnd/>
              <a:tailEnd/>
            </a:ln>
          </p:spPr>
          <p:txBody>
            <a:bodyPr>
              <a:spAutoFit/>
            </a:bodyPr>
            <a:lstStyle/>
            <a:p>
              <a:pPr>
                <a:spcBef>
                  <a:spcPct val="50000"/>
                </a:spcBef>
              </a:pPr>
              <a:endParaRPr lang="en-US" baseline="-25000"/>
            </a:p>
          </p:txBody>
        </p:sp>
        <p:sp>
          <p:nvSpPr>
            <p:cNvPr id="30728" name="Text Box 16"/>
            <p:cNvSpPr txBox="1">
              <a:spLocks noChangeArrowheads="1"/>
            </p:cNvSpPr>
            <p:nvPr/>
          </p:nvSpPr>
          <p:spPr bwMode="auto">
            <a:xfrm>
              <a:off x="112" y="840"/>
              <a:ext cx="5512" cy="2756"/>
            </a:xfrm>
            <a:prstGeom prst="rect">
              <a:avLst/>
            </a:prstGeom>
            <a:noFill/>
            <a:ln w="9525">
              <a:noFill/>
              <a:miter lim="800000"/>
              <a:headEnd/>
              <a:tailEnd/>
            </a:ln>
          </p:spPr>
          <p:txBody>
            <a:bodyPr>
              <a:spAutoFit/>
            </a:bodyPr>
            <a:lstStyle/>
            <a:p>
              <a:pPr marL="342900" indent="-342900" algn="ctr">
                <a:lnSpc>
                  <a:spcPct val="120000"/>
                </a:lnSpc>
              </a:pPr>
              <a:r>
                <a:rPr lang="en-US" sz="2000" b="1">
                  <a:solidFill>
                    <a:srgbClr val="000066"/>
                  </a:solidFill>
                </a:rPr>
                <a:t>The First Proposals:</a:t>
              </a:r>
            </a:p>
            <a:p>
              <a:pPr marL="342900" indent="-342900" algn="ctr">
                <a:lnSpc>
                  <a:spcPct val="120000"/>
                </a:lnSpc>
              </a:pPr>
              <a:r>
                <a:rPr lang="en-US" b="1">
                  <a:solidFill>
                    <a:srgbClr val="000066"/>
                  </a:solidFill>
                </a:rPr>
                <a:t>Towards Searching for A Mixed Phase of Strongly Inteacting QCD Matter </a:t>
              </a:r>
            </a:p>
            <a:p>
              <a:pPr marL="342900" indent="-342900" algn="ctr">
                <a:lnSpc>
                  <a:spcPct val="120000"/>
                </a:lnSpc>
              </a:pPr>
              <a:r>
                <a:rPr lang="en-US" b="1">
                  <a:solidFill>
                    <a:srgbClr val="000066"/>
                  </a:solidFill>
                </a:rPr>
                <a:t>at The JINR Nuclotron</a:t>
              </a:r>
            </a:p>
            <a:p>
              <a:pPr marL="342900" indent="-342900" algn="ctr">
                <a:lnSpc>
                  <a:spcPct val="120000"/>
                </a:lnSpc>
              </a:pPr>
              <a:r>
                <a:rPr lang="en-US" b="1">
                  <a:solidFill>
                    <a:srgbClr val="000066"/>
                  </a:solidFill>
                </a:rPr>
                <a:t>A.N. Sissakian, A.S. Sorin, M.K. Suleymanov, V.D. Toneev, and G.M. Zinovjev</a:t>
              </a:r>
              <a:endParaRPr lang="en-US" sz="2000" b="1">
                <a:solidFill>
                  <a:srgbClr val="000066"/>
                </a:solidFill>
              </a:endParaRPr>
            </a:p>
            <a:p>
              <a:pPr marL="342900" indent="-342900" algn="ctr">
                <a:lnSpc>
                  <a:spcPct val="120000"/>
                </a:lnSpc>
              </a:pPr>
              <a:r>
                <a:rPr lang="en-US" b="1" u="sng">
                  <a:solidFill>
                    <a:srgbClr val="000066"/>
                  </a:solidFill>
                </a:rPr>
                <a:t>arXiv:nucl-ex/0601034 v1 24 </a:t>
              </a:r>
              <a:r>
                <a:rPr lang="en-US" b="1" u="sng">
                  <a:solidFill>
                    <a:srgbClr val="A50021"/>
                  </a:solidFill>
                </a:rPr>
                <a:t>Jan 2006</a:t>
              </a:r>
              <a:r>
                <a:rPr lang="en-US" b="1" u="sng">
                  <a:solidFill>
                    <a:srgbClr val="000066"/>
                  </a:solidFill>
                </a:rPr>
                <a:t> </a:t>
              </a:r>
            </a:p>
            <a:p>
              <a:pPr marL="342900" indent="-342900" algn="ctr">
                <a:lnSpc>
                  <a:spcPct val="120000"/>
                </a:lnSpc>
              </a:pPr>
              <a:endParaRPr lang="en-US" sz="800" b="1" u="sng">
                <a:solidFill>
                  <a:srgbClr val="000066"/>
                </a:solidFill>
              </a:endParaRPr>
            </a:p>
            <a:p>
              <a:pPr marL="342900" indent="-342900" algn="ctr">
                <a:lnSpc>
                  <a:spcPct val="120000"/>
                </a:lnSpc>
              </a:pPr>
              <a:r>
                <a:rPr lang="en-US" b="1">
                  <a:solidFill>
                    <a:srgbClr val="000066"/>
                  </a:solidFill>
                </a:rPr>
                <a:t>A.N. Sissakian, A. S. Sorin, and V. D. Toneev</a:t>
              </a:r>
            </a:p>
            <a:p>
              <a:pPr marL="342900" indent="-342900" algn="ctr">
                <a:lnSpc>
                  <a:spcPct val="120000"/>
                </a:lnSpc>
              </a:pPr>
              <a:r>
                <a:rPr lang="en-US" b="1">
                  <a:solidFill>
                    <a:srgbClr val="000066"/>
                  </a:solidFill>
                </a:rPr>
                <a:t>Proc. of the 33rd Intern. High Energy Physics conference, ICHEP</a:t>
              </a:r>
              <a:r>
                <a:rPr lang="en-US" altLang="ru-RU" b="1">
                  <a:solidFill>
                    <a:srgbClr val="000066"/>
                  </a:solidFill>
                </a:rPr>
                <a:t>’</a:t>
              </a:r>
              <a:r>
                <a:rPr lang="en-US" b="1">
                  <a:solidFill>
                    <a:srgbClr val="000066"/>
                  </a:solidFill>
                </a:rPr>
                <a:t>06,</a:t>
              </a:r>
            </a:p>
            <a:p>
              <a:pPr marL="342900" indent="-342900" algn="ctr">
                <a:lnSpc>
                  <a:spcPct val="120000"/>
                </a:lnSpc>
              </a:pPr>
              <a:r>
                <a:rPr lang="en-US" b="1">
                  <a:solidFill>
                    <a:srgbClr val="000066"/>
                  </a:solidFill>
                </a:rPr>
                <a:t>Moscow, Russia 1, 421 (</a:t>
              </a:r>
              <a:r>
                <a:rPr lang="en-US" b="1">
                  <a:solidFill>
                    <a:srgbClr val="A50021"/>
                  </a:solidFill>
                </a:rPr>
                <a:t>2006</a:t>
              </a:r>
              <a:r>
                <a:rPr lang="en-US" b="1">
                  <a:solidFill>
                    <a:srgbClr val="000066"/>
                  </a:solidFill>
                </a:rPr>
                <a:t>), nuclth/0608032</a:t>
              </a:r>
              <a:r>
                <a:rPr lang="ru-RU" baseline="-25000"/>
                <a:t> </a:t>
              </a:r>
              <a:endParaRPr lang="en-US" baseline="-25000"/>
            </a:p>
            <a:p>
              <a:pPr marL="342900" indent="-342900" algn="ctr">
                <a:lnSpc>
                  <a:spcPct val="120000"/>
                </a:lnSpc>
              </a:pPr>
              <a:endParaRPr lang="en-US" sz="800" b="1" u="sng">
                <a:solidFill>
                  <a:srgbClr val="000066"/>
                </a:solidFill>
              </a:endParaRPr>
            </a:p>
            <a:p>
              <a:pPr marL="342900" indent="-342900" algn="ctr">
                <a:lnSpc>
                  <a:spcPct val="120000"/>
                </a:lnSpc>
              </a:pPr>
              <a:r>
                <a:rPr lang="en-US" sz="2400" b="1" i="1">
                  <a:solidFill>
                    <a:srgbClr val="A50021"/>
                  </a:solidFill>
                </a:rPr>
                <a:t>An optimal way to reach </a:t>
              </a:r>
            </a:p>
            <a:p>
              <a:pPr marL="342900" indent="-342900" algn="ctr">
                <a:lnSpc>
                  <a:spcPct val="120000"/>
                </a:lnSpc>
              </a:pPr>
              <a:r>
                <a:rPr lang="en-US" sz="2400" b="1" i="1">
                  <a:solidFill>
                    <a:srgbClr val="A50021"/>
                  </a:solidFill>
                </a:rPr>
                <a:t>the highest possible baryon density is</a:t>
              </a:r>
            </a:p>
            <a:p>
              <a:pPr marL="342900" indent="-342900" algn="ctr">
                <a:lnSpc>
                  <a:spcPct val="120000"/>
                </a:lnSpc>
              </a:pPr>
              <a:r>
                <a:rPr lang="en-US" sz="2400" b="1">
                  <a:solidFill>
                    <a:srgbClr val="A50021"/>
                  </a:solidFill>
                </a:rPr>
                <a:t>heavy ion collision at </a:t>
              </a:r>
              <a:r>
                <a:rPr lang="en-US" sz="2400" b="1">
                  <a:solidFill>
                    <a:srgbClr val="A50021"/>
                  </a:solidFill>
                  <a:sym typeface="Symbol" pitchFamily="18" charset="2"/>
                </a:rPr>
                <a:t>S</a:t>
              </a:r>
              <a:r>
                <a:rPr lang="en-US" sz="2400" b="1" baseline="-25000">
                  <a:solidFill>
                    <a:srgbClr val="A50021"/>
                  </a:solidFill>
                </a:rPr>
                <a:t>NN</a:t>
              </a:r>
              <a:r>
                <a:rPr lang="en-US" sz="2400" b="1">
                  <a:solidFill>
                    <a:srgbClr val="A50021"/>
                  </a:solidFill>
                  <a:sym typeface="Symbol" pitchFamily="18" charset="2"/>
                </a:rPr>
                <a:t> = </a:t>
              </a:r>
              <a:r>
                <a:rPr lang="en-US" sz="2400" b="1">
                  <a:solidFill>
                    <a:srgbClr val="A50021"/>
                  </a:solidFill>
                </a:rPr>
                <a:t> 4 - 11 GeV/u</a:t>
              </a:r>
              <a:r>
                <a:rPr lang="en-US" sz="2400" b="1" i="1">
                  <a:solidFill>
                    <a:srgbClr val="A50021"/>
                  </a:solidFill>
                </a:rPr>
                <a:t> </a:t>
              </a:r>
              <a:endParaRPr lang="ru-RU" sz="2400" b="1" i="1">
                <a:solidFill>
                  <a:srgbClr val="A50021"/>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Группа 10"/>
          <p:cNvGrpSpPr>
            <a:grpSpLocks/>
          </p:cNvGrpSpPr>
          <p:nvPr/>
        </p:nvGrpSpPr>
        <p:grpSpPr bwMode="auto">
          <a:xfrm>
            <a:off x="1042988" y="1033463"/>
            <a:ext cx="6970712" cy="5132387"/>
            <a:chOff x="842963" y="790575"/>
            <a:chExt cx="7510462" cy="5610225"/>
          </a:xfrm>
        </p:grpSpPr>
        <p:grpSp>
          <p:nvGrpSpPr>
            <p:cNvPr id="95251" name="Группа 28"/>
            <p:cNvGrpSpPr>
              <a:grpSpLocks/>
            </p:cNvGrpSpPr>
            <p:nvPr/>
          </p:nvGrpSpPr>
          <p:grpSpPr bwMode="auto">
            <a:xfrm>
              <a:off x="842963" y="790575"/>
              <a:ext cx="7510462" cy="5610225"/>
              <a:chOff x="842963" y="790575"/>
              <a:chExt cx="7510462" cy="5610225"/>
            </a:xfrm>
          </p:grpSpPr>
          <p:sp>
            <p:nvSpPr>
              <p:cNvPr id="95253" name="Text Box 20"/>
              <p:cNvSpPr txBox="1">
                <a:spLocks noChangeArrowheads="1"/>
              </p:cNvSpPr>
              <p:nvPr/>
            </p:nvSpPr>
            <p:spPr bwMode="auto">
              <a:xfrm>
                <a:off x="5622925" y="3316288"/>
                <a:ext cx="1028700" cy="366713"/>
              </a:xfrm>
              <a:prstGeom prst="rect">
                <a:avLst/>
              </a:prstGeom>
              <a:noFill/>
              <a:ln w="9525">
                <a:noFill/>
                <a:miter lim="800000"/>
                <a:headEnd/>
                <a:tailEnd/>
              </a:ln>
            </p:spPr>
            <p:txBody>
              <a:bodyPr>
                <a:spAutoFit/>
              </a:bodyPr>
              <a:lstStyle/>
              <a:p>
                <a:pPr algn="r" eaLnBrk="0" hangingPunct="0">
                  <a:spcBef>
                    <a:spcPct val="50000"/>
                  </a:spcBef>
                </a:pPr>
                <a:r>
                  <a:rPr lang="en-US" b="1">
                    <a:solidFill>
                      <a:schemeClr val="bg1"/>
                    </a:solidFill>
                    <a:latin typeface="Comic Sans MS" pitchFamily="66" charset="0"/>
                  </a:rPr>
                  <a:t>2.3 m</a:t>
                </a:r>
                <a:endParaRPr lang="ru-RU" b="1">
                  <a:solidFill>
                    <a:schemeClr val="bg1"/>
                  </a:solidFill>
                  <a:latin typeface="Comic Sans MS" pitchFamily="66" charset="0"/>
                </a:endParaRPr>
              </a:p>
            </p:txBody>
          </p:sp>
          <p:sp>
            <p:nvSpPr>
              <p:cNvPr id="95254" name="Line 19"/>
              <p:cNvSpPr>
                <a:spLocks noChangeShapeType="1"/>
              </p:cNvSpPr>
              <p:nvPr/>
            </p:nvSpPr>
            <p:spPr bwMode="auto">
              <a:xfrm>
                <a:off x="6315075" y="2719388"/>
                <a:ext cx="57150" cy="1892300"/>
              </a:xfrm>
              <a:prstGeom prst="line">
                <a:avLst/>
              </a:prstGeom>
              <a:noFill/>
              <a:ln w="28575">
                <a:solidFill>
                  <a:schemeClr val="bg1"/>
                </a:solidFill>
                <a:round/>
                <a:headEnd type="triangle" w="med" len="med"/>
                <a:tailEnd type="triangle" w="med" len="med"/>
              </a:ln>
            </p:spPr>
            <p:txBody>
              <a:bodyPr/>
              <a:lstStyle/>
              <a:p>
                <a:endParaRPr lang="ru-RU"/>
              </a:p>
            </p:txBody>
          </p:sp>
          <p:sp>
            <p:nvSpPr>
              <p:cNvPr id="95255" name="Text Box 21"/>
              <p:cNvSpPr txBox="1">
                <a:spLocks noChangeArrowheads="1"/>
              </p:cNvSpPr>
              <p:nvPr/>
            </p:nvSpPr>
            <p:spPr bwMode="auto">
              <a:xfrm>
                <a:off x="3603625" y="4122738"/>
                <a:ext cx="863600" cy="366713"/>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Comic Sans MS" pitchFamily="66" charset="0"/>
                  </a:rPr>
                  <a:t>4.0 m</a:t>
                </a:r>
                <a:endParaRPr lang="ru-RU" b="1">
                  <a:solidFill>
                    <a:schemeClr val="bg1"/>
                  </a:solidFill>
                  <a:latin typeface="Comic Sans MS" pitchFamily="66" charset="0"/>
                </a:endParaRPr>
              </a:p>
            </p:txBody>
          </p:sp>
          <p:sp>
            <p:nvSpPr>
              <p:cNvPr id="95256" name="Line 22"/>
              <p:cNvSpPr>
                <a:spLocks noChangeShapeType="1"/>
              </p:cNvSpPr>
              <p:nvPr/>
            </p:nvSpPr>
            <p:spPr bwMode="auto">
              <a:xfrm flipV="1">
                <a:off x="2981325" y="4465638"/>
                <a:ext cx="3765550" cy="12700"/>
              </a:xfrm>
              <a:prstGeom prst="line">
                <a:avLst/>
              </a:prstGeom>
              <a:noFill/>
              <a:ln w="28575">
                <a:solidFill>
                  <a:schemeClr val="bg1"/>
                </a:solidFill>
                <a:round/>
                <a:headEnd type="triangle" w="med" len="med"/>
                <a:tailEnd type="triangle" w="med" len="med"/>
              </a:ln>
            </p:spPr>
            <p:txBody>
              <a:bodyPr/>
              <a:lstStyle/>
              <a:p>
                <a:endParaRPr lang="ru-RU"/>
              </a:p>
            </p:txBody>
          </p:sp>
          <p:sp>
            <p:nvSpPr>
              <p:cNvPr id="95257" name="Text Box 37"/>
              <p:cNvSpPr txBox="1">
                <a:spLocks noChangeArrowheads="1"/>
              </p:cNvSpPr>
              <p:nvPr/>
            </p:nvSpPr>
            <p:spPr bwMode="auto">
              <a:xfrm>
                <a:off x="2887663" y="2600325"/>
                <a:ext cx="1676400" cy="915988"/>
              </a:xfrm>
              <a:prstGeom prst="rect">
                <a:avLst/>
              </a:prstGeom>
              <a:noFill/>
              <a:ln w="9525">
                <a:noFill/>
                <a:miter lim="800000"/>
                <a:headEnd/>
                <a:tailEnd/>
              </a:ln>
            </p:spPr>
            <p:txBody>
              <a:bodyPr>
                <a:spAutoFit/>
              </a:bodyPr>
              <a:lstStyle/>
              <a:p>
                <a:pPr algn="r" eaLnBrk="0" hangingPunct="0">
                  <a:spcBef>
                    <a:spcPct val="50000"/>
                  </a:spcBef>
                </a:pPr>
                <a:r>
                  <a:rPr lang="en-US" b="1">
                    <a:solidFill>
                      <a:srgbClr val="FFCC00"/>
                    </a:solidFill>
                    <a:latin typeface="Comic Sans MS" pitchFamily="66" charset="0"/>
                  </a:rPr>
                  <a:t>Prototype of the Booster dipole</a:t>
                </a:r>
                <a:endParaRPr lang="ru-RU" b="1">
                  <a:solidFill>
                    <a:srgbClr val="FFCC00"/>
                  </a:solidFill>
                  <a:latin typeface="Comic Sans MS" pitchFamily="66" charset="0"/>
                </a:endParaRPr>
              </a:p>
            </p:txBody>
          </p:sp>
          <p:sp>
            <p:nvSpPr>
              <p:cNvPr id="95258" name="Line 38"/>
              <p:cNvSpPr>
                <a:spLocks noChangeShapeType="1"/>
              </p:cNvSpPr>
              <p:nvPr/>
            </p:nvSpPr>
            <p:spPr bwMode="auto">
              <a:xfrm>
                <a:off x="3886200" y="3486150"/>
                <a:ext cx="838200" cy="0"/>
              </a:xfrm>
              <a:prstGeom prst="line">
                <a:avLst/>
              </a:prstGeom>
              <a:noFill/>
              <a:ln w="38100">
                <a:solidFill>
                  <a:srgbClr val="FFCC00"/>
                </a:solidFill>
                <a:round/>
                <a:headEnd/>
                <a:tailEnd type="triangle" w="med" len="med"/>
              </a:ln>
            </p:spPr>
            <p:txBody>
              <a:bodyPr/>
              <a:lstStyle/>
              <a:p>
                <a:endParaRPr lang="ru-RU"/>
              </a:p>
            </p:txBody>
          </p:sp>
          <p:pic>
            <p:nvPicPr>
              <p:cNvPr id="95259" name="Picture 35" descr="IMG_0228"/>
              <p:cNvPicPr>
                <a:picLocks noChangeAspect="1" noChangeArrowheads="1"/>
              </p:cNvPicPr>
              <p:nvPr/>
            </p:nvPicPr>
            <p:blipFill>
              <a:blip r:embed="rId3" cstate="screen"/>
              <a:srcRect/>
              <a:stretch>
                <a:fillRect/>
              </a:stretch>
            </p:blipFill>
            <p:spPr bwMode="auto">
              <a:xfrm>
                <a:off x="842963" y="790575"/>
                <a:ext cx="7510462" cy="5610225"/>
              </a:xfrm>
              <a:prstGeom prst="rect">
                <a:avLst/>
              </a:prstGeom>
              <a:noFill/>
              <a:ln w="9525">
                <a:noFill/>
                <a:miter lim="800000"/>
                <a:headEnd/>
                <a:tailEnd/>
              </a:ln>
            </p:spPr>
          </p:pic>
        </p:grpSp>
        <p:sp>
          <p:nvSpPr>
            <p:cNvPr id="95252" name="Text Box 35"/>
            <p:cNvSpPr txBox="1">
              <a:spLocks noChangeArrowheads="1"/>
            </p:cNvSpPr>
            <p:nvPr/>
          </p:nvSpPr>
          <p:spPr bwMode="auto">
            <a:xfrm>
              <a:off x="1457325" y="1173163"/>
              <a:ext cx="6230938" cy="403745"/>
            </a:xfrm>
            <a:prstGeom prst="rect">
              <a:avLst/>
            </a:prstGeom>
            <a:solidFill>
              <a:srgbClr val="FF9900"/>
            </a:solidFill>
            <a:ln w="19050">
              <a:solidFill>
                <a:srgbClr val="000066"/>
              </a:solidFill>
              <a:miter lim="800000"/>
              <a:headEnd/>
              <a:tailEnd/>
            </a:ln>
          </p:spPr>
          <p:txBody>
            <a:bodyPr>
              <a:spAutoFit/>
            </a:bodyPr>
            <a:lstStyle/>
            <a:p>
              <a:pPr algn="ctr" eaLnBrk="0" hangingPunct="0">
                <a:spcBef>
                  <a:spcPct val="50000"/>
                </a:spcBef>
              </a:pPr>
              <a:r>
                <a:rPr lang="en-US" b="1">
                  <a:latin typeface="Comic Sans MS" pitchFamily="66" charset="0"/>
                </a:rPr>
                <a:t>The best method to </a:t>
              </a:r>
              <a:r>
                <a:rPr lang="en-US" sz="1600" b="1">
                  <a:latin typeface="Comic Sans MS" pitchFamily="66" charset="0"/>
                </a:rPr>
                <a:t>measure</a:t>
              </a:r>
              <a:r>
                <a:rPr lang="en-US" b="1">
                  <a:latin typeface="Comic Sans MS" pitchFamily="66" charset="0"/>
                </a:rPr>
                <a:t> phase space size</a:t>
              </a:r>
              <a:endParaRPr lang="ru-RU" b="1">
                <a:latin typeface="Comic Sans MS" pitchFamily="66" charset="0"/>
              </a:endParaRPr>
            </a:p>
          </p:txBody>
        </p:sp>
      </p:grpSp>
      <p:grpSp>
        <p:nvGrpSpPr>
          <p:cNvPr id="95234" name="Group 8"/>
          <p:cNvGrpSpPr>
            <a:grpSpLocks/>
          </p:cNvGrpSpPr>
          <p:nvPr/>
        </p:nvGrpSpPr>
        <p:grpSpPr bwMode="auto">
          <a:xfrm>
            <a:off x="-11113" y="-11113"/>
            <a:ext cx="9144001" cy="917576"/>
            <a:chOff x="0" y="0"/>
            <a:chExt cx="5760" cy="578"/>
          </a:xfrm>
        </p:grpSpPr>
        <p:pic>
          <p:nvPicPr>
            <p:cNvPr id="95249" name="Picture 9" descr="NICA_header_bl-wh.tif"/>
            <p:cNvPicPr>
              <a:picLocks noChangeAspect="1"/>
            </p:cNvPicPr>
            <p:nvPr/>
          </p:nvPicPr>
          <p:blipFill>
            <a:blip r:embed="rId4" cstate="screen"/>
            <a:srcRect/>
            <a:stretch>
              <a:fillRect/>
            </a:stretch>
          </p:blipFill>
          <p:spPr bwMode="auto">
            <a:xfrm>
              <a:off x="0" y="0"/>
              <a:ext cx="5760" cy="578"/>
            </a:xfrm>
            <a:prstGeom prst="rect">
              <a:avLst/>
            </a:prstGeom>
            <a:noFill/>
            <a:ln w="9525">
              <a:noFill/>
              <a:miter lim="800000"/>
              <a:headEnd/>
              <a:tailEnd/>
            </a:ln>
          </p:spPr>
        </p:pic>
        <p:sp>
          <p:nvSpPr>
            <p:cNvPr id="95250" name="Text Box 2"/>
            <p:cNvSpPr txBox="1">
              <a:spLocks noChangeArrowheads="1"/>
            </p:cNvSpPr>
            <p:nvPr/>
          </p:nvSpPr>
          <p:spPr bwMode="auto">
            <a:xfrm>
              <a:off x="1145" y="46"/>
              <a:ext cx="3613" cy="114"/>
            </a:xfrm>
            <a:prstGeom prst="rect">
              <a:avLst/>
            </a:prstGeom>
            <a:noFill/>
            <a:ln w="9525">
              <a:noFill/>
              <a:miter lim="800000"/>
              <a:headEnd/>
              <a:tailEnd/>
            </a:ln>
          </p:spPr>
          <p:txBody>
            <a:bodyPr>
              <a:spAutoFit/>
            </a:bodyPr>
            <a:lstStyle/>
            <a:p>
              <a:pPr marL="342900" indent="-342900" algn="ctr" eaLnBrk="0" hangingPunct="0">
                <a:lnSpc>
                  <a:spcPct val="70000"/>
                </a:lnSpc>
                <a:spcBef>
                  <a:spcPct val="50000"/>
                </a:spcBef>
              </a:pPr>
              <a:endParaRPr lang="en-US" sz="800" b="1">
                <a:solidFill>
                  <a:srgbClr val="CC0000"/>
                </a:solidFill>
              </a:endParaRPr>
            </a:p>
          </p:txBody>
        </p:sp>
      </p:grpSp>
      <p:grpSp>
        <p:nvGrpSpPr>
          <p:cNvPr id="95235" name="Group 40"/>
          <p:cNvGrpSpPr>
            <a:grpSpLocks/>
          </p:cNvGrpSpPr>
          <p:nvPr/>
        </p:nvGrpSpPr>
        <p:grpSpPr bwMode="auto">
          <a:xfrm>
            <a:off x="250825" y="981075"/>
            <a:ext cx="8313738" cy="5127625"/>
            <a:chOff x="273" y="636"/>
            <a:chExt cx="5237" cy="3230"/>
          </a:xfrm>
        </p:grpSpPr>
        <p:pic>
          <p:nvPicPr>
            <p:cNvPr id="95245" name="Picture 31" descr="Synchrophstrn"/>
            <p:cNvPicPr>
              <a:picLocks noChangeAspect="1" noChangeArrowheads="1"/>
            </p:cNvPicPr>
            <p:nvPr/>
          </p:nvPicPr>
          <p:blipFill>
            <a:blip r:embed="rId5" cstate="screen"/>
            <a:srcRect/>
            <a:stretch>
              <a:fillRect/>
            </a:stretch>
          </p:blipFill>
          <p:spPr bwMode="auto">
            <a:xfrm>
              <a:off x="273" y="654"/>
              <a:ext cx="5237" cy="3212"/>
            </a:xfrm>
            <a:prstGeom prst="rect">
              <a:avLst/>
            </a:prstGeom>
            <a:noFill/>
            <a:ln w="9525">
              <a:noFill/>
              <a:miter lim="800000"/>
              <a:headEnd/>
              <a:tailEnd/>
            </a:ln>
          </p:spPr>
        </p:pic>
        <p:grpSp>
          <p:nvGrpSpPr>
            <p:cNvPr id="95246" name="Group 32"/>
            <p:cNvGrpSpPr>
              <a:grpSpLocks/>
            </p:cNvGrpSpPr>
            <p:nvPr/>
          </p:nvGrpSpPr>
          <p:grpSpPr bwMode="auto">
            <a:xfrm>
              <a:off x="284" y="636"/>
              <a:ext cx="897" cy="1317"/>
              <a:chOff x="388" y="656"/>
              <a:chExt cx="897" cy="1317"/>
            </a:xfrm>
          </p:grpSpPr>
          <p:pic>
            <p:nvPicPr>
              <p:cNvPr id="95247" name="Picture 33" descr="Veksler"/>
              <p:cNvPicPr>
                <a:picLocks noChangeAspect="1" noChangeArrowheads="1"/>
              </p:cNvPicPr>
              <p:nvPr/>
            </p:nvPicPr>
            <p:blipFill>
              <a:blip r:embed="rId6" cstate="screen"/>
              <a:srcRect/>
              <a:stretch>
                <a:fillRect/>
              </a:stretch>
            </p:blipFill>
            <p:spPr bwMode="auto">
              <a:xfrm>
                <a:off x="388" y="656"/>
                <a:ext cx="897" cy="1143"/>
              </a:xfrm>
              <a:prstGeom prst="rect">
                <a:avLst/>
              </a:prstGeom>
              <a:noFill/>
              <a:ln w="9525">
                <a:noFill/>
                <a:miter lim="800000"/>
                <a:headEnd/>
                <a:tailEnd/>
              </a:ln>
            </p:spPr>
          </p:pic>
          <p:sp>
            <p:nvSpPr>
              <p:cNvPr id="95248" name="Text Box 34"/>
              <p:cNvSpPr txBox="1">
                <a:spLocks noChangeArrowheads="1"/>
              </p:cNvSpPr>
              <p:nvPr/>
            </p:nvSpPr>
            <p:spPr bwMode="auto">
              <a:xfrm>
                <a:off x="392" y="1760"/>
                <a:ext cx="893" cy="213"/>
              </a:xfrm>
              <a:prstGeom prst="rect">
                <a:avLst/>
              </a:prstGeom>
              <a:solidFill>
                <a:srgbClr val="4D4D4D"/>
              </a:solidFill>
              <a:ln w="9525">
                <a:noFill/>
                <a:miter lim="800000"/>
                <a:headEnd/>
                <a:tailEnd/>
              </a:ln>
            </p:spPr>
            <p:txBody>
              <a:bodyPr>
                <a:spAutoFit/>
              </a:bodyPr>
              <a:lstStyle/>
              <a:p>
                <a:pPr algn="ctr" eaLnBrk="0" hangingPunct="0">
                  <a:spcBef>
                    <a:spcPct val="50000"/>
                  </a:spcBef>
                </a:pPr>
                <a:r>
                  <a:rPr lang="ru-RU" sz="1600">
                    <a:solidFill>
                      <a:schemeClr val="bg1"/>
                    </a:solidFill>
                  </a:rPr>
                  <a:t>В.И.Векслер</a:t>
                </a:r>
              </a:p>
            </p:txBody>
          </p:sp>
        </p:grpSp>
      </p:grpSp>
      <p:sp>
        <p:nvSpPr>
          <p:cNvPr id="10" name="Text Box 35"/>
          <p:cNvSpPr txBox="1">
            <a:spLocks noChangeArrowheads="1"/>
          </p:cNvSpPr>
          <p:nvPr/>
        </p:nvSpPr>
        <p:spPr bwMode="auto">
          <a:xfrm>
            <a:off x="467544" y="5589240"/>
            <a:ext cx="5240338" cy="415925"/>
          </a:xfrm>
          <a:prstGeom prst="rect">
            <a:avLst/>
          </a:prstGeom>
          <a:solidFill>
            <a:srgbClr val="FF9900"/>
          </a:solidFill>
          <a:ln w="19050">
            <a:solidFill>
              <a:srgbClr val="000066"/>
            </a:solidFill>
            <a:miter lim="800000"/>
            <a:headEnd/>
            <a:tailEnd/>
          </a:ln>
        </p:spPr>
        <p:txBody>
          <a:bodyPr>
            <a:spAutoFit/>
          </a:bodyPr>
          <a:lstStyle/>
          <a:p>
            <a:pPr algn="ctr" eaLnBrk="0" hangingPunct="0">
              <a:spcBef>
                <a:spcPct val="50000"/>
              </a:spcBef>
            </a:pPr>
            <a:r>
              <a:rPr lang="en-US" sz="2000" b="1" dirty="0" smtClean="0">
                <a:latin typeface="Thonburi Bold" charset="0"/>
              </a:rPr>
              <a:t>Tunnel preparation</a:t>
            </a:r>
            <a:endParaRPr lang="ru-RU" sz="2000" b="1" dirty="0">
              <a:latin typeface="Comic Sans MS" pitchFamily="66" charset="0"/>
            </a:endParaRPr>
          </a:p>
        </p:txBody>
      </p:sp>
      <p:sp>
        <p:nvSpPr>
          <p:cNvPr id="95237" name="TextBox 2"/>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lgn="ctr"/>
            <a:r>
              <a:rPr lang="en-US" sz="3200" b="1" dirty="0" smtClean="0">
                <a:solidFill>
                  <a:schemeClr val="tx2"/>
                </a:solidFill>
                <a:latin typeface="Times" charset="0"/>
              </a:rPr>
              <a:t>NICA Booster synchrotron</a:t>
            </a:r>
            <a:endParaRPr lang="en-US" sz="3200" b="1" dirty="0">
              <a:solidFill>
                <a:schemeClr val="tx2"/>
              </a:solidFill>
              <a:latin typeface="Times" charset="0"/>
            </a:endParaRPr>
          </a:p>
        </p:txBody>
      </p:sp>
      <p:pic>
        <p:nvPicPr>
          <p:cNvPr id="27" name="Рисунок 26" descr="P1020084.JPG"/>
          <p:cNvPicPr>
            <a:picLocks noChangeAspect="1"/>
          </p:cNvPicPr>
          <p:nvPr/>
        </p:nvPicPr>
        <p:blipFill>
          <a:blip r:embed="rId7" cstate="screen"/>
          <a:srcRect/>
          <a:stretch>
            <a:fillRect/>
          </a:stretch>
        </p:blipFill>
        <p:spPr bwMode="auto">
          <a:xfrm>
            <a:off x="323528" y="836712"/>
            <a:ext cx="7019925" cy="5264150"/>
          </a:xfrm>
          <a:prstGeom prst="rect">
            <a:avLst/>
          </a:prstGeom>
          <a:noFill/>
          <a:ln w="9525">
            <a:noFill/>
            <a:miter lim="800000"/>
            <a:headEnd/>
            <a:tailEnd/>
          </a:ln>
        </p:spPr>
      </p:pic>
      <p:grpSp>
        <p:nvGrpSpPr>
          <p:cNvPr id="7" name="Группа 23"/>
          <p:cNvGrpSpPr>
            <a:grpSpLocks/>
          </p:cNvGrpSpPr>
          <p:nvPr/>
        </p:nvGrpSpPr>
        <p:grpSpPr bwMode="auto">
          <a:xfrm>
            <a:off x="251520" y="1772816"/>
            <a:ext cx="8353425" cy="3352800"/>
            <a:chOff x="0" y="2159000"/>
            <a:chExt cx="9144000" cy="3568700"/>
          </a:xfrm>
        </p:grpSpPr>
        <p:pic>
          <p:nvPicPr>
            <p:cNvPr id="95243" name="Picture 9" descr="P1010020"/>
            <p:cNvPicPr>
              <a:picLocks noChangeAspect="1" noChangeArrowheads="1"/>
            </p:cNvPicPr>
            <p:nvPr/>
          </p:nvPicPr>
          <p:blipFill>
            <a:blip r:embed="rId8" cstate="screen"/>
            <a:srcRect/>
            <a:stretch>
              <a:fillRect/>
            </a:stretch>
          </p:blipFill>
          <p:spPr bwMode="auto">
            <a:xfrm>
              <a:off x="0" y="2159000"/>
              <a:ext cx="4770438" cy="3568700"/>
            </a:xfrm>
            <a:prstGeom prst="rect">
              <a:avLst/>
            </a:prstGeom>
            <a:noFill/>
            <a:ln w="9525">
              <a:noFill/>
              <a:miter lim="800000"/>
              <a:headEnd/>
              <a:tailEnd/>
            </a:ln>
          </p:spPr>
        </p:pic>
        <p:pic>
          <p:nvPicPr>
            <p:cNvPr id="95244" name="Picture 11" descr="Re-exposure of Myself_in_Yoke"/>
            <p:cNvPicPr>
              <a:picLocks noChangeAspect="1" noChangeArrowheads="1"/>
            </p:cNvPicPr>
            <p:nvPr/>
          </p:nvPicPr>
          <p:blipFill>
            <a:blip r:embed="rId9" cstate="screen"/>
            <a:srcRect/>
            <a:stretch>
              <a:fillRect/>
            </a:stretch>
          </p:blipFill>
          <p:spPr bwMode="auto">
            <a:xfrm>
              <a:off x="4405313" y="2171700"/>
              <a:ext cx="4738687" cy="3554413"/>
            </a:xfrm>
            <a:prstGeom prst="rect">
              <a:avLst/>
            </a:prstGeom>
            <a:noFill/>
            <a:ln w="9525">
              <a:noFill/>
              <a:miter lim="800000"/>
              <a:headEnd/>
              <a:tailEnd/>
            </a:ln>
          </p:spPr>
        </p:pic>
      </p:grpSp>
      <p:pic>
        <p:nvPicPr>
          <p:cNvPr id="28" name="Рисунок 27" descr="фотография.JPG"/>
          <p:cNvPicPr>
            <a:picLocks noChangeAspect="1"/>
          </p:cNvPicPr>
          <p:nvPr/>
        </p:nvPicPr>
        <p:blipFill>
          <a:blip r:embed="rId10" cstate="screen"/>
          <a:srcRect/>
          <a:stretch>
            <a:fillRect/>
          </a:stretch>
        </p:blipFill>
        <p:spPr bwMode="auto">
          <a:xfrm>
            <a:off x="971600" y="948779"/>
            <a:ext cx="6985000" cy="5216525"/>
          </a:xfrm>
          <a:prstGeom prst="rect">
            <a:avLst/>
          </a:prstGeom>
          <a:noFill/>
          <a:ln w="9525">
            <a:noFill/>
            <a:miter lim="800000"/>
            <a:headEnd/>
            <a:tailEnd/>
          </a:ln>
        </p:spPr>
      </p:pic>
      <p:pic>
        <p:nvPicPr>
          <p:cNvPr id="29" name="Изображение 28"/>
          <p:cNvPicPr>
            <a:picLocks noChangeAspect="1"/>
          </p:cNvPicPr>
          <p:nvPr/>
        </p:nvPicPr>
        <p:blipFill>
          <a:blip r:embed="rId11" cstate="screen"/>
          <a:srcRect/>
          <a:stretch>
            <a:fillRect/>
          </a:stretch>
        </p:blipFill>
        <p:spPr bwMode="auto">
          <a:xfrm>
            <a:off x="323528" y="1052736"/>
            <a:ext cx="8159750" cy="511333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5000">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NC_Ring503m_Corr1.jpg"/>
          <p:cNvPicPr>
            <a:picLocks noChangeAspect="1"/>
          </p:cNvPicPr>
          <p:nvPr/>
        </p:nvPicPr>
        <p:blipFill>
          <a:blip r:embed="rId3" cstate="screen"/>
          <a:stretch>
            <a:fillRect/>
          </a:stretch>
        </p:blipFill>
        <p:spPr>
          <a:xfrm>
            <a:off x="0" y="687413"/>
            <a:ext cx="6228184" cy="3734714"/>
          </a:xfrm>
          <a:prstGeom prst="rect">
            <a:avLst/>
          </a:prstGeom>
        </p:spPr>
      </p:pic>
      <p:sp>
        <p:nvSpPr>
          <p:cNvPr id="99329" name="Text Box 2"/>
          <p:cNvSpPr txBox="1">
            <a:spLocks noChangeArrowheads="1"/>
          </p:cNvSpPr>
          <p:nvPr/>
        </p:nvSpPr>
        <p:spPr bwMode="auto">
          <a:xfrm>
            <a:off x="0" y="152400"/>
            <a:ext cx="9144000" cy="374650"/>
          </a:xfrm>
          <a:prstGeom prst="rect">
            <a:avLst/>
          </a:prstGeom>
          <a:solidFill>
            <a:srgbClr val="0000FF"/>
          </a:solidFill>
          <a:ln w="9525">
            <a:noFill/>
            <a:miter lim="800000"/>
            <a:headEnd/>
            <a:tailEnd/>
          </a:ln>
        </p:spPr>
        <p:txBody>
          <a:bodyPr>
            <a:spAutoFit/>
          </a:bodyPr>
          <a:lstStyle/>
          <a:p>
            <a:pPr marL="342900" indent="-342900" algn="ctr">
              <a:lnSpc>
                <a:spcPct val="90000"/>
              </a:lnSpc>
              <a:spcBef>
                <a:spcPct val="50000"/>
              </a:spcBef>
            </a:pPr>
            <a:r>
              <a:rPr lang="en-US" sz="2000" b="1">
                <a:solidFill>
                  <a:schemeClr val="bg1"/>
                </a:solidFill>
                <a:latin typeface="Times" charset="0"/>
              </a:rPr>
              <a:t>Unique low energy (1-4.5 GeV/u) collider with extremely high luminosity L=1e27</a:t>
            </a:r>
            <a:endParaRPr lang="ru-RU" sz="2000" b="1">
              <a:solidFill>
                <a:schemeClr val="bg1"/>
              </a:solidFill>
              <a:latin typeface="Georgia" pitchFamily="18" charset="0"/>
            </a:endParaRPr>
          </a:p>
        </p:txBody>
      </p:sp>
      <p:sp>
        <p:nvSpPr>
          <p:cNvPr id="10" name="Прямоугольник 10"/>
          <p:cNvSpPr>
            <a:spLocks noChangeArrowheads="1"/>
          </p:cNvSpPr>
          <p:nvPr/>
        </p:nvSpPr>
        <p:spPr bwMode="auto">
          <a:xfrm>
            <a:off x="457200" y="2133600"/>
            <a:ext cx="1752600" cy="307975"/>
          </a:xfrm>
          <a:prstGeom prst="rect">
            <a:avLst/>
          </a:prstGeom>
          <a:noFill/>
          <a:ln w="9525">
            <a:noFill/>
            <a:miter lim="800000"/>
            <a:headEnd/>
            <a:tailEnd/>
          </a:ln>
        </p:spPr>
        <p:txBody>
          <a:bodyPr>
            <a:spAutoFit/>
          </a:bodyPr>
          <a:lstStyle/>
          <a:p>
            <a:pPr>
              <a:defRPr/>
            </a:pPr>
            <a:r>
              <a:rPr lang="en-US" sz="1400" dirty="0">
                <a:solidFill>
                  <a:schemeClr val="tx2">
                    <a:lumMod val="75000"/>
                  </a:schemeClr>
                </a:solidFill>
                <a:latin typeface="Georgia" pitchFamily="18" charset="0"/>
              </a:rPr>
              <a:t>FODO </a:t>
            </a:r>
            <a:r>
              <a:rPr lang="en-US" sz="1400" dirty="0" err="1">
                <a:solidFill>
                  <a:schemeClr val="tx2">
                    <a:lumMod val="75000"/>
                  </a:schemeClr>
                </a:solidFill>
                <a:latin typeface="Georgia" pitchFamily="18" charset="0"/>
              </a:rPr>
              <a:t>structrure</a:t>
            </a:r>
            <a:endParaRPr lang="en-US" sz="1400" dirty="0">
              <a:solidFill>
                <a:schemeClr val="tx2">
                  <a:lumMod val="75000"/>
                </a:schemeClr>
              </a:solidFill>
              <a:latin typeface="Georgia" pitchFamily="18" charset="0"/>
            </a:endParaRPr>
          </a:p>
        </p:txBody>
      </p:sp>
      <p:sp>
        <p:nvSpPr>
          <p:cNvPr id="99332" name="Rectangle 21"/>
          <p:cNvSpPr>
            <a:spLocks noChangeArrowheads="1"/>
          </p:cNvSpPr>
          <p:nvPr/>
        </p:nvSpPr>
        <p:spPr bwMode="auto">
          <a:xfrm>
            <a:off x="6019800" y="2895600"/>
            <a:ext cx="3200400" cy="1570038"/>
          </a:xfrm>
          <a:prstGeom prst="rect">
            <a:avLst/>
          </a:prstGeom>
          <a:noFill/>
          <a:ln w="9525">
            <a:noFill/>
            <a:miter lim="800000"/>
            <a:headEnd/>
            <a:tailEnd/>
          </a:ln>
        </p:spPr>
        <p:txBody>
          <a:bodyPr anchor="ctr">
            <a:spAutoFit/>
          </a:bodyPr>
          <a:lstStyle/>
          <a:p>
            <a:pPr algn="just" eaLnBrk="0" hangingPunct="0">
              <a:tabLst>
                <a:tab pos="457200" algn="l"/>
              </a:tabLst>
            </a:pPr>
            <a:r>
              <a:rPr lang="en-US" sz="1600">
                <a:latin typeface="Times New Roman" pitchFamily="18" charset="0"/>
                <a:cs typeface="Times New Roman" pitchFamily="18" charset="0"/>
              </a:rPr>
              <a:t>To reach maximum peak luminosity:</a:t>
            </a:r>
            <a:endParaRPr lang="ru-RU" sz="1600">
              <a:latin typeface="Times New Roman" pitchFamily="18" charset="0"/>
              <a:cs typeface="Times New Roman" pitchFamily="18" charset="0"/>
            </a:endParaRPr>
          </a:p>
          <a:p>
            <a:pPr algn="just" eaLnBrk="0" hangingPunct="0">
              <a:buFontTx/>
              <a:buChar char="•"/>
              <a:tabLst>
                <a:tab pos="457200" algn="l"/>
              </a:tabLst>
            </a:pPr>
            <a:r>
              <a:rPr lang="en-US" sz="1600">
                <a:latin typeface="Times New Roman" pitchFamily="18" charset="0"/>
                <a:cs typeface="Times New Roman" pitchFamily="18" charset="0"/>
              </a:rPr>
              <a:t> minimum beta function in the IP;</a:t>
            </a:r>
            <a:endParaRPr lang="ru-RU" sz="1600">
              <a:latin typeface="Times New Roman" pitchFamily="18" charset="0"/>
              <a:cs typeface="Times New Roman" pitchFamily="18" charset="0"/>
            </a:endParaRPr>
          </a:p>
          <a:p>
            <a:pPr algn="just" eaLnBrk="0" hangingPunct="0">
              <a:buFontTx/>
              <a:buChar char="•"/>
              <a:tabLst>
                <a:tab pos="457200" algn="l"/>
              </a:tabLst>
            </a:pPr>
            <a:r>
              <a:rPr lang="en-US" sz="1600">
                <a:latin typeface="Times New Roman" pitchFamily="18" charset="0"/>
                <a:cs typeface="Times New Roman" pitchFamily="18" charset="0"/>
              </a:rPr>
              <a:t> maximum bunch number;</a:t>
            </a:r>
            <a:endParaRPr lang="ru-RU" sz="1600">
              <a:latin typeface="Times New Roman" pitchFamily="18" charset="0"/>
              <a:cs typeface="Times New Roman" pitchFamily="18" charset="0"/>
            </a:endParaRPr>
          </a:p>
          <a:p>
            <a:pPr algn="just" eaLnBrk="0" hangingPunct="0">
              <a:buFontTx/>
              <a:buChar char="•"/>
              <a:tabLst>
                <a:tab pos="457200" algn="l"/>
              </a:tabLst>
            </a:pPr>
            <a:r>
              <a:rPr lang="en-US" sz="1600">
                <a:latin typeface="Times New Roman" pitchFamily="18" charset="0"/>
                <a:cs typeface="Times New Roman" pitchFamily="18" charset="0"/>
              </a:rPr>
              <a:t> maximum bunch intensity;</a:t>
            </a:r>
            <a:endParaRPr lang="ru-RU" sz="1600">
              <a:latin typeface="Times New Roman" pitchFamily="18" charset="0"/>
              <a:cs typeface="Times New Roman" pitchFamily="18" charset="0"/>
            </a:endParaRPr>
          </a:p>
          <a:p>
            <a:pPr algn="just" eaLnBrk="0" hangingPunct="0">
              <a:buFontTx/>
              <a:buChar char="•"/>
              <a:tabLst>
                <a:tab pos="457200" algn="l"/>
              </a:tabLst>
            </a:pPr>
            <a:r>
              <a:rPr lang="en-US" sz="1600">
                <a:latin typeface="Times New Roman" pitchFamily="18" charset="0"/>
                <a:cs typeface="Times New Roman" pitchFamily="18" charset="0"/>
              </a:rPr>
              <a:t> minimum beam emittance;</a:t>
            </a:r>
            <a:endParaRPr lang="ru-RU" sz="1600">
              <a:latin typeface="Times New Roman" pitchFamily="18" charset="0"/>
              <a:cs typeface="Times New Roman" pitchFamily="18" charset="0"/>
            </a:endParaRPr>
          </a:p>
          <a:p>
            <a:pPr algn="just" eaLnBrk="0" hangingPunct="0">
              <a:buFontTx/>
              <a:buChar char="•"/>
              <a:tabLst>
                <a:tab pos="457200" algn="l"/>
              </a:tabLst>
            </a:pPr>
            <a:r>
              <a:rPr lang="en-US" sz="1600">
                <a:latin typeface="Times New Roman" pitchFamily="18" charset="0"/>
                <a:cs typeface="Times New Roman" pitchFamily="18" charset="0"/>
              </a:rPr>
              <a:t> minimum bunch length.</a:t>
            </a:r>
          </a:p>
        </p:txBody>
      </p:sp>
      <p:sp>
        <p:nvSpPr>
          <p:cNvPr id="99333" name="Rectangle 21"/>
          <p:cNvSpPr>
            <a:spLocks noChangeArrowheads="1"/>
          </p:cNvSpPr>
          <p:nvPr/>
        </p:nvSpPr>
        <p:spPr bwMode="auto">
          <a:xfrm>
            <a:off x="6012160" y="773063"/>
            <a:ext cx="3131840" cy="2308324"/>
          </a:xfrm>
          <a:prstGeom prst="rect">
            <a:avLst/>
          </a:prstGeom>
          <a:noFill/>
          <a:ln w="9525">
            <a:noFill/>
            <a:miter lim="800000"/>
            <a:headEnd/>
            <a:tailEnd/>
          </a:ln>
        </p:spPr>
        <p:txBody>
          <a:bodyPr wrap="square" anchor="ctr">
            <a:spAutoFit/>
          </a:bodyPr>
          <a:lstStyle/>
          <a:p>
            <a:pPr algn="just" eaLnBrk="0" hangingPunct="0">
              <a:tabLst>
                <a:tab pos="457200" algn="l"/>
              </a:tabLst>
            </a:pPr>
            <a:r>
              <a:rPr lang="en-US" sz="1600" b="1" dirty="0">
                <a:solidFill>
                  <a:srgbClr val="008000"/>
                </a:solidFill>
                <a:latin typeface="Times New Roman" pitchFamily="18" charset="0"/>
                <a:cs typeface="Times New Roman" pitchFamily="18" charset="0"/>
              </a:rPr>
              <a:t>Fruitful collaboration between </a:t>
            </a:r>
            <a:r>
              <a:rPr lang="en-US" sz="1600" b="1" dirty="0" smtClean="0">
                <a:solidFill>
                  <a:srgbClr val="008000"/>
                </a:solidFill>
                <a:latin typeface="Times New Roman" pitchFamily="18" charset="0"/>
                <a:cs typeface="Times New Roman" pitchFamily="18" charset="0"/>
              </a:rPr>
              <a:t>JINR, FNAL, BNL, FZJ, CERN</a:t>
            </a:r>
            <a:r>
              <a:rPr lang="en-US" sz="1600" b="1" dirty="0">
                <a:solidFill>
                  <a:srgbClr val="008000"/>
                </a:solidFill>
                <a:latin typeface="Times New Roman" pitchFamily="18" charset="0"/>
                <a:cs typeface="Times New Roman" pitchFamily="18" charset="0"/>
              </a:rPr>
              <a:t>:</a:t>
            </a:r>
          </a:p>
          <a:p>
            <a:pPr algn="just" eaLnBrk="0" hangingPunct="0">
              <a:tabLst>
                <a:tab pos="457200" algn="l"/>
              </a:tabLst>
            </a:pPr>
            <a:endParaRPr lang="en-US" sz="1600" b="1" dirty="0">
              <a:solidFill>
                <a:srgbClr val="008000"/>
              </a:solidFill>
              <a:latin typeface="Times New Roman" pitchFamily="18" charset="0"/>
              <a:cs typeface="Times New Roman" pitchFamily="18" charset="0"/>
            </a:endParaRPr>
          </a:p>
          <a:p>
            <a:pPr algn="just" eaLnBrk="0" hangingPunct="0">
              <a:tabLst>
                <a:tab pos="457200" algn="l"/>
              </a:tabLst>
            </a:pPr>
            <a:r>
              <a:rPr lang="en-US" sz="1600" b="1" dirty="0">
                <a:solidFill>
                  <a:srgbClr val="008000"/>
                </a:solidFill>
                <a:latin typeface="Times New Roman" pitchFamily="18" charset="0"/>
                <a:cs typeface="Times New Roman" pitchFamily="18" charset="0"/>
              </a:rPr>
              <a:t> - beam dynamics, tracking;</a:t>
            </a:r>
          </a:p>
          <a:p>
            <a:pPr algn="just" eaLnBrk="0" hangingPunct="0">
              <a:tabLst>
                <a:tab pos="457200" algn="l"/>
              </a:tabLst>
            </a:pPr>
            <a:r>
              <a:rPr lang="en-US" sz="1600" b="1" dirty="0">
                <a:solidFill>
                  <a:srgbClr val="008000"/>
                </a:solidFill>
                <a:latin typeface="Times New Roman" pitchFamily="18" charset="0"/>
                <a:cs typeface="Times New Roman" pitchFamily="18" charset="0"/>
              </a:rPr>
              <a:t> - electron clouds effect;</a:t>
            </a:r>
          </a:p>
          <a:p>
            <a:pPr algn="just" eaLnBrk="0" hangingPunct="0">
              <a:tabLst>
                <a:tab pos="457200" algn="l"/>
              </a:tabLst>
            </a:pPr>
            <a:r>
              <a:rPr lang="en-US" sz="1600" b="1" dirty="0">
                <a:solidFill>
                  <a:srgbClr val="008000"/>
                </a:solidFill>
                <a:latin typeface="Times New Roman" pitchFamily="18" charset="0"/>
                <a:cs typeface="Times New Roman" pitchFamily="18" charset="0"/>
              </a:rPr>
              <a:t> - beam stacking and cooling;</a:t>
            </a:r>
          </a:p>
          <a:p>
            <a:pPr algn="just" eaLnBrk="0" hangingPunct="0">
              <a:tabLst>
                <a:tab pos="457200" algn="l"/>
              </a:tabLst>
            </a:pPr>
            <a:r>
              <a:rPr lang="en-US" sz="1600" b="1" dirty="0">
                <a:solidFill>
                  <a:srgbClr val="008000"/>
                </a:solidFill>
                <a:latin typeface="Times New Roman" pitchFamily="18" charset="0"/>
                <a:cs typeface="Times New Roman" pitchFamily="18" charset="0"/>
              </a:rPr>
              <a:t> - lattice expertise;</a:t>
            </a:r>
          </a:p>
          <a:p>
            <a:pPr algn="just" eaLnBrk="0" hangingPunct="0">
              <a:tabLst>
                <a:tab pos="457200" algn="l"/>
              </a:tabLst>
            </a:pPr>
            <a:endParaRPr lang="en-US" sz="1600" b="1" dirty="0">
              <a:solidFill>
                <a:srgbClr val="008000"/>
              </a:solidFill>
              <a:latin typeface="Times New Roman" pitchFamily="18" charset="0"/>
              <a:cs typeface="Times New Roman" pitchFamily="18" charset="0"/>
            </a:endParaRPr>
          </a:p>
          <a:p>
            <a:pPr algn="just" eaLnBrk="0" hangingPunct="0">
              <a:tabLst>
                <a:tab pos="457200" algn="l"/>
              </a:tabLst>
            </a:pPr>
            <a:endParaRPr lang="en-US" sz="1600" b="1" dirty="0">
              <a:solidFill>
                <a:srgbClr val="008000"/>
              </a:solidFill>
              <a:latin typeface="Times New Roman" pitchFamily="18" charset="0"/>
              <a:cs typeface="Times New Roman" pitchFamily="18" charset="0"/>
            </a:endParaRPr>
          </a:p>
        </p:txBody>
      </p:sp>
      <p:graphicFrame>
        <p:nvGraphicFramePr>
          <p:cNvPr id="13" name="Диаграмма 11"/>
          <p:cNvGraphicFramePr>
            <a:graphicFrameLocks/>
          </p:cNvGraphicFramePr>
          <p:nvPr/>
        </p:nvGraphicFramePr>
        <p:xfrm>
          <a:off x="4225457" y="4509120"/>
          <a:ext cx="4953000" cy="2232695"/>
        </p:xfrm>
        <a:graphic>
          <a:graphicData uri="http://schemas.openxmlformats.org/drawingml/2006/chart">
            <c:chart xmlns:c="http://schemas.openxmlformats.org/drawingml/2006/chart" xmlns:r="http://schemas.openxmlformats.org/officeDocument/2006/relationships" r:id="rId4"/>
          </a:graphicData>
        </a:graphic>
      </p:graphicFrame>
      <p:pic>
        <p:nvPicPr>
          <p:cNvPr id="99335" name="Изображение 1"/>
          <p:cNvPicPr>
            <a:picLocks noChangeAspect="1"/>
          </p:cNvPicPr>
          <p:nvPr/>
        </p:nvPicPr>
        <p:blipFill>
          <a:blip r:embed="rId5" cstate="screen"/>
          <a:srcRect/>
          <a:stretch>
            <a:fillRect/>
          </a:stretch>
        </p:blipFill>
        <p:spPr bwMode="auto">
          <a:xfrm>
            <a:off x="0" y="3870325"/>
            <a:ext cx="4416425" cy="2987675"/>
          </a:xfrm>
          <a:prstGeom prst="rect">
            <a:avLst/>
          </a:prstGeom>
          <a:noFill/>
          <a:ln w="9525">
            <a:noFill/>
            <a:miter lim="800000"/>
            <a:headEnd/>
            <a:tailEnd/>
          </a:ln>
        </p:spPr>
      </p:pic>
      <p:grpSp>
        <p:nvGrpSpPr>
          <p:cNvPr id="2" name="Группа 1"/>
          <p:cNvGrpSpPr>
            <a:grpSpLocks/>
          </p:cNvGrpSpPr>
          <p:nvPr/>
        </p:nvGrpSpPr>
        <p:grpSpPr bwMode="auto">
          <a:xfrm>
            <a:off x="179388" y="1268413"/>
            <a:ext cx="8543925" cy="4176712"/>
            <a:chOff x="179512" y="908720"/>
            <a:chExt cx="8543596" cy="4176464"/>
          </a:xfrm>
        </p:grpSpPr>
        <p:pic>
          <p:nvPicPr>
            <p:cNvPr id="99338" name="Picture 11" descr="collider_dipole_cryostat.png"/>
            <p:cNvPicPr>
              <a:picLocks noChangeAspect="1"/>
            </p:cNvPicPr>
            <p:nvPr/>
          </p:nvPicPr>
          <p:blipFill>
            <a:blip r:embed="rId6" cstate="screen"/>
            <a:srcRect l="10197" r="6798"/>
            <a:stretch>
              <a:fillRect/>
            </a:stretch>
          </p:blipFill>
          <p:spPr bwMode="auto">
            <a:xfrm>
              <a:off x="179512" y="908720"/>
              <a:ext cx="5545846" cy="4176464"/>
            </a:xfrm>
            <a:prstGeom prst="rect">
              <a:avLst/>
            </a:prstGeom>
            <a:noFill/>
            <a:ln w="9525">
              <a:noFill/>
              <a:miter lim="800000"/>
              <a:headEnd/>
              <a:tailEnd/>
            </a:ln>
          </p:spPr>
        </p:pic>
        <p:pic>
          <p:nvPicPr>
            <p:cNvPr id="99339" name="Picture 2" descr="E:\Мои документы\NICA\foto\Коллайдер\модуль с диполем\DSC01395a.jpg"/>
            <p:cNvPicPr>
              <a:picLocks noChangeAspect="1" noChangeArrowheads="1"/>
            </p:cNvPicPr>
            <p:nvPr/>
          </p:nvPicPr>
          <p:blipFill>
            <a:blip r:embed="rId7" cstate="screen"/>
            <a:srcRect/>
            <a:stretch>
              <a:fillRect/>
            </a:stretch>
          </p:blipFill>
          <p:spPr bwMode="auto">
            <a:xfrm>
              <a:off x="5868143" y="908720"/>
              <a:ext cx="2854965" cy="4176464"/>
            </a:xfrm>
            <a:prstGeom prst="rect">
              <a:avLst/>
            </a:prstGeom>
            <a:noFill/>
            <a:ln w="9525">
              <a:noFill/>
              <a:miter lim="800000"/>
              <a:headEnd/>
              <a:tailEnd/>
            </a:ln>
          </p:spPr>
        </p:pic>
      </p:grpSp>
      <p:pic>
        <p:nvPicPr>
          <p:cNvPr id="9" name="Рисунок 17" descr="220612_MG_6605c.jpg"/>
          <p:cNvPicPr>
            <a:picLocks noChangeAspect="1"/>
          </p:cNvPicPr>
          <p:nvPr/>
        </p:nvPicPr>
        <p:blipFill>
          <a:blip r:embed="rId8" cstate="screen"/>
          <a:srcRect/>
          <a:stretch>
            <a:fillRect/>
          </a:stretch>
        </p:blipFill>
        <p:spPr bwMode="auto">
          <a:xfrm>
            <a:off x="-45384" y="1182389"/>
            <a:ext cx="9180513" cy="54149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Номер слайда 1"/>
          <p:cNvSpPr>
            <a:spLocks noGrp="1"/>
          </p:cNvSpPr>
          <p:nvPr>
            <p:ph type="sldNum" sz="quarter" idx="10"/>
          </p:nvPr>
        </p:nvSpPr>
        <p:spPr/>
        <p:txBody>
          <a:bodyPr/>
          <a:lstStyle/>
          <a:p>
            <a:fld id="{B8F26818-EF9E-4ECE-BC60-D7E8C202963E}" type="slidenum">
              <a:rPr lang="ru-RU"/>
              <a:pPr/>
              <a:t>22</a:t>
            </a:fld>
            <a:endParaRPr lang="ru-RU"/>
          </a:p>
        </p:txBody>
      </p:sp>
      <p:grpSp>
        <p:nvGrpSpPr>
          <p:cNvPr id="2" name="Group 15"/>
          <p:cNvGrpSpPr>
            <a:grpSpLocks/>
          </p:cNvGrpSpPr>
          <p:nvPr/>
        </p:nvGrpSpPr>
        <p:grpSpPr bwMode="auto">
          <a:xfrm>
            <a:off x="0" y="0"/>
            <a:ext cx="9288463" cy="6858000"/>
            <a:chOff x="-393" y="0"/>
            <a:chExt cx="5851" cy="4320"/>
          </a:xfrm>
        </p:grpSpPr>
        <p:pic>
          <p:nvPicPr>
            <p:cNvPr id="99331" name="Picture 10" descr="09_NICA_4T_3D"/>
            <p:cNvPicPr>
              <a:picLocks noChangeAspect="1" noChangeArrowheads="1"/>
            </p:cNvPicPr>
            <p:nvPr/>
          </p:nvPicPr>
          <p:blipFill>
            <a:blip r:embed="rId2" cstate="print"/>
            <a:srcRect/>
            <a:stretch>
              <a:fillRect/>
            </a:stretch>
          </p:blipFill>
          <p:spPr bwMode="auto">
            <a:xfrm>
              <a:off x="-392" y="0"/>
              <a:ext cx="5760" cy="3706"/>
            </a:xfrm>
            <a:prstGeom prst="rect">
              <a:avLst/>
            </a:prstGeom>
            <a:noFill/>
            <a:ln w="9525">
              <a:noFill/>
              <a:miter lim="800000"/>
              <a:headEnd/>
              <a:tailEnd/>
            </a:ln>
          </p:spPr>
        </p:pic>
        <p:sp>
          <p:nvSpPr>
            <p:cNvPr id="99332" name="Rectangle 11"/>
            <p:cNvSpPr>
              <a:spLocks noChangeArrowheads="1"/>
            </p:cNvSpPr>
            <p:nvPr/>
          </p:nvSpPr>
          <p:spPr bwMode="auto">
            <a:xfrm>
              <a:off x="-385" y="3464"/>
              <a:ext cx="5760" cy="856"/>
            </a:xfrm>
            <a:prstGeom prst="rect">
              <a:avLst/>
            </a:prstGeom>
            <a:solidFill>
              <a:srgbClr val="DDDDDD"/>
            </a:solidFill>
            <a:ln w="9525">
              <a:noFill/>
              <a:miter lim="800000"/>
              <a:headEnd/>
              <a:tailEnd/>
            </a:ln>
          </p:spPr>
          <p:txBody>
            <a:bodyPr wrap="none" anchor="ctr"/>
            <a:lstStyle/>
            <a:p>
              <a:endParaRPr lang="ru-RU" baseline="30000"/>
            </a:p>
          </p:txBody>
        </p:sp>
        <p:sp>
          <p:nvSpPr>
            <p:cNvPr id="99333" name="Text Box 13"/>
            <p:cNvSpPr txBox="1">
              <a:spLocks noChangeArrowheads="1"/>
            </p:cNvSpPr>
            <p:nvPr/>
          </p:nvSpPr>
          <p:spPr bwMode="auto">
            <a:xfrm rot="-1387251">
              <a:off x="3398" y="1745"/>
              <a:ext cx="2060" cy="608"/>
            </a:xfrm>
            <a:prstGeom prst="rect">
              <a:avLst/>
            </a:prstGeom>
            <a:noFill/>
            <a:ln w="9525">
              <a:noFill/>
              <a:miter lim="800000"/>
              <a:headEnd/>
              <a:tailEnd/>
            </a:ln>
          </p:spPr>
          <p:txBody>
            <a:bodyPr>
              <a:spAutoFit/>
            </a:bodyPr>
            <a:lstStyle/>
            <a:p>
              <a:pPr marL="342900" indent="-342900" algn="ctr">
                <a:lnSpc>
                  <a:spcPct val="70000"/>
                </a:lnSpc>
                <a:spcBef>
                  <a:spcPct val="50000"/>
                </a:spcBef>
              </a:pPr>
              <a:r>
                <a:rPr lang="en-US" sz="2000" b="1" baseline="0">
                  <a:solidFill>
                    <a:srgbClr val="FF0000"/>
                  </a:solidFill>
                  <a:latin typeface="Arial" pitchFamily="34" charset="0"/>
                </a:rPr>
                <a:t>Collider 4T </a:t>
              </a:r>
            </a:p>
            <a:p>
              <a:pPr marL="342900" indent="-342900" algn="ctr">
                <a:lnSpc>
                  <a:spcPct val="70000"/>
                </a:lnSpc>
                <a:spcBef>
                  <a:spcPct val="50000"/>
                </a:spcBef>
              </a:pPr>
              <a:r>
                <a:rPr lang="en-US" b="1" baseline="0">
                  <a:solidFill>
                    <a:srgbClr val="FF0000"/>
                  </a:solidFill>
                  <a:latin typeface="Arial" pitchFamily="34" charset="0"/>
                </a:rPr>
                <a:t>(C</a:t>
              </a:r>
              <a:r>
                <a:rPr lang="en-US" b="1">
                  <a:solidFill>
                    <a:srgbClr val="FF0000"/>
                  </a:solidFill>
                  <a:latin typeface="Arial" pitchFamily="34" charset="0"/>
                </a:rPr>
                <a:t>Ring </a:t>
              </a:r>
              <a:r>
                <a:rPr lang="en-US" b="1" baseline="0">
                  <a:solidFill>
                    <a:srgbClr val="FF0000"/>
                  </a:solidFill>
                  <a:latin typeface="Arial" pitchFamily="34" charset="0"/>
                </a:rPr>
                <a:t>= 251.5 </a:t>
              </a:r>
              <a:r>
                <a:rPr lang="ru-RU" b="1" baseline="0">
                  <a:solidFill>
                    <a:srgbClr val="FF0000"/>
                  </a:solidFill>
                  <a:latin typeface="Arial" pitchFamily="34" charset="0"/>
                </a:rPr>
                <a:t>м</a:t>
              </a:r>
              <a:r>
                <a:rPr lang="en-US" b="1" baseline="0">
                  <a:solidFill>
                    <a:srgbClr val="FF0000"/>
                  </a:solidFill>
                  <a:latin typeface="Arial" pitchFamily="34" charset="0"/>
                </a:rPr>
                <a:t>)</a:t>
              </a:r>
              <a:endParaRPr lang="ru-RU" b="1" baseline="0">
                <a:solidFill>
                  <a:srgbClr val="FF0000"/>
                </a:solidFill>
                <a:latin typeface="Arial" pitchFamily="34" charset="0"/>
              </a:endParaRPr>
            </a:p>
            <a:p>
              <a:pPr marL="342900" indent="-342900" algn="ctr">
                <a:lnSpc>
                  <a:spcPct val="70000"/>
                </a:lnSpc>
                <a:spcBef>
                  <a:spcPct val="50000"/>
                </a:spcBef>
              </a:pPr>
              <a:r>
                <a:rPr lang="en-US" b="1" baseline="0">
                  <a:solidFill>
                    <a:srgbClr val="FF0000"/>
                  </a:solidFill>
                  <a:latin typeface="Arial" pitchFamily="34" charset="0"/>
                </a:rPr>
                <a:t>September</a:t>
              </a:r>
              <a:r>
                <a:rPr lang="ru-RU" b="1" baseline="0">
                  <a:solidFill>
                    <a:srgbClr val="FF0000"/>
                  </a:solidFill>
                  <a:latin typeface="Arial" pitchFamily="34" charset="0"/>
                </a:rPr>
                <a:t> 2009</a:t>
              </a:r>
              <a:endParaRPr lang="ru-RU" sz="2000" b="1" baseline="0">
                <a:solidFill>
                  <a:srgbClr val="FF0000"/>
                </a:solidFill>
                <a:latin typeface="Arial" pitchFamily="34" charset="0"/>
              </a:endParaRPr>
            </a:p>
          </p:txBody>
        </p:sp>
        <p:sp>
          <p:nvSpPr>
            <p:cNvPr id="99334" name="Rectangle 14"/>
            <p:cNvSpPr>
              <a:spLocks noChangeArrowheads="1"/>
            </p:cNvSpPr>
            <p:nvPr/>
          </p:nvSpPr>
          <p:spPr bwMode="auto">
            <a:xfrm>
              <a:off x="-393" y="3464"/>
              <a:ext cx="5760" cy="856"/>
            </a:xfrm>
            <a:prstGeom prst="rect">
              <a:avLst/>
            </a:prstGeom>
            <a:solidFill>
              <a:srgbClr val="DDDDDD"/>
            </a:solidFill>
            <a:ln w="9525">
              <a:noFill/>
              <a:miter lim="800000"/>
              <a:headEnd/>
              <a:tailEnd/>
            </a:ln>
          </p:spPr>
          <p:txBody>
            <a:bodyPr wrap="none" anchor="ctr"/>
            <a:lstStyle/>
            <a:p>
              <a:endParaRPr lang="ru-RU" baseline="30000"/>
            </a:p>
          </p:txBody>
        </p:sp>
      </p:grpSp>
      <p:grpSp>
        <p:nvGrpSpPr>
          <p:cNvPr id="3" name="Group 19"/>
          <p:cNvGrpSpPr>
            <a:grpSpLocks/>
          </p:cNvGrpSpPr>
          <p:nvPr/>
        </p:nvGrpSpPr>
        <p:grpSpPr bwMode="auto">
          <a:xfrm>
            <a:off x="0" y="0"/>
            <a:ext cx="9144000" cy="6086475"/>
            <a:chOff x="-1608" y="756"/>
            <a:chExt cx="5760" cy="3834"/>
          </a:xfrm>
        </p:grpSpPr>
        <p:pic>
          <p:nvPicPr>
            <p:cNvPr id="99340" name="Picture 16" descr="09Dec_3D_NICA_Scheme"/>
            <p:cNvPicPr>
              <a:picLocks noChangeAspect="1" noChangeArrowheads="1"/>
            </p:cNvPicPr>
            <p:nvPr/>
          </p:nvPicPr>
          <p:blipFill>
            <a:blip r:embed="rId3" cstate="print"/>
            <a:srcRect/>
            <a:stretch>
              <a:fillRect/>
            </a:stretch>
          </p:blipFill>
          <p:spPr bwMode="auto">
            <a:xfrm>
              <a:off x="-1608" y="756"/>
              <a:ext cx="5760" cy="3834"/>
            </a:xfrm>
            <a:prstGeom prst="rect">
              <a:avLst/>
            </a:prstGeom>
            <a:noFill/>
            <a:ln w="9525">
              <a:noFill/>
              <a:miter lim="800000"/>
              <a:headEnd/>
              <a:tailEnd/>
            </a:ln>
          </p:spPr>
        </p:pic>
        <p:sp>
          <p:nvSpPr>
            <p:cNvPr id="99341" name="Text Box 18"/>
            <p:cNvSpPr txBox="1">
              <a:spLocks noChangeArrowheads="1"/>
            </p:cNvSpPr>
            <p:nvPr/>
          </p:nvSpPr>
          <p:spPr bwMode="auto">
            <a:xfrm rot="-1563057">
              <a:off x="2665" y="2758"/>
              <a:ext cx="1437" cy="838"/>
            </a:xfrm>
            <a:prstGeom prst="rect">
              <a:avLst/>
            </a:prstGeom>
            <a:noFill/>
            <a:ln w="9525">
              <a:noFill/>
              <a:miter lim="800000"/>
              <a:headEnd/>
              <a:tailEnd/>
            </a:ln>
          </p:spPr>
          <p:txBody>
            <a:bodyPr>
              <a:spAutoFit/>
            </a:bodyPr>
            <a:lstStyle/>
            <a:p>
              <a:pPr marL="342900" indent="-342900" algn="ctr">
                <a:lnSpc>
                  <a:spcPct val="70000"/>
                </a:lnSpc>
                <a:spcBef>
                  <a:spcPct val="50000"/>
                </a:spcBef>
              </a:pPr>
              <a:r>
                <a:rPr lang="en-US" sz="2000" b="1" baseline="0">
                  <a:solidFill>
                    <a:srgbClr val="FF0000"/>
                  </a:solidFill>
                  <a:latin typeface="Arial" pitchFamily="34" charset="0"/>
                </a:rPr>
                <a:t>Collider</a:t>
              </a:r>
              <a:endParaRPr lang="ru-RU" sz="2000" b="1" baseline="0">
                <a:solidFill>
                  <a:srgbClr val="FF0000"/>
                </a:solidFill>
                <a:latin typeface="Arial" pitchFamily="34" charset="0"/>
              </a:endParaRPr>
            </a:p>
            <a:p>
              <a:pPr marL="342900" indent="-342900" algn="ctr">
                <a:lnSpc>
                  <a:spcPct val="70000"/>
                </a:lnSpc>
                <a:spcBef>
                  <a:spcPct val="50000"/>
                </a:spcBef>
              </a:pPr>
              <a:r>
                <a:rPr lang="en-US" sz="2000" b="1" baseline="0">
                  <a:solidFill>
                    <a:srgbClr val="FF0000"/>
                  </a:solidFill>
                  <a:latin typeface="Arial" pitchFamily="34" charset="0"/>
                </a:rPr>
                <a:t> 2T - 350 </a:t>
              </a:r>
            </a:p>
            <a:p>
              <a:pPr marL="342900" indent="-342900" algn="ctr">
                <a:lnSpc>
                  <a:spcPct val="70000"/>
                </a:lnSpc>
                <a:spcBef>
                  <a:spcPct val="50000"/>
                </a:spcBef>
              </a:pPr>
              <a:r>
                <a:rPr lang="en-US" b="1" baseline="0">
                  <a:solidFill>
                    <a:srgbClr val="FF0000"/>
                  </a:solidFill>
                  <a:latin typeface="Arial" pitchFamily="34" charset="0"/>
                </a:rPr>
                <a:t>(C</a:t>
              </a:r>
              <a:r>
                <a:rPr lang="en-US" b="1">
                  <a:solidFill>
                    <a:srgbClr val="FF0000"/>
                  </a:solidFill>
                  <a:latin typeface="Arial" pitchFamily="34" charset="0"/>
                </a:rPr>
                <a:t>Ring </a:t>
              </a:r>
              <a:r>
                <a:rPr lang="en-US" b="1" baseline="0">
                  <a:solidFill>
                    <a:srgbClr val="FF0000"/>
                  </a:solidFill>
                  <a:latin typeface="Arial" pitchFamily="34" charset="0"/>
                </a:rPr>
                <a:t>= 350 m)</a:t>
              </a:r>
              <a:endParaRPr lang="ru-RU" b="1" baseline="0">
                <a:solidFill>
                  <a:srgbClr val="FF0000"/>
                </a:solidFill>
                <a:latin typeface="Arial" pitchFamily="34" charset="0"/>
              </a:endParaRPr>
            </a:p>
            <a:p>
              <a:pPr marL="342900" indent="-342900" algn="ctr">
                <a:lnSpc>
                  <a:spcPct val="70000"/>
                </a:lnSpc>
                <a:spcBef>
                  <a:spcPct val="50000"/>
                </a:spcBef>
              </a:pPr>
              <a:r>
                <a:rPr lang="en-US" b="1" baseline="0">
                  <a:solidFill>
                    <a:srgbClr val="FF0000"/>
                  </a:solidFill>
                  <a:latin typeface="Arial" pitchFamily="34" charset="0"/>
                </a:rPr>
                <a:t>February</a:t>
              </a:r>
              <a:r>
                <a:rPr lang="ru-RU" b="1" baseline="0">
                  <a:solidFill>
                    <a:srgbClr val="FF0000"/>
                  </a:solidFill>
                  <a:latin typeface="Arial" pitchFamily="34" charset="0"/>
                </a:rPr>
                <a:t> 20</a:t>
              </a:r>
              <a:r>
                <a:rPr lang="en-US" b="1" baseline="0">
                  <a:solidFill>
                    <a:srgbClr val="FF0000"/>
                  </a:solidFill>
                  <a:latin typeface="Arial" pitchFamily="34" charset="0"/>
                </a:rPr>
                <a:t>1</a:t>
              </a:r>
              <a:r>
                <a:rPr lang="ru-RU" b="1" baseline="0">
                  <a:solidFill>
                    <a:srgbClr val="FF0000"/>
                  </a:solidFill>
                  <a:latin typeface="Arial" pitchFamily="34" charset="0"/>
                </a:rPr>
                <a:t>0</a:t>
              </a:r>
              <a:endParaRPr lang="ru-RU" sz="2000" b="1" baseline="0">
                <a:solidFill>
                  <a:srgbClr val="FF0000"/>
                </a:solidFill>
                <a:latin typeface="Arial" pitchFamily="34" charset="0"/>
              </a:endParaRPr>
            </a:p>
          </p:txBody>
        </p:sp>
      </p:grpSp>
      <p:grpSp>
        <p:nvGrpSpPr>
          <p:cNvPr id="4" name="Group 31"/>
          <p:cNvGrpSpPr>
            <a:grpSpLocks/>
          </p:cNvGrpSpPr>
          <p:nvPr/>
        </p:nvGrpSpPr>
        <p:grpSpPr bwMode="auto">
          <a:xfrm>
            <a:off x="0" y="0"/>
            <a:ext cx="9144000" cy="6858000"/>
            <a:chOff x="-2640" y="1104"/>
            <a:chExt cx="5760" cy="4320"/>
          </a:xfrm>
        </p:grpSpPr>
        <p:sp>
          <p:nvSpPr>
            <p:cNvPr id="99343" name="Rectangle 37"/>
            <p:cNvSpPr>
              <a:spLocks noChangeArrowheads="1"/>
            </p:cNvSpPr>
            <p:nvPr/>
          </p:nvSpPr>
          <p:spPr bwMode="auto">
            <a:xfrm>
              <a:off x="-2640" y="1104"/>
              <a:ext cx="5760" cy="504"/>
            </a:xfrm>
            <a:prstGeom prst="rect">
              <a:avLst/>
            </a:prstGeom>
            <a:solidFill>
              <a:schemeClr val="bg1"/>
            </a:solidFill>
            <a:ln w="9525">
              <a:noFill/>
              <a:miter lim="800000"/>
              <a:headEnd/>
              <a:tailEnd/>
            </a:ln>
          </p:spPr>
          <p:txBody>
            <a:bodyPr wrap="none" anchor="ctr"/>
            <a:lstStyle/>
            <a:p>
              <a:endParaRPr lang="ru-RU" baseline="30000"/>
            </a:p>
          </p:txBody>
        </p:sp>
        <p:sp>
          <p:nvSpPr>
            <p:cNvPr id="99344" name="Rectangle 38"/>
            <p:cNvSpPr>
              <a:spLocks noChangeArrowheads="1"/>
            </p:cNvSpPr>
            <p:nvPr/>
          </p:nvSpPr>
          <p:spPr bwMode="auto">
            <a:xfrm>
              <a:off x="-2640" y="4920"/>
              <a:ext cx="5760" cy="504"/>
            </a:xfrm>
            <a:prstGeom prst="rect">
              <a:avLst/>
            </a:prstGeom>
            <a:solidFill>
              <a:schemeClr val="bg1"/>
            </a:solidFill>
            <a:ln w="9525">
              <a:noFill/>
              <a:miter lim="800000"/>
              <a:headEnd/>
              <a:tailEnd/>
            </a:ln>
          </p:spPr>
          <p:txBody>
            <a:bodyPr wrap="none" anchor="ctr"/>
            <a:lstStyle/>
            <a:p>
              <a:endParaRPr lang="ru-RU" baseline="30000"/>
            </a:p>
          </p:txBody>
        </p:sp>
        <p:pic>
          <p:nvPicPr>
            <p:cNvPr id="99346" name="Picture 40" descr="10July09_Facility_3D"/>
            <p:cNvPicPr>
              <a:picLocks noChangeAspect="1" noChangeArrowheads="1"/>
            </p:cNvPicPr>
            <p:nvPr/>
          </p:nvPicPr>
          <p:blipFill>
            <a:blip r:embed="rId4" cstate="print"/>
            <a:srcRect/>
            <a:stretch>
              <a:fillRect/>
            </a:stretch>
          </p:blipFill>
          <p:spPr bwMode="auto">
            <a:xfrm>
              <a:off x="-2640" y="1356"/>
              <a:ext cx="5760" cy="3646"/>
            </a:xfrm>
            <a:prstGeom prst="rect">
              <a:avLst/>
            </a:prstGeom>
            <a:solidFill>
              <a:schemeClr val="bg2"/>
            </a:solidFill>
            <a:ln w="9525">
              <a:noFill/>
              <a:miter lim="800000"/>
              <a:headEnd/>
              <a:tailEnd/>
            </a:ln>
          </p:spPr>
        </p:pic>
        <p:sp>
          <p:nvSpPr>
            <p:cNvPr id="99351" name="Text Box 45"/>
            <p:cNvSpPr txBox="1">
              <a:spLocks noChangeArrowheads="1"/>
            </p:cNvSpPr>
            <p:nvPr/>
          </p:nvSpPr>
          <p:spPr bwMode="auto">
            <a:xfrm rot="1116273">
              <a:off x="130" y="3471"/>
              <a:ext cx="1437" cy="838"/>
            </a:xfrm>
            <a:prstGeom prst="rect">
              <a:avLst/>
            </a:prstGeom>
            <a:noFill/>
            <a:ln w="9525">
              <a:noFill/>
              <a:miter lim="800000"/>
              <a:headEnd/>
              <a:tailEnd/>
            </a:ln>
          </p:spPr>
          <p:txBody>
            <a:bodyPr>
              <a:spAutoFit/>
            </a:bodyPr>
            <a:lstStyle/>
            <a:p>
              <a:pPr marL="342900" indent="-342900" algn="ctr">
                <a:lnSpc>
                  <a:spcPct val="70000"/>
                </a:lnSpc>
                <a:spcBef>
                  <a:spcPct val="50000"/>
                </a:spcBef>
              </a:pPr>
              <a:r>
                <a:rPr lang="en-US" sz="2000" b="1" baseline="0">
                  <a:solidFill>
                    <a:srgbClr val="FF0000"/>
                  </a:solidFill>
                  <a:latin typeface="Arial" pitchFamily="34" charset="0"/>
                </a:rPr>
                <a:t>Collider</a:t>
              </a:r>
              <a:endParaRPr lang="ru-RU" sz="2000" b="1" baseline="0">
                <a:solidFill>
                  <a:srgbClr val="FF0000"/>
                </a:solidFill>
                <a:latin typeface="Arial" pitchFamily="34" charset="0"/>
              </a:endParaRPr>
            </a:p>
            <a:p>
              <a:pPr marL="342900" indent="-342900" algn="ctr">
                <a:lnSpc>
                  <a:spcPct val="70000"/>
                </a:lnSpc>
                <a:spcBef>
                  <a:spcPct val="50000"/>
                </a:spcBef>
              </a:pPr>
              <a:r>
                <a:rPr lang="en-US" sz="2000" b="1" baseline="0">
                  <a:solidFill>
                    <a:srgbClr val="FF0000"/>
                  </a:solidFill>
                  <a:latin typeface="Arial" pitchFamily="34" charset="0"/>
                </a:rPr>
                <a:t>2T- 534 </a:t>
              </a:r>
            </a:p>
            <a:p>
              <a:pPr marL="342900" indent="-342900" algn="ctr">
                <a:lnSpc>
                  <a:spcPct val="70000"/>
                </a:lnSpc>
                <a:spcBef>
                  <a:spcPct val="50000"/>
                </a:spcBef>
              </a:pPr>
              <a:r>
                <a:rPr lang="en-US" b="1" baseline="0">
                  <a:solidFill>
                    <a:srgbClr val="FF0000"/>
                  </a:solidFill>
                  <a:latin typeface="Arial" pitchFamily="34" charset="0"/>
                </a:rPr>
                <a:t>(C</a:t>
              </a:r>
              <a:r>
                <a:rPr lang="en-US" b="1">
                  <a:solidFill>
                    <a:srgbClr val="FF0000"/>
                  </a:solidFill>
                  <a:latin typeface="Arial" pitchFamily="34" charset="0"/>
                </a:rPr>
                <a:t>Ring </a:t>
              </a:r>
              <a:r>
                <a:rPr lang="en-US" b="1" baseline="0">
                  <a:solidFill>
                    <a:srgbClr val="FF0000"/>
                  </a:solidFill>
                  <a:latin typeface="Arial" pitchFamily="34" charset="0"/>
                </a:rPr>
                <a:t>= 534 m)</a:t>
              </a:r>
              <a:endParaRPr lang="ru-RU" b="1" baseline="0">
                <a:solidFill>
                  <a:srgbClr val="FF0000"/>
                </a:solidFill>
                <a:latin typeface="Arial" pitchFamily="34" charset="0"/>
              </a:endParaRPr>
            </a:p>
            <a:p>
              <a:pPr marL="342900" indent="-342900" algn="ctr">
                <a:lnSpc>
                  <a:spcPct val="70000"/>
                </a:lnSpc>
                <a:spcBef>
                  <a:spcPct val="50000"/>
                </a:spcBef>
              </a:pPr>
              <a:r>
                <a:rPr lang="en-US" b="1" baseline="0">
                  <a:solidFill>
                    <a:srgbClr val="FF0000"/>
                  </a:solidFill>
                  <a:latin typeface="Arial" pitchFamily="34" charset="0"/>
                </a:rPr>
                <a:t>July</a:t>
              </a:r>
              <a:r>
                <a:rPr lang="ru-RU" b="1" baseline="0">
                  <a:solidFill>
                    <a:srgbClr val="FF0000"/>
                  </a:solidFill>
                  <a:latin typeface="Arial" pitchFamily="34" charset="0"/>
                </a:rPr>
                <a:t> 20</a:t>
              </a:r>
              <a:r>
                <a:rPr lang="en-US" b="1" baseline="0">
                  <a:solidFill>
                    <a:srgbClr val="FF0000"/>
                  </a:solidFill>
                  <a:latin typeface="Arial" pitchFamily="34" charset="0"/>
                </a:rPr>
                <a:t>1</a:t>
              </a:r>
              <a:r>
                <a:rPr lang="ru-RU" b="1" baseline="0">
                  <a:solidFill>
                    <a:srgbClr val="FF0000"/>
                  </a:solidFill>
                  <a:latin typeface="Arial" pitchFamily="34" charset="0"/>
                </a:rPr>
                <a:t>0</a:t>
              </a:r>
              <a:endParaRPr lang="ru-RU" sz="2000" b="1" baseline="0">
                <a:solidFill>
                  <a:srgbClr val="FF0000"/>
                </a:solidFill>
                <a:latin typeface="Arial" pitchFamily="34" charset="0"/>
              </a:endParaRPr>
            </a:p>
          </p:txBody>
        </p:sp>
      </p:grpSp>
      <p:sp>
        <p:nvSpPr>
          <p:cNvPr id="99378" name="Text Box 8"/>
          <p:cNvSpPr txBox="1">
            <a:spLocks noChangeArrowheads="1"/>
          </p:cNvSpPr>
          <p:nvPr/>
        </p:nvSpPr>
        <p:spPr bwMode="auto">
          <a:xfrm>
            <a:off x="0" y="1392238"/>
            <a:ext cx="3049588" cy="482600"/>
          </a:xfrm>
          <a:prstGeom prst="rect">
            <a:avLst/>
          </a:prstGeom>
          <a:noFill/>
          <a:ln w="9525">
            <a:noFill/>
            <a:miter lim="800000"/>
            <a:headEnd/>
            <a:tailEnd/>
          </a:ln>
        </p:spPr>
        <p:txBody>
          <a:bodyPr>
            <a:spAutoFit/>
          </a:bodyPr>
          <a:lstStyle/>
          <a:p>
            <a:pPr marL="342900" indent="-342900" algn="ctr">
              <a:lnSpc>
                <a:spcPct val="70000"/>
              </a:lnSpc>
              <a:spcBef>
                <a:spcPct val="50000"/>
              </a:spcBef>
            </a:pPr>
            <a:endParaRPr lang="en-US" sz="800" b="1" baseline="0">
              <a:solidFill>
                <a:srgbClr val="FF0000"/>
              </a:solidFill>
              <a:latin typeface="Arial" pitchFamily="34" charset="0"/>
            </a:endParaRPr>
          </a:p>
          <a:p>
            <a:pPr marL="342900" indent="-342900" algn="ctr"/>
            <a:r>
              <a:rPr lang="en-US" sz="2000" b="1" baseline="0">
                <a:solidFill>
                  <a:srgbClr val="FF0000"/>
                </a:solidFill>
                <a:latin typeface="Arial" pitchFamily="34" charset="0"/>
              </a:rPr>
              <a:t>Three first versions</a:t>
            </a:r>
            <a:endParaRPr lang="ru-RU" sz="2000" b="1" baseline="0">
              <a:solidFill>
                <a:srgbClr val="FF0000"/>
              </a:solidFill>
              <a:latin typeface="Arial" pitchFamily="34" charset="0"/>
            </a:endParaRPr>
          </a:p>
        </p:txBody>
      </p:sp>
      <p:pic>
        <p:nvPicPr>
          <p:cNvPr id="99375" name="Picture 9" descr="NICA_header_bl-wh.tif"/>
          <p:cNvPicPr>
            <a:picLocks noChangeAspect="1"/>
          </p:cNvPicPr>
          <p:nvPr/>
        </p:nvPicPr>
        <p:blipFill>
          <a:blip r:embed="rId5" cstate="print"/>
          <a:srcRect/>
          <a:stretch>
            <a:fillRect/>
          </a:stretch>
        </p:blipFill>
        <p:spPr bwMode="auto">
          <a:xfrm>
            <a:off x="0" y="0"/>
            <a:ext cx="9144000" cy="917575"/>
          </a:xfrm>
          <a:prstGeom prst="rect">
            <a:avLst/>
          </a:prstGeom>
          <a:noFill/>
          <a:ln w="9525">
            <a:noFill/>
            <a:miter lim="800000"/>
            <a:headEnd/>
            <a:tailEnd/>
          </a:ln>
        </p:spPr>
      </p:pic>
      <p:grpSp>
        <p:nvGrpSpPr>
          <p:cNvPr id="5" name="Group 66"/>
          <p:cNvGrpSpPr>
            <a:grpSpLocks/>
          </p:cNvGrpSpPr>
          <p:nvPr/>
        </p:nvGrpSpPr>
        <p:grpSpPr bwMode="auto">
          <a:xfrm>
            <a:off x="34925" y="6303962"/>
            <a:ext cx="9058275" cy="496887"/>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9396" name="Picture 7" descr="NICA-Logo_4c"/>
            <p:cNvPicPr>
              <a:picLocks noChangeAspect="1" noChangeArrowheads="1"/>
            </p:cNvPicPr>
            <p:nvPr/>
          </p:nvPicPr>
          <p:blipFill>
            <a:blip r:embed="rId6" cstate="print"/>
            <a:srcRect/>
            <a:stretch>
              <a:fillRect/>
            </a:stretch>
          </p:blipFill>
          <p:spPr bwMode="auto">
            <a:xfrm>
              <a:off x="392" y="4015"/>
              <a:ext cx="376" cy="186"/>
            </a:xfrm>
            <a:prstGeom prst="rect">
              <a:avLst/>
            </a:prstGeom>
            <a:noFill/>
            <a:ln w="9525">
              <a:noFill/>
              <a:miter lim="800000"/>
              <a:headEnd/>
              <a:tailEnd/>
            </a:ln>
          </p:spPr>
        </p:pic>
        <p:pic>
          <p:nvPicPr>
            <p:cNvPr id="99398" name="Picture 4" descr="JINR"/>
            <p:cNvPicPr>
              <a:picLocks noChangeAspect="1" noChangeArrowheads="1"/>
            </p:cNvPicPr>
            <p:nvPr/>
          </p:nvPicPr>
          <p:blipFill>
            <a:blip r:embed="rId7" cstate="print"/>
            <a:srcRect/>
            <a:stretch>
              <a:fillRect/>
            </a:stretch>
          </p:blipFill>
          <p:spPr bwMode="auto">
            <a:xfrm>
              <a:off x="22" y="3952"/>
              <a:ext cx="337" cy="313"/>
            </a:xfrm>
            <a:prstGeom prst="rect">
              <a:avLst/>
            </a:prstGeom>
            <a:noFill/>
            <a:ln w="9525">
              <a:noFill/>
              <a:miter lim="800000"/>
              <a:headEnd/>
              <a:tailEnd/>
            </a:ln>
          </p:spPr>
        </p:pic>
      </p:grpSp>
      <p:sp>
        <p:nvSpPr>
          <p:cNvPr id="99376" name="Text Box 2"/>
          <p:cNvSpPr txBox="1">
            <a:spLocks noChangeArrowheads="1"/>
          </p:cNvSpPr>
          <p:nvPr/>
        </p:nvSpPr>
        <p:spPr bwMode="auto">
          <a:xfrm>
            <a:off x="1314450" y="628650"/>
            <a:ext cx="6673850" cy="542925"/>
          </a:xfrm>
          <a:prstGeom prst="rect">
            <a:avLst/>
          </a:prstGeom>
          <a:noFill/>
          <a:ln w="9525">
            <a:noFill/>
            <a:miter lim="800000"/>
            <a:headEnd/>
            <a:tailEnd/>
          </a:ln>
        </p:spPr>
        <p:txBody>
          <a:bodyPr>
            <a:spAutoFit/>
          </a:bodyPr>
          <a:lstStyle/>
          <a:p>
            <a:pPr marL="342900" indent="-342900" algn="ctr">
              <a:lnSpc>
                <a:spcPct val="70000"/>
              </a:lnSpc>
              <a:spcBef>
                <a:spcPct val="50000"/>
              </a:spcBef>
            </a:pPr>
            <a:endParaRPr lang="en-US" sz="800" b="1" baseline="0">
              <a:solidFill>
                <a:srgbClr val="CC0000"/>
              </a:solidFill>
              <a:latin typeface="Arial" pitchFamily="34" charset="0"/>
            </a:endParaRPr>
          </a:p>
          <a:p>
            <a:pPr marL="342900" indent="-342900" algn="ctr"/>
            <a:r>
              <a:rPr lang="en-US" sz="2400" b="1" baseline="0">
                <a:solidFill>
                  <a:srgbClr val="000066"/>
                </a:solidFill>
                <a:latin typeface="Arial" pitchFamily="34" charset="0"/>
              </a:rPr>
              <a:t>The Versions of The</a:t>
            </a:r>
            <a:r>
              <a:rPr lang="ru-RU" sz="2400" b="1" baseline="0">
                <a:solidFill>
                  <a:srgbClr val="000066"/>
                </a:solidFill>
                <a:latin typeface="Arial" pitchFamily="34" charset="0"/>
              </a:rPr>
              <a:t> </a:t>
            </a:r>
            <a:r>
              <a:rPr lang="en-US" sz="2400" b="1" baseline="0">
                <a:solidFill>
                  <a:srgbClr val="000066"/>
                </a:solidFill>
                <a:latin typeface="Arial" pitchFamily="34" charset="0"/>
              </a:rPr>
              <a:t>NICA Collider Project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35496" y="178122"/>
            <a:ext cx="10548664" cy="6203206"/>
            <a:chOff x="0" y="914400"/>
            <a:chExt cx="9144000" cy="5405542"/>
          </a:xfrm>
        </p:grpSpPr>
        <p:pic>
          <p:nvPicPr>
            <p:cNvPr id="21507" name="Рисунок 1"/>
            <p:cNvPicPr>
              <a:picLocks noChangeAspect="1"/>
            </p:cNvPicPr>
            <p:nvPr/>
          </p:nvPicPr>
          <p:blipFill>
            <a:blip r:embed="rId3" cstate="print">
              <a:extLst>
                <a:ext uri="{28A0092B-C50C-407E-A947-70E740481C1C}">
                  <a14:useLocalDpi xmlns:a14="http://schemas.microsoft.com/office/drawing/2010/main" val="0"/>
                </a:ext>
              </a:extLst>
            </a:blip>
            <a:srcRect l="3186" t="4317" r="7195" b="5806"/>
            <a:stretch>
              <a:fillRect/>
            </a:stretch>
          </p:blipFill>
          <p:spPr bwMode="auto">
            <a:xfrm>
              <a:off x="0" y="914400"/>
              <a:ext cx="9144000" cy="54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05200" y="1752616"/>
              <a:ext cx="1295400" cy="60961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9" name="TextBox 6"/>
            <p:cNvSpPr txBox="1">
              <a:spLocks noChangeArrowheads="1"/>
            </p:cNvSpPr>
            <p:nvPr/>
          </p:nvSpPr>
          <p:spPr bwMode="auto">
            <a:xfrm>
              <a:off x="4191000" y="1981200"/>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a:solidFill>
                    <a:srgbClr val="9999CC"/>
                  </a:solidFill>
                </a:rPr>
                <a:t>2</a:t>
              </a:r>
              <a:r>
                <a:rPr kumimoji="0" lang="en-US" sz="1600" baseline="30000">
                  <a:solidFill>
                    <a:srgbClr val="9999CC"/>
                  </a:solidFill>
                </a:rPr>
                <a:t>nd</a:t>
              </a:r>
              <a:r>
                <a:rPr kumimoji="0" lang="en-US" sz="1600">
                  <a:solidFill>
                    <a:srgbClr val="9999CC"/>
                  </a:solidFill>
                </a:rPr>
                <a:t> IP</a:t>
              </a:r>
            </a:p>
          </p:txBody>
        </p:sp>
      </p:grpSp>
      <p:pic>
        <p:nvPicPr>
          <p:cNvPr id="21505" name="Picture 9" descr="NICA_header_bl-wh.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575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3" descr="NICA_header_blue.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1282700" y="6516929"/>
            <a:ext cx="7810500" cy="1588"/>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056" name="Picture 7" descr="NICA-Logo_4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300" y="6373813"/>
            <a:ext cx="5969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81200" y="63500"/>
            <a:ext cx="5495925" cy="708025"/>
          </a:xfrm>
          <a:prstGeom prst="rect">
            <a:avLst/>
          </a:prstGeom>
          <a:noFill/>
        </p:spPr>
        <p:txBody>
          <a:bodyPr wrap="none">
            <a:spAutoFit/>
          </a:bodyPr>
          <a:lstStyle/>
          <a:p>
            <a:pPr defTabSz="457200" fontAlgn="auto">
              <a:spcBef>
                <a:spcPts val="0"/>
              </a:spcBef>
              <a:spcAft>
                <a:spcPts val="0"/>
              </a:spcAft>
              <a:defRPr/>
            </a:pPr>
            <a:r>
              <a:rPr lang="en-US" sz="4000" b="1" baseline="0" dirty="0">
                <a:solidFill>
                  <a:schemeClr val="tx2">
                    <a:lumMod val="50000"/>
                  </a:schemeClr>
                </a:solidFill>
                <a:latin typeface="Georgia"/>
                <a:ea typeface="+mn-ea"/>
                <a:cs typeface="Georgia"/>
              </a:rPr>
              <a:t>Collider parameters</a:t>
            </a:r>
          </a:p>
        </p:txBody>
      </p:sp>
      <p:pic>
        <p:nvPicPr>
          <p:cNvPr id="2059"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286500"/>
            <a:ext cx="622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Таблица 11"/>
          <p:cNvGraphicFramePr>
            <a:graphicFrameLocks noGrp="1"/>
          </p:cNvGraphicFramePr>
          <p:nvPr/>
        </p:nvGraphicFramePr>
        <p:xfrm>
          <a:off x="179388" y="1268413"/>
          <a:ext cx="5113337" cy="4602169"/>
        </p:xfrm>
        <a:graphic>
          <a:graphicData uri="http://schemas.openxmlformats.org/drawingml/2006/table">
            <a:tbl>
              <a:tblPr/>
              <a:tblGrid>
                <a:gridCol w="2546350"/>
                <a:gridCol w="920750"/>
                <a:gridCol w="828675"/>
                <a:gridCol w="817562"/>
              </a:tblGrid>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Ring circumference, m</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503,04</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Number of bunches</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23</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Rms bunch length, m </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0.6 </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Beta-function in the IP, m</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0.35</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Arial" charset="0"/>
                          <a:cs typeface="Calibri" charset="0"/>
                        </a:rPr>
                        <a:t>Ring acceptance (FF lenses)</a:t>
                      </a:r>
                      <a:endParaRPr kumimoji="0" lang="ru-RU" sz="1600" b="0" i="0" u="none" strike="noStrike" cap="none" normalizeH="0" baseline="0">
                        <a:ln>
                          <a:noFill/>
                        </a:ln>
                        <a:solidFill>
                          <a:schemeClr val="tx1"/>
                        </a:solidFill>
                        <a:effectLst/>
                        <a:latin typeface="Times New Roman" charset="0"/>
                        <a:ea typeface="Arial"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Arial" charset="0"/>
                          <a:cs typeface="Calibri" charset="0"/>
                        </a:rPr>
                        <a:t>40</a:t>
                      </a:r>
                      <a:r>
                        <a:rPr kumimoji="0" lang="en-US" sz="1600" b="0" i="0" u="none" strike="noStrike" cap="none" normalizeH="0" baseline="0">
                          <a:ln>
                            <a:noFill/>
                          </a:ln>
                          <a:solidFill>
                            <a:schemeClr val="tx1"/>
                          </a:solidFill>
                          <a:effectLst/>
                          <a:latin typeface="Times New Roman" charset="0"/>
                          <a:ea typeface="Arial" charset="0"/>
                          <a:cs typeface="Calibri" charset="0"/>
                          <a:sym typeface="Mathematica1" charset="0"/>
                        </a:rPr>
                        <a:t> </a:t>
                      </a:r>
                      <a:r>
                        <a:rPr kumimoji="0" lang="en-US" sz="1600" b="0" i="0" u="none" strike="noStrike" cap="none" normalizeH="0" baseline="0">
                          <a:ln>
                            <a:noFill/>
                          </a:ln>
                          <a:solidFill>
                            <a:schemeClr val="tx1"/>
                          </a:solidFill>
                          <a:effectLst/>
                          <a:latin typeface="Times New Roman" charset="0"/>
                          <a:ea typeface="Arial" charset="0"/>
                          <a:cs typeface="Calibri" charset="0"/>
                          <a:sym typeface="Symbol" charset="0"/>
                        </a:rPr>
                        <a:t></a:t>
                      </a:r>
                      <a:r>
                        <a:rPr kumimoji="0" lang="en-US" sz="1600" b="0" i="0" u="none" strike="noStrike" cap="none" normalizeH="0" baseline="0">
                          <a:ln>
                            <a:noFill/>
                          </a:ln>
                          <a:solidFill>
                            <a:schemeClr val="tx1"/>
                          </a:solidFill>
                          <a:effectLst/>
                          <a:latin typeface="Times New Roman" charset="0"/>
                          <a:ea typeface="Arial" charset="0"/>
                          <a:cs typeface="Calibri" charset="0"/>
                          <a:sym typeface="Mathematica1" charset="0"/>
                        </a:rPr>
                        <a:t> </a:t>
                      </a:r>
                      <a:r>
                        <a:rPr kumimoji="0" lang="en-US" sz="1600" b="0" i="0" u="none" strike="noStrike" cap="none" normalizeH="0" baseline="0">
                          <a:ln>
                            <a:noFill/>
                          </a:ln>
                          <a:solidFill>
                            <a:schemeClr val="tx1"/>
                          </a:solidFill>
                          <a:effectLst/>
                          <a:latin typeface="Times New Roman" charset="0"/>
                          <a:ea typeface="Arial" charset="0"/>
                          <a:cs typeface="Calibri" charset="0"/>
                        </a:rPr>
                        <a:t>mm mrad</a:t>
                      </a:r>
                      <a:endParaRPr kumimoji="0" lang="ru-RU" sz="1600" b="0" i="0" u="none" strike="noStrike" cap="none" normalizeH="0" baseline="0">
                        <a:ln>
                          <a:noFill/>
                        </a:ln>
                        <a:solidFill>
                          <a:schemeClr val="tx1"/>
                        </a:solidFill>
                        <a:effectLst/>
                        <a:latin typeface="Times New Roman" charset="0"/>
                        <a:ea typeface="Arial"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Arial" charset="0"/>
                          <a:cs typeface="Calibri" charset="0"/>
                        </a:rPr>
                        <a:t>Long. acceptance, </a:t>
                      </a:r>
                      <a:r>
                        <a:rPr kumimoji="0" lang="en-US" sz="1600" b="0" i="0" u="none" strike="noStrike" cap="none" normalizeH="0" baseline="0">
                          <a:ln>
                            <a:noFill/>
                          </a:ln>
                          <a:solidFill>
                            <a:schemeClr val="tx1"/>
                          </a:solidFill>
                          <a:effectLst/>
                          <a:latin typeface="Times New Roman" charset="0"/>
                          <a:ea typeface="Arial" charset="0"/>
                          <a:cs typeface="Calibri" charset="0"/>
                          <a:sym typeface="Mathematica1" charset="0"/>
                        </a:rPr>
                        <a:t>d</a:t>
                      </a:r>
                      <a:r>
                        <a:rPr kumimoji="0" lang="en-US" sz="1600" b="0" i="0" u="none" strike="noStrike" cap="none" normalizeH="0" baseline="0">
                          <a:ln>
                            <a:noFill/>
                          </a:ln>
                          <a:solidFill>
                            <a:schemeClr val="tx1"/>
                          </a:solidFill>
                          <a:effectLst/>
                          <a:latin typeface="Times New Roman" charset="0"/>
                          <a:ea typeface="Arial" charset="0"/>
                          <a:cs typeface="Calibri" charset="0"/>
                        </a:rPr>
                        <a:t>p/p</a:t>
                      </a:r>
                      <a:endParaRPr kumimoji="0" lang="ru-RU" sz="1600" b="0" i="0" u="none" strike="noStrike" cap="none" normalizeH="0" baseline="0">
                        <a:ln>
                          <a:noFill/>
                        </a:ln>
                        <a:solidFill>
                          <a:schemeClr val="tx1"/>
                        </a:solidFill>
                        <a:effectLst/>
                        <a:latin typeface="Times New Roman" charset="0"/>
                        <a:ea typeface="Arial"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Arial" charset="0"/>
                          <a:cs typeface="Calibri" charset="0"/>
                        </a:rPr>
                        <a:t>±0.010</a:t>
                      </a:r>
                      <a:endParaRPr kumimoji="0" lang="ru-RU" sz="1600" b="0" i="0" u="none" strike="noStrike" cap="none" normalizeH="0" baseline="0">
                        <a:ln>
                          <a:noFill/>
                        </a:ln>
                        <a:solidFill>
                          <a:schemeClr val="tx1"/>
                        </a:solidFill>
                        <a:effectLst/>
                        <a:latin typeface="Times New Roman" charset="0"/>
                        <a:ea typeface="Arial"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Arial" charset="0"/>
                          <a:cs typeface="Calibri" charset="0"/>
                        </a:rPr>
                        <a:t>Gamma-transition, </a:t>
                      </a:r>
                      <a:r>
                        <a:rPr kumimoji="0" lang="en-US" sz="1600" b="0" i="0" u="none" strike="noStrike" cap="none" normalizeH="0" baseline="0">
                          <a:ln>
                            <a:noFill/>
                          </a:ln>
                          <a:solidFill>
                            <a:schemeClr val="tx1"/>
                          </a:solidFill>
                          <a:effectLst/>
                          <a:latin typeface="Symbol" charset="0"/>
                          <a:ea typeface="Arial" charset="0"/>
                          <a:cs typeface="Calibri" charset="0"/>
                          <a:sym typeface="Mathematica1" charset="0"/>
                        </a:rPr>
                        <a:t>g</a:t>
                      </a:r>
                      <a:r>
                        <a:rPr kumimoji="0" lang="en-US" sz="1600" b="0" i="0" u="none" strike="noStrike" cap="none" normalizeH="0" baseline="-25000">
                          <a:ln>
                            <a:noFill/>
                          </a:ln>
                          <a:solidFill>
                            <a:schemeClr val="tx1"/>
                          </a:solidFill>
                          <a:effectLst/>
                          <a:latin typeface="Times New Roman" charset="0"/>
                          <a:ea typeface="Arial" charset="0"/>
                          <a:cs typeface="Calibri" charset="0"/>
                        </a:rPr>
                        <a:t>tr</a:t>
                      </a:r>
                      <a:endParaRPr kumimoji="0" lang="ru-RU" sz="1600" b="0" i="0" u="none" strike="noStrike" cap="none" normalizeH="0" baseline="0">
                        <a:ln>
                          <a:noFill/>
                        </a:ln>
                        <a:solidFill>
                          <a:schemeClr val="tx1"/>
                        </a:solidFill>
                        <a:effectLst/>
                        <a:latin typeface="Times New Roman" charset="0"/>
                        <a:ea typeface="Arial"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Arial" charset="0"/>
                          <a:cs typeface="Calibri" charset="0"/>
                        </a:rPr>
                        <a:t>7.091</a:t>
                      </a:r>
                      <a:endParaRPr kumimoji="0" lang="ru-RU" sz="1600" b="0" i="0" u="none" strike="noStrike" cap="none" normalizeH="0" baseline="0">
                        <a:ln>
                          <a:noFill/>
                        </a:ln>
                        <a:solidFill>
                          <a:schemeClr val="tx1"/>
                        </a:solidFill>
                        <a:effectLst/>
                        <a:latin typeface="Times New Roman" charset="0"/>
                        <a:ea typeface="Arial"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Ion energy, GeV/u</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1.0</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3.0</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4.5</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Ion number per bunch</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2.75∙10</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rPr>
                        <a:t>8</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2.4∙10</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rPr>
                        <a:t>9</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2.2∙10</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rPr>
                        <a:t>9</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Rms momentum spread, 10</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rPr>
                        <a:t>-3</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0.62</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1.25</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1.65</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88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Rms beam emittance, h/v, (unnormalized), </a:t>
                      </a:r>
                      <a:r>
                        <a:rPr kumimoji="0" lang="de-DE" sz="1600" b="0" i="0" u="none" strike="noStrike" cap="none" normalizeH="0" baseline="0">
                          <a:ln>
                            <a:noFill/>
                          </a:ln>
                          <a:solidFill>
                            <a:schemeClr val="tx1"/>
                          </a:solidFill>
                          <a:effectLst/>
                          <a:latin typeface="Times New Roman" charset="0"/>
                          <a:ea typeface="ＭＳ Ｐゴシック" charset="0"/>
                          <a:cs typeface="ＭＳ Ｐゴシック" charset="0"/>
                          <a:sym typeface="Symbol" charset="0"/>
                        </a:rPr>
                        <a:t></a:t>
                      </a: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sym typeface="Symbol" charset="0"/>
                        </a:rPr>
                        <a:t></a:t>
                      </a: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mm</a:t>
                      </a: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sym typeface="Symbol" charset="0"/>
                        </a:rPr>
                        <a:t></a:t>
                      </a: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mrad</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1.1/</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1.01</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1.1/</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0.89 </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1.1/</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0.76 </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Luminosity, cm</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sym typeface="Symbol" charset="0"/>
                        </a:rPr>
                        <a:t></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rPr>
                        <a:t>2</a:t>
                      </a: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s</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sym typeface="Symbol" charset="0"/>
                        </a:rPr>
                        <a:t></a:t>
                      </a:r>
                      <a:r>
                        <a:rPr kumimoji="0" lang="en-US" sz="1600" b="0" i="0" u="none" strike="noStrike" cap="none" normalizeH="0" baseline="30000">
                          <a:ln>
                            <a:noFill/>
                          </a:ln>
                          <a:solidFill>
                            <a:schemeClr val="tx1"/>
                          </a:solidFill>
                          <a:effectLst/>
                          <a:latin typeface="Times New Roman" charset="0"/>
                          <a:ea typeface="ＭＳ Ｐゴシック" charset="0"/>
                          <a:cs typeface="ＭＳ Ｐゴシック" charset="0"/>
                        </a:rPr>
                        <a:t>1</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1.1e25</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1e27 </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1e27 </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Arial" charset="0"/>
                          <a:cs typeface="Calibri" charset="0"/>
                        </a:rPr>
                        <a:t>IBS growth time,sec</a:t>
                      </a:r>
                      <a:endParaRPr kumimoji="0" lang="ru-RU" sz="1600" b="0" i="0" u="none" strike="noStrike" cap="none" normalizeH="0" baseline="0">
                        <a:ln>
                          <a:noFill/>
                        </a:ln>
                        <a:solidFill>
                          <a:schemeClr val="tx1"/>
                        </a:solidFill>
                        <a:effectLst/>
                        <a:latin typeface="Times New Roman" charset="0"/>
                        <a:ea typeface="Arial" charset="0"/>
                        <a:cs typeface="Calibri"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186</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702</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rPr>
                        <a:t>2540 </a:t>
                      </a:r>
                      <a:endParaRPr kumimoji="0" lang="ru-RU"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118" name="Rectangle 68"/>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baseline="0"/>
          </a:p>
        </p:txBody>
      </p:sp>
      <p:graphicFrame>
        <p:nvGraphicFramePr>
          <p:cNvPr id="2050" name="Object 67"/>
          <p:cNvGraphicFramePr>
            <a:graphicFrameLocks noChangeAspect="1"/>
          </p:cNvGraphicFramePr>
          <p:nvPr/>
        </p:nvGraphicFramePr>
        <p:xfrm>
          <a:off x="5480050" y="1350963"/>
          <a:ext cx="3186113" cy="966787"/>
        </p:xfrm>
        <a:graphic>
          <a:graphicData uri="http://schemas.openxmlformats.org/presentationml/2006/ole">
            <mc:AlternateContent xmlns:mc="http://schemas.openxmlformats.org/markup-compatibility/2006">
              <mc:Choice xmlns:v="urn:schemas-microsoft-com:vml" Requires="v">
                <p:oleObj spid="_x0000_s280617" name="Формула" r:id="rId7" imgW="1511280" imgH="457200" progId="Equation.3">
                  <p:embed/>
                </p:oleObj>
              </mc:Choice>
              <mc:Fallback>
                <p:oleObj name="Формула" r:id="rId7" imgW="1511280" imgH="45720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0050" y="1350963"/>
                        <a:ext cx="3186113" cy="966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19" name="Прямоугольник 12"/>
          <p:cNvSpPr>
            <a:spLocks noChangeArrowheads="1"/>
          </p:cNvSpPr>
          <p:nvPr/>
        </p:nvSpPr>
        <p:spPr bwMode="auto">
          <a:xfrm>
            <a:off x="5580063" y="1052513"/>
            <a:ext cx="345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aseline="0"/>
              <a:t>Peak luminosity can be estimated as:</a:t>
            </a:r>
            <a:endParaRPr lang="ru-RU" sz="1400" baseline="0"/>
          </a:p>
        </p:txBody>
      </p:sp>
      <p:sp>
        <p:nvSpPr>
          <p:cNvPr id="2120" name="Rectangle 70"/>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baseline="0"/>
          </a:p>
        </p:txBody>
      </p:sp>
      <p:graphicFrame>
        <p:nvGraphicFramePr>
          <p:cNvPr id="2051" name="Object 69"/>
          <p:cNvGraphicFramePr>
            <a:graphicFrameLocks noChangeAspect="1"/>
          </p:cNvGraphicFramePr>
          <p:nvPr/>
        </p:nvGraphicFramePr>
        <p:xfrm>
          <a:off x="5795963" y="2708275"/>
          <a:ext cx="1179512" cy="720725"/>
        </p:xfrm>
        <a:graphic>
          <a:graphicData uri="http://schemas.openxmlformats.org/presentationml/2006/ole">
            <mc:AlternateContent xmlns:mc="http://schemas.openxmlformats.org/markup-compatibility/2006">
              <mc:Choice xmlns:v="urn:schemas-microsoft-com:vml" Requires="v">
                <p:oleObj spid="_x0000_s280618" name="Формула" r:id="rId9" imgW="685440" imgH="420480" progId="Equation.3">
                  <p:embed/>
                </p:oleObj>
              </mc:Choice>
              <mc:Fallback>
                <p:oleObj name="Формула" r:id="rId9" imgW="685440" imgH="42048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5963" y="2708275"/>
                        <a:ext cx="1179512"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21" name="Rectangle 72"/>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baseline="0"/>
          </a:p>
        </p:txBody>
      </p:sp>
      <p:graphicFrame>
        <p:nvGraphicFramePr>
          <p:cNvPr id="2052" name="Object 71"/>
          <p:cNvGraphicFramePr>
            <a:graphicFrameLocks noChangeAspect="1"/>
          </p:cNvGraphicFramePr>
          <p:nvPr/>
        </p:nvGraphicFramePr>
        <p:xfrm>
          <a:off x="7164388" y="2708275"/>
          <a:ext cx="1008062" cy="673100"/>
        </p:xfrm>
        <a:graphic>
          <a:graphicData uri="http://schemas.openxmlformats.org/presentationml/2006/ole">
            <mc:AlternateContent xmlns:mc="http://schemas.openxmlformats.org/markup-compatibility/2006">
              <mc:Choice xmlns:v="urn:schemas-microsoft-com:vml" Requires="v">
                <p:oleObj spid="_x0000_s280619" name="Формула" r:id="rId11" imgW="658080" imgH="429480" progId="Equation.3">
                  <p:embed/>
                </p:oleObj>
              </mc:Choice>
              <mc:Fallback>
                <p:oleObj name="Формула" r:id="rId11" imgW="658080" imgH="429480"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4388" y="2708275"/>
                        <a:ext cx="1008062"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22" name="Прямоугольник 16"/>
          <p:cNvSpPr>
            <a:spLocks noChangeArrowheads="1"/>
          </p:cNvSpPr>
          <p:nvPr/>
        </p:nvSpPr>
        <p:spPr bwMode="auto">
          <a:xfrm>
            <a:off x="5867400" y="2492375"/>
            <a:ext cx="264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aseline="0"/>
              <a:t>The collision repetition rate:</a:t>
            </a:r>
            <a:endParaRPr lang="ru-RU" sz="1400" baseline="0"/>
          </a:p>
        </p:txBody>
      </p:sp>
      <p:sp>
        <p:nvSpPr>
          <p:cNvPr id="2123" name="Rectangle 74"/>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baseline="0"/>
          </a:p>
        </p:txBody>
      </p:sp>
      <p:graphicFrame>
        <p:nvGraphicFramePr>
          <p:cNvPr id="2053" name="Object 73"/>
          <p:cNvGraphicFramePr>
            <a:graphicFrameLocks noChangeAspect="1"/>
          </p:cNvGraphicFramePr>
          <p:nvPr/>
        </p:nvGraphicFramePr>
        <p:xfrm>
          <a:off x="5680075" y="4002088"/>
          <a:ext cx="3054350" cy="1216025"/>
        </p:xfrm>
        <a:graphic>
          <a:graphicData uri="http://schemas.openxmlformats.org/presentationml/2006/ole">
            <mc:AlternateContent xmlns:mc="http://schemas.openxmlformats.org/markup-compatibility/2006">
              <mc:Choice xmlns:v="urn:schemas-microsoft-com:vml" Requires="v">
                <p:oleObj spid="_x0000_s280620" name="Формула" r:id="rId13" imgW="1955520" imgH="774360" progId="Equation.3">
                  <p:embed/>
                </p:oleObj>
              </mc:Choice>
              <mc:Fallback>
                <p:oleObj name="Формула" r:id="rId13" imgW="1955520" imgH="774360" progId="Equation.3">
                  <p:embed/>
                  <p:pic>
                    <p:nvPicPr>
                      <p:cNvPr id="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80075" y="4002088"/>
                        <a:ext cx="3054350" cy="121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24" name="Прямоугольник 19"/>
          <p:cNvSpPr>
            <a:spLocks noChangeArrowheads="1"/>
          </p:cNvSpPr>
          <p:nvPr/>
        </p:nvSpPr>
        <p:spPr bwMode="auto">
          <a:xfrm>
            <a:off x="5508625" y="3500438"/>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aseline="0"/>
              <a:t>Hour-glass effect ~ 1 ( because in our case </a:t>
            </a:r>
            <a:r>
              <a:rPr lang="en-US" sz="1400" i="1" baseline="0">
                <a:sym typeface="Symbol" charset="0"/>
              </a:rPr>
              <a:t></a:t>
            </a:r>
            <a:r>
              <a:rPr lang="en-US" sz="1400" i="1" baseline="0"/>
              <a:t>s</a:t>
            </a:r>
            <a:r>
              <a:rPr lang="en-US" sz="1400" baseline="0"/>
              <a:t> &lt;&lt; </a:t>
            </a:r>
            <a:r>
              <a:rPr lang="en-US" sz="1400" i="1" baseline="0">
                <a:sym typeface="Symbol" charset="0"/>
              </a:rPr>
              <a:t></a:t>
            </a:r>
            <a:r>
              <a:rPr lang="en-US" sz="1400" baseline="0"/>
              <a:t>*):</a:t>
            </a:r>
            <a:endParaRPr lang="ru-RU" sz="1400" baseline="0"/>
          </a:p>
        </p:txBody>
      </p:sp>
      <p:sp>
        <p:nvSpPr>
          <p:cNvPr id="2125" name="Прямоугольник 20"/>
          <p:cNvSpPr>
            <a:spLocks noChangeArrowheads="1"/>
          </p:cNvSpPr>
          <p:nvPr/>
        </p:nvSpPr>
        <p:spPr bwMode="auto">
          <a:xfrm>
            <a:off x="5472113" y="5359400"/>
            <a:ext cx="3708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700" baseline="0"/>
              <a:t>Maximum luminosity is reached when the bunch phase volume corresponds to the ring acceptance</a:t>
            </a:r>
            <a:endParaRPr lang="ru-RU" sz="1700" baseline="0"/>
          </a:p>
        </p:txBody>
      </p:sp>
      <p:graphicFrame>
        <p:nvGraphicFramePr>
          <p:cNvPr id="24" name="Диаграмма 11"/>
          <p:cNvGraphicFramePr>
            <a:graphicFrameLocks/>
          </p:cNvGraphicFramePr>
          <p:nvPr>
            <p:extLst>
              <p:ext uri="{D42A27DB-BD31-4B8C-83A1-F6EECF244321}">
                <p14:modId xmlns:p14="http://schemas.microsoft.com/office/powerpoint/2010/main" val="3308425099"/>
              </p:ext>
            </p:extLst>
          </p:nvPr>
        </p:nvGraphicFramePr>
        <p:xfrm>
          <a:off x="899592" y="980728"/>
          <a:ext cx="7272808" cy="5328592"/>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34190540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84150"/>
            <a:ext cx="9144000" cy="6985000"/>
            <a:chOff x="0" y="-116"/>
            <a:chExt cx="5760" cy="4400"/>
          </a:xfrm>
        </p:grpSpPr>
        <p:grpSp>
          <p:nvGrpSpPr>
            <p:cNvPr id="3" name="Group 3"/>
            <p:cNvGrpSpPr>
              <a:grpSpLocks/>
            </p:cNvGrpSpPr>
            <p:nvPr/>
          </p:nvGrpSpPr>
          <p:grpSpPr bwMode="auto">
            <a:xfrm>
              <a:off x="22" y="3971"/>
              <a:ext cx="5706" cy="313"/>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40975" name="Picture 7" descr="NICA-Logo_4c"/>
              <p:cNvPicPr>
                <a:picLocks noChangeAspect="1" noChangeArrowheads="1"/>
              </p:cNvPicPr>
              <p:nvPr/>
            </p:nvPicPr>
            <p:blipFill>
              <a:blip r:embed="rId4" cstate="screen"/>
              <a:srcRect/>
              <a:stretch>
                <a:fillRect/>
              </a:stretch>
            </p:blipFill>
            <p:spPr bwMode="auto">
              <a:xfrm>
                <a:off x="392" y="4015"/>
                <a:ext cx="376" cy="186"/>
              </a:xfrm>
              <a:prstGeom prst="rect">
                <a:avLst/>
              </a:prstGeom>
              <a:noFill/>
              <a:ln w="9525">
                <a:noFill/>
                <a:miter lim="800000"/>
                <a:headEnd/>
                <a:tailEnd/>
              </a:ln>
            </p:spPr>
          </p:pic>
          <p:pic>
            <p:nvPicPr>
              <p:cNvPr id="40976" name="Picture 4" descr="JINR"/>
              <p:cNvPicPr>
                <a:picLocks noChangeAspect="1" noChangeArrowheads="1"/>
              </p:cNvPicPr>
              <p:nvPr/>
            </p:nvPicPr>
            <p:blipFill>
              <a:blip r:embed="rId5" cstate="screen"/>
              <a:srcRect/>
              <a:stretch>
                <a:fillRect/>
              </a:stretch>
            </p:blipFill>
            <p:spPr bwMode="auto">
              <a:xfrm>
                <a:off x="22" y="3952"/>
                <a:ext cx="337" cy="313"/>
              </a:xfrm>
              <a:prstGeom prst="rect">
                <a:avLst/>
              </a:prstGeom>
              <a:noFill/>
              <a:ln w="9525">
                <a:noFill/>
                <a:miter lim="800000"/>
                <a:headEnd/>
                <a:tailEnd/>
              </a:ln>
            </p:spPr>
          </p:pic>
        </p:grpSp>
        <p:pic>
          <p:nvPicPr>
            <p:cNvPr id="40963" name="Picture 9" descr="NICA_header_bl-wh.tif"/>
            <p:cNvPicPr>
              <a:picLocks noChangeAspect="1"/>
            </p:cNvPicPr>
            <p:nvPr/>
          </p:nvPicPr>
          <p:blipFill>
            <a:blip r:embed="rId6" cstate="screen"/>
            <a:srcRect/>
            <a:stretch>
              <a:fillRect/>
            </a:stretch>
          </p:blipFill>
          <p:spPr bwMode="auto">
            <a:xfrm>
              <a:off x="0" y="0"/>
              <a:ext cx="5760" cy="578"/>
            </a:xfrm>
            <a:prstGeom prst="rect">
              <a:avLst/>
            </a:prstGeom>
            <a:noFill/>
            <a:ln w="9525">
              <a:noFill/>
              <a:miter lim="800000"/>
              <a:headEnd/>
              <a:tailEnd/>
            </a:ln>
          </p:spPr>
        </p:pic>
        <p:sp>
          <p:nvSpPr>
            <p:cNvPr id="40964" name="Rectangle 7"/>
            <p:cNvSpPr>
              <a:spLocks noChangeArrowheads="1"/>
            </p:cNvSpPr>
            <p:nvPr/>
          </p:nvSpPr>
          <p:spPr bwMode="auto">
            <a:xfrm>
              <a:off x="955" y="144"/>
              <a:ext cx="4256" cy="288"/>
            </a:xfrm>
            <a:prstGeom prst="rect">
              <a:avLst/>
            </a:prstGeom>
            <a:noFill/>
            <a:ln w="9525">
              <a:noFill/>
              <a:miter lim="800000"/>
              <a:headEnd/>
              <a:tailEnd/>
            </a:ln>
          </p:spPr>
          <p:txBody>
            <a:bodyPr>
              <a:spAutoFit/>
            </a:bodyPr>
            <a:lstStyle/>
            <a:p>
              <a:pPr marL="342900" indent="-342900"/>
              <a:r>
                <a:rPr kumimoji="1" lang="en-US" sz="2400" b="1">
                  <a:solidFill>
                    <a:srgbClr val="000066"/>
                  </a:solidFill>
                </a:rPr>
                <a:t>Colliders and fixed target experiments</a:t>
              </a:r>
              <a:endParaRPr kumimoji="1" lang="ru-RU" sz="2400" b="1">
                <a:solidFill>
                  <a:srgbClr val="000066"/>
                </a:solidFill>
              </a:endParaRPr>
            </a:p>
          </p:txBody>
        </p:sp>
        <p:sp>
          <p:nvSpPr>
            <p:cNvPr id="310282" name="Rectangle 10"/>
            <p:cNvSpPr>
              <a:spLocks noChangeArrowheads="1"/>
            </p:cNvSpPr>
            <p:nvPr/>
          </p:nvSpPr>
          <p:spPr bwMode="auto">
            <a:xfrm>
              <a:off x="0" y="-116"/>
              <a:ext cx="1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a:ea typeface="Arial" charset="0"/>
                <a:cs typeface="Arial"/>
              </a:endParaRPr>
            </a:p>
          </p:txBody>
        </p:sp>
        <p:sp>
          <p:nvSpPr>
            <p:cNvPr id="310283" name="Text Box 11"/>
            <p:cNvSpPr txBox="1">
              <a:spLocks noChangeArrowheads="1"/>
            </p:cNvSpPr>
            <p:nvPr/>
          </p:nvSpPr>
          <p:spPr bwMode="auto">
            <a:xfrm>
              <a:off x="1775" y="519"/>
              <a:ext cx="1511" cy="32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b="1" i="1">
                  <a:solidFill>
                    <a:srgbClr val="FF0000"/>
                  </a:solidFill>
                  <a:latin typeface="Arial"/>
                  <a:ea typeface="Arial" charset="0"/>
                  <a:cs typeface="Arial"/>
                </a:rPr>
                <a:t>Luminosity</a:t>
              </a:r>
            </a:p>
          </p:txBody>
        </p:sp>
        <p:sp>
          <p:nvSpPr>
            <p:cNvPr id="310284" name="Text Box 12"/>
            <p:cNvSpPr txBox="1">
              <a:spLocks noChangeArrowheads="1"/>
            </p:cNvSpPr>
            <p:nvPr/>
          </p:nvSpPr>
          <p:spPr bwMode="auto">
            <a:xfrm>
              <a:off x="119" y="824"/>
              <a:ext cx="5480" cy="986"/>
            </a:xfrm>
            <a:prstGeom prst="rect">
              <a:avLst/>
            </a:prstGeom>
            <a:solidFill>
              <a:schemeClr val="bg1"/>
            </a:solidFill>
            <a:ln w="12700">
              <a:solidFill>
                <a:srgbClr val="CC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n-US" sz="2400" b="1" dirty="0">
                  <a:solidFill>
                    <a:srgbClr val="CC0000"/>
                  </a:solidFill>
                  <a:latin typeface="Arial"/>
                  <a:ea typeface="Arial" charset="0"/>
                  <a:cs typeface="Arial"/>
                </a:rPr>
                <a:t>Luminosity</a:t>
              </a:r>
              <a:r>
                <a:rPr lang="ru-RU" sz="2400" b="1" dirty="0">
                  <a:solidFill>
                    <a:schemeClr val="accent2"/>
                  </a:solidFill>
                  <a:latin typeface="Arial"/>
                  <a:ea typeface="Arial" charset="0"/>
                  <a:cs typeface="Arial"/>
                </a:rPr>
                <a:t> </a:t>
              </a:r>
              <a:r>
                <a:rPr lang="en-US" sz="2400" b="1" dirty="0">
                  <a:solidFill>
                    <a:schemeClr val="accent2"/>
                  </a:solidFill>
                  <a:latin typeface="Arial"/>
                  <a:ea typeface="Arial" charset="0"/>
                  <a:cs typeface="Arial"/>
                </a:rPr>
                <a:t>is</a:t>
              </a:r>
              <a:r>
                <a:rPr lang="ru-RU" sz="2400" b="1" dirty="0">
                  <a:solidFill>
                    <a:schemeClr val="accent2"/>
                  </a:solidFill>
                  <a:latin typeface="Arial"/>
                  <a:ea typeface="Arial" charset="0"/>
                  <a:cs typeface="Arial"/>
                </a:rPr>
                <a:t> </a:t>
              </a:r>
              <a:r>
                <a:rPr lang="en-US" sz="2400" b="1" dirty="0">
                  <a:solidFill>
                    <a:schemeClr val="accent2"/>
                  </a:solidFill>
                  <a:latin typeface="Arial"/>
                  <a:ea typeface="Arial" charset="0"/>
                  <a:cs typeface="Arial"/>
                </a:rPr>
                <a:t>a parameter of an experiment with particle beams equal to  event number per time unit (</a:t>
              </a:r>
              <a:r>
                <a:rPr lang="en-US" sz="2400" b="1" dirty="0">
                  <a:solidFill>
                    <a:srgbClr val="CC0000"/>
                  </a:solidFill>
                  <a:latin typeface="Arial"/>
                  <a:ea typeface="Arial" charset="0"/>
                  <a:cs typeface="Arial"/>
                </a:rPr>
                <a:t>rate</a:t>
              </a:r>
              <a:r>
                <a:rPr lang="en-US" sz="2400" b="1" dirty="0">
                  <a:solidFill>
                    <a:schemeClr val="accent2"/>
                  </a:solidFill>
                  <a:latin typeface="Arial"/>
                  <a:ea typeface="Arial" charset="0"/>
                  <a:cs typeface="Arial"/>
                </a:rPr>
                <a:t>)</a:t>
              </a:r>
              <a:r>
                <a:rPr lang="ru-RU" sz="2400" b="1" dirty="0">
                  <a:solidFill>
                    <a:schemeClr val="accent2"/>
                  </a:solidFill>
                  <a:latin typeface="Arial"/>
                  <a:ea typeface="Arial" charset="0"/>
                  <a:cs typeface="Arial"/>
                </a:rPr>
                <a:t> </a:t>
              </a:r>
              <a:r>
                <a:rPr lang="en-US" sz="2400" b="1" dirty="0">
                  <a:solidFill>
                    <a:schemeClr val="accent2"/>
                  </a:solidFill>
                  <a:latin typeface="Arial"/>
                  <a:ea typeface="Arial" charset="0"/>
                  <a:cs typeface="Arial"/>
                </a:rPr>
                <a:t>if the process under study has cross section of </a:t>
              </a:r>
              <a:r>
                <a:rPr lang="ru-RU" sz="2400" b="1" dirty="0">
                  <a:solidFill>
                    <a:schemeClr val="accent2"/>
                  </a:solidFill>
                  <a:latin typeface="Arial"/>
                  <a:ea typeface="Arial" charset="0"/>
                  <a:cs typeface="Arial"/>
                </a:rPr>
                <a:t> </a:t>
              </a:r>
              <a:r>
                <a:rPr lang="ru-RU" sz="2400" b="1" dirty="0">
                  <a:solidFill>
                    <a:schemeClr val="accent2"/>
                  </a:solidFill>
                  <a:latin typeface="Arial"/>
                  <a:ea typeface="Arial" charset="0"/>
                  <a:cs typeface="Arial"/>
                  <a:sym typeface="Symbol" charset="0"/>
                </a:rPr>
                <a:t> =</a:t>
              </a:r>
              <a:r>
                <a:rPr lang="ru-RU" sz="2400" b="1" dirty="0">
                  <a:solidFill>
                    <a:schemeClr val="accent2"/>
                  </a:solidFill>
                  <a:latin typeface="Arial"/>
                  <a:ea typeface="Arial" charset="0"/>
                  <a:cs typeface="Arial"/>
                </a:rPr>
                <a:t>1</a:t>
              </a:r>
              <a:r>
                <a:rPr lang="en-US" sz="2400" b="1" dirty="0" smtClean="0">
                  <a:solidFill>
                    <a:schemeClr val="accent2"/>
                  </a:solidFill>
                  <a:latin typeface="Arial"/>
                  <a:ea typeface="Arial" charset="0"/>
                  <a:cs typeface="Arial"/>
                </a:rPr>
                <a:t>.</a:t>
              </a:r>
            </a:p>
            <a:p>
              <a:pPr algn="ctr">
                <a:defRPr/>
              </a:pPr>
              <a:r>
                <a:rPr lang="en-US" sz="2400" b="1" dirty="0" smtClean="0">
                  <a:solidFill>
                    <a:srgbClr val="006600"/>
                  </a:solidFill>
                  <a:latin typeface="Arial"/>
                  <a:ea typeface="Arial" charset="0"/>
                  <a:cs typeface="Arial"/>
                </a:rPr>
                <a:t>Luminosity is measured in cm</a:t>
              </a:r>
              <a:r>
                <a:rPr lang="ru-RU" sz="2400" b="1" baseline="30000" dirty="0" smtClean="0">
                  <a:solidFill>
                    <a:srgbClr val="006600"/>
                  </a:solidFill>
                  <a:latin typeface="Arial"/>
                  <a:ea typeface="Arial" charset="0"/>
                  <a:cs typeface="Arial"/>
                </a:rPr>
                <a:t>-2</a:t>
              </a:r>
              <a:r>
                <a:rPr lang="ru-RU" sz="2400" b="1" dirty="0" smtClean="0">
                  <a:solidFill>
                    <a:srgbClr val="006600"/>
                  </a:solidFill>
                  <a:latin typeface="Arial"/>
                  <a:ea typeface="Arial" charset="0"/>
                  <a:cs typeface="Arial"/>
                  <a:sym typeface="Symbol" charset="0"/>
                </a:rPr>
                <a:t></a:t>
              </a:r>
              <a:r>
                <a:rPr lang="en-US" sz="2400" b="1" dirty="0" smtClean="0">
                  <a:solidFill>
                    <a:srgbClr val="006600"/>
                  </a:solidFill>
                  <a:latin typeface="Arial"/>
                  <a:ea typeface="Arial" charset="0"/>
                  <a:cs typeface="Arial"/>
                  <a:sym typeface="Symbol" charset="0"/>
                </a:rPr>
                <a:t>s</a:t>
              </a:r>
              <a:r>
                <a:rPr lang="ru-RU" sz="2400" b="1" baseline="30000" dirty="0" smtClean="0">
                  <a:solidFill>
                    <a:srgbClr val="006600"/>
                  </a:solidFill>
                  <a:latin typeface="Arial"/>
                  <a:ea typeface="Arial" charset="0"/>
                  <a:cs typeface="Arial"/>
                  <a:sym typeface="Symbol" charset="0"/>
                </a:rPr>
                <a:t>-1</a:t>
              </a:r>
              <a:r>
                <a:rPr lang="en-US" sz="2400" b="1" dirty="0" smtClean="0">
                  <a:solidFill>
                    <a:srgbClr val="006600"/>
                  </a:solidFill>
                  <a:latin typeface="Arial"/>
                  <a:ea typeface="Arial" charset="0"/>
                  <a:cs typeface="Arial"/>
                </a:rPr>
                <a:t>.</a:t>
              </a:r>
              <a:endParaRPr lang="en-US" sz="2400" b="1" dirty="0">
                <a:solidFill>
                  <a:srgbClr val="006600"/>
                </a:solidFill>
                <a:latin typeface="Arial"/>
                <a:ea typeface="Arial" charset="0"/>
                <a:cs typeface="Arial"/>
              </a:endParaRPr>
            </a:p>
          </p:txBody>
        </p:sp>
        <p:sp>
          <p:nvSpPr>
            <p:cNvPr id="310285" name="Rectangle 13"/>
            <p:cNvSpPr>
              <a:spLocks noChangeArrowheads="1"/>
            </p:cNvSpPr>
            <p:nvPr/>
          </p:nvSpPr>
          <p:spPr bwMode="auto">
            <a:xfrm>
              <a:off x="119" y="1809"/>
              <a:ext cx="5480" cy="1032"/>
            </a:xfrm>
            <a:prstGeom prst="rect">
              <a:avLst/>
            </a:prstGeom>
            <a:solidFill>
              <a:schemeClr val="bg1"/>
            </a:solidFill>
            <a:ln w="12700">
              <a:solidFill>
                <a:srgbClr val="CC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aphicFrame>
          <p:nvGraphicFramePr>
            <p:cNvPr id="40969" name="Object 14"/>
            <p:cNvGraphicFramePr>
              <a:graphicFrameLocks noChangeAspect="1"/>
            </p:cNvGraphicFramePr>
            <p:nvPr/>
          </p:nvGraphicFramePr>
          <p:xfrm>
            <a:off x="1052" y="1814"/>
            <a:ext cx="1588" cy="999"/>
          </p:xfrm>
          <a:graphic>
            <a:graphicData uri="http://schemas.openxmlformats.org/presentationml/2006/ole">
              <mc:AlternateContent xmlns:mc="http://schemas.openxmlformats.org/markup-compatibility/2006">
                <mc:Choice xmlns:v="urn:schemas-microsoft-com:vml" Requires="v">
                  <p:oleObj spid="_x0000_s173091" name="Сормула" r:id="rId7" imgW="1325520" imgH="822600" progId="Equation.3">
                    <p:embed/>
                  </p:oleObj>
                </mc:Choice>
                <mc:Fallback>
                  <p:oleObj name="Сормула" r:id="rId7" imgW="1325520" imgH="822600" progId="Equation.3">
                    <p:embed/>
                    <p:pic>
                      <p:nvPicPr>
                        <p:cNvPr id="0"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 y="1814"/>
                          <a:ext cx="1588" cy="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0287" name="Text Box 15"/>
            <p:cNvSpPr txBox="1">
              <a:spLocks noChangeArrowheads="1"/>
            </p:cNvSpPr>
            <p:nvPr/>
          </p:nvSpPr>
          <p:spPr bwMode="auto">
            <a:xfrm>
              <a:off x="2730" y="2404"/>
              <a:ext cx="2831" cy="28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a:solidFill>
                    <a:srgbClr val="333399"/>
                  </a:solidFill>
                  <a:latin typeface="Arial"/>
                  <a:ea typeface="Arial" charset="0"/>
                  <a:cs typeface="Arial"/>
                </a:rPr>
                <a:t>for fixed target experiment</a:t>
              </a:r>
            </a:p>
          </p:txBody>
        </p:sp>
        <p:sp>
          <p:nvSpPr>
            <p:cNvPr id="310288" name="Text Box 16"/>
            <p:cNvSpPr txBox="1">
              <a:spLocks noChangeArrowheads="1"/>
            </p:cNvSpPr>
            <p:nvPr/>
          </p:nvSpPr>
          <p:spPr bwMode="auto">
            <a:xfrm>
              <a:off x="2698" y="1932"/>
              <a:ext cx="2031" cy="28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a:solidFill>
                    <a:srgbClr val="FF0000"/>
                  </a:solidFill>
                  <a:latin typeface="Arial"/>
                  <a:ea typeface="Arial" charset="0"/>
                  <a:cs typeface="Arial"/>
                </a:rPr>
                <a:t>for colliding beams</a:t>
              </a:r>
            </a:p>
          </p:txBody>
        </p:sp>
        <p:sp>
          <p:nvSpPr>
            <p:cNvPr id="310289" name="Rectangle 17"/>
            <p:cNvSpPr>
              <a:spLocks noChangeArrowheads="1"/>
            </p:cNvSpPr>
            <p:nvPr/>
          </p:nvSpPr>
          <p:spPr bwMode="auto">
            <a:xfrm>
              <a:off x="119" y="2777"/>
              <a:ext cx="5496" cy="1184"/>
            </a:xfrm>
            <a:prstGeom prst="rect">
              <a:avLst/>
            </a:prstGeom>
            <a:solidFill>
              <a:schemeClr val="bg1"/>
            </a:solidFill>
            <a:ln w="12700">
              <a:solidFill>
                <a:srgbClr val="CC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sp>
          <p:nvSpPr>
            <p:cNvPr id="310290" name="Text Box 18"/>
            <p:cNvSpPr txBox="1">
              <a:spLocks noChangeArrowheads="1"/>
            </p:cNvSpPr>
            <p:nvPr/>
          </p:nvSpPr>
          <p:spPr bwMode="auto">
            <a:xfrm>
              <a:off x="312" y="2761"/>
              <a:ext cx="5291" cy="1216"/>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20000"/>
                </a:lnSpc>
              </a:pPr>
              <a:r>
                <a:rPr lang="en-US" sz="2000" b="1" i="1">
                  <a:solidFill>
                    <a:srgbClr val="333399"/>
                  </a:solidFill>
                </a:rPr>
                <a:t>N</a:t>
              </a:r>
              <a:r>
                <a:rPr lang="en-US" sz="2000" b="1" i="1" baseline="-25000">
                  <a:solidFill>
                    <a:srgbClr val="333399"/>
                  </a:solidFill>
                </a:rPr>
                <a:t>1</a:t>
              </a:r>
              <a:r>
                <a:rPr lang="en-US" sz="2000" b="1">
                  <a:solidFill>
                    <a:srgbClr val="333399"/>
                  </a:solidFill>
                </a:rPr>
                <a:t>, </a:t>
              </a:r>
              <a:r>
                <a:rPr lang="en-US" sz="2000" b="1" i="1">
                  <a:solidFill>
                    <a:srgbClr val="333399"/>
                  </a:solidFill>
                </a:rPr>
                <a:t>N</a:t>
              </a:r>
              <a:r>
                <a:rPr lang="en-US" sz="2000" b="1" i="1" baseline="-25000">
                  <a:solidFill>
                    <a:srgbClr val="333399"/>
                  </a:solidFill>
                </a:rPr>
                <a:t>2</a:t>
              </a:r>
              <a:r>
                <a:rPr lang="en-US" sz="2000" b="1">
                  <a:solidFill>
                    <a:srgbClr val="333399"/>
                  </a:solidFill>
                </a:rPr>
                <a:t> – particle number in colliding beams, </a:t>
              </a:r>
              <a:r>
                <a:rPr lang="en-US" sz="2000" b="1" i="1">
                  <a:solidFill>
                    <a:srgbClr val="333399"/>
                  </a:solidFill>
                </a:rPr>
                <a:t>S</a:t>
              </a:r>
              <a:r>
                <a:rPr lang="en-US" sz="2000" b="1">
                  <a:solidFill>
                    <a:srgbClr val="333399"/>
                  </a:solidFill>
                </a:rPr>
                <a:t> – maximal cross-section of two</a:t>
              </a:r>
              <a:r>
                <a:rPr lang="ru-RU" sz="2000" b="1">
                  <a:solidFill>
                    <a:srgbClr val="333399"/>
                  </a:solidFill>
                </a:rPr>
                <a:t> </a:t>
              </a:r>
              <a:r>
                <a:rPr lang="en-US" sz="2000" b="1">
                  <a:solidFill>
                    <a:srgbClr val="333399"/>
                  </a:solidFill>
                </a:rPr>
                <a:t>beams, </a:t>
              </a:r>
              <a:r>
                <a:rPr lang="en-US" sz="2000" b="1" i="1">
                  <a:solidFill>
                    <a:srgbClr val="333399"/>
                  </a:solidFill>
                </a:rPr>
                <a:t>f</a:t>
              </a:r>
              <a:r>
                <a:rPr lang="en-US" sz="2000" b="1">
                  <a:solidFill>
                    <a:srgbClr val="333399"/>
                  </a:solidFill>
                </a:rPr>
                <a:t> – frequency of collisions</a:t>
              </a:r>
              <a:r>
                <a:rPr lang="ru-RU" sz="2000" b="1">
                  <a:solidFill>
                    <a:srgbClr val="333399"/>
                  </a:solidFill>
                </a:rPr>
                <a:t> (</a:t>
              </a:r>
              <a:r>
                <a:rPr lang="en-US" sz="2000" b="1">
                  <a:solidFill>
                    <a:srgbClr val="333399"/>
                  </a:solidFill>
                </a:rPr>
                <a:t>for collider - particle rvolution frequency in the ring);</a:t>
              </a:r>
            </a:p>
            <a:p>
              <a:pPr>
                <a:lnSpc>
                  <a:spcPct val="120000"/>
                </a:lnSpc>
              </a:pPr>
              <a:r>
                <a:rPr lang="en-US" sz="2000" b="1" i="1">
                  <a:solidFill>
                    <a:srgbClr val="333399"/>
                  </a:solidFill>
                </a:rPr>
                <a:t>n</a:t>
              </a:r>
              <a:r>
                <a:rPr lang="en-US" sz="2000" b="1" baseline="-25000">
                  <a:solidFill>
                    <a:srgbClr val="333399"/>
                  </a:solidFill>
                </a:rPr>
                <a:t>0 </a:t>
              </a:r>
              <a:r>
                <a:rPr lang="en-US" sz="2000" b="1" i="1">
                  <a:solidFill>
                    <a:srgbClr val="333399"/>
                  </a:solidFill>
                </a:rPr>
                <a:t> – </a:t>
              </a:r>
              <a:r>
                <a:rPr lang="en-US" sz="2000" b="1">
                  <a:solidFill>
                    <a:srgbClr val="333399"/>
                  </a:solidFill>
                </a:rPr>
                <a:t>target density (cm</a:t>
              </a:r>
              <a:r>
                <a:rPr lang="en-US" sz="2000" b="1" baseline="30000">
                  <a:solidFill>
                    <a:srgbClr val="333399"/>
                  </a:solidFill>
                </a:rPr>
                <a:t>-3</a:t>
              </a:r>
              <a:r>
                <a:rPr lang="en-US" sz="2000" b="1">
                  <a:solidFill>
                    <a:srgbClr val="333399"/>
                  </a:solidFill>
                </a:rPr>
                <a:t>)</a:t>
              </a:r>
              <a:r>
                <a:rPr lang="ru-RU" sz="2000" b="1">
                  <a:solidFill>
                    <a:srgbClr val="333399"/>
                  </a:solidFill>
                </a:rPr>
                <a:t>, </a:t>
              </a:r>
              <a:r>
                <a:rPr lang="en-US" sz="2000" b="1" i="1">
                  <a:solidFill>
                    <a:srgbClr val="333399"/>
                  </a:solidFill>
                </a:rPr>
                <a:t>l </a:t>
              </a:r>
              <a:r>
                <a:rPr lang="en-US" sz="2000" b="1">
                  <a:solidFill>
                    <a:srgbClr val="333399"/>
                  </a:solidFill>
                </a:rPr>
                <a:t>– target thickness</a:t>
              </a:r>
              <a:r>
                <a:rPr lang="ru-RU" sz="2000" b="1">
                  <a:solidFill>
                    <a:srgbClr val="333399"/>
                  </a:solidFill>
                </a:rPr>
                <a:t>, </a:t>
              </a:r>
              <a:r>
                <a:rPr lang="en-US" sz="2000" b="1" i="1">
                  <a:solidFill>
                    <a:srgbClr val="333399"/>
                  </a:solidFill>
                </a:rPr>
                <a:t>dN/dt</a:t>
              </a:r>
              <a:r>
                <a:rPr lang="en-US" sz="2000" b="1">
                  <a:solidFill>
                    <a:srgbClr val="333399"/>
                  </a:solidFill>
                </a:rPr>
                <a:t> – particle flux bombarding the target.</a:t>
              </a:r>
              <a:endParaRPr lang="en-US" sz="2000" b="1" i="1">
                <a:solidFill>
                  <a:srgbClr val="333399"/>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457200" y="188640"/>
            <a:ext cx="8229600" cy="652934"/>
          </a:xfrm>
        </p:spPr>
        <p:txBody>
          <a:bodyPr/>
          <a:lstStyle/>
          <a:p>
            <a:r>
              <a:rPr lang="en-US" sz="3600" dirty="0" smtClean="0"/>
              <a:t>Luminosity</a:t>
            </a:r>
            <a:endParaRPr lang="ru-RU" sz="3600" dirty="0" smtClean="0"/>
          </a:p>
        </p:txBody>
      </p:sp>
      <p:graphicFrame>
        <p:nvGraphicFramePr>
          <p:cNvPr id="102402" name="Object 4"/>
          <p:cNvGraphicFramePr>
            <a:graphicFrameLocks noChangeAspect="1"/>
          </p:cNvGraphicFramePr>
          <p:nvPr/>
        </p:nvGraphicFramePr>
        <p:xfrm>
          <a:off x="3022600" y="1192213"/>
          <a:ext cx="2957513" cy="809625"/>
        </p:xfrm>
        <a:graphic>
          <a:graphicData uri="http://schemas.openxmlformats.org/presentationml/2006/ole">
            <mc:AlternateContent xmlns:mc="http://schemas.openxmlformats.org/markup-compatibility/2006">
              <mc:Choice xmlns:v="urn:schemas-microsoft-com:vml" Requires="v">
                <p:oleObj spid="_x0000_s102582" name="Формула" r:id="rId3" imgW="1498095" imgH="406216" progId="Equation.3">
                  <p:embed/>
                </p:oleObj>
              </mc:Choice>
              <mc:Fallback>
                <p:oleObj name="Формула" r:id="rId3" imgW="1498095" imgH="406216" progId="Equation.3">
                  <p:embed/>
                  <p:pic>
                    <p:nvPicPr>
                      <p:cNvPr id="0" name="Picture 1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600" y="1192213"/>
                        <a:ext cx="2957513"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83" name="Rectangle 7"/>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2404" name="Object 6"/>
          <p:cNvGraphicFramePr>
            <a:graphicFrameLocks noChangeAspect="1"/>
          </p:cNvGraphicFramePr>
          <p:nvPr>
            <p:extLst>
              <p:ext uri="{D42A27DB-BD31-4B8C-83A1-F6EECF244321}">
                <p14:modId xmlns:p14="http://schemas.microsoft.com/office/powerpoint/2010/main" val="1669806539"/>
              </p:ext>
            </p:extLst>
          </p:nvPr>
        </p:nvGraphicFramePr>
        <p:xfrm>
          <a:off x="3213100" y="2044700"/>
          <a:ext cx="2743200" cy="508000"/>
        </p:xfrm>
        <a:graphic>
          <a:graphicData uri="http://schemas.openxmlformats.org/presentationml/2006/ole">
            <mc:AlternateContent xmlns:mc="http://schemas.openxmlformats.org/markup-compatibility/2006">
              <mc:Choice xmlns:v="urn:schemas-microsoft-com:vml" Requires="v">
                <p:oleObj spid="_x0000_s102583" name="Сормула" r:id="rId5" imgW="1371600" imgH="254000" progId="Equation.3">
                  <p:embed/>
                </p:oleObj>
              </mc:Choice>
              <mc:Fallback>
                <p:oleObj name="Сормула" r:id="rId5" imgW="1371600" imgH="254000" progId="Equation.3">
                  <p:embed/>
                  <p:pic>
                    <p:nvPicPr>
                      <p:cNvPr id="0" name="Picture 126"/>
                      <p:cNvPicPr>
                        <a:picLocks noChangeAspect="1" noChangeArrowheads="1"/>
                      </p:cNvPicPr>
                      <p:nvPr/>
                    </p:nvPicPr>
                    <p:blipFill>
                      <a:blip r:embed="rId6"/>
                      <a:srcRect/>
                      <a:stretch>
                        <a:fillRect/>
                      </a:stretch>
                    </p:blipFill>
                    <p:spPr bwMode="auto">
                      <a:xfrm>
                        <a:off x="3213100" y="2044700"/>
                        <a:ext cx="27432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85" name="Rectangle 9"/>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2406" name="Object 8"/>
          <p:cNvGraphicFramePr>
            <a:graphicFrameLocks noChangeAspect="1"/>
          </p:cNvGraphicFramePr>
          <p:nvPr/>
        </p:nvGraphicFramePr>
        <p:xfrm>
          <a:off x="3683000" y="2692400"/>
          <a:ext cx="1625600" cy="457200"/>
        </p:xfrm>
        <a:graphic>
          <a:graphicData uri="http://schemas.openxmlformats.org/presentationml/2006/ole">
            <mc:AlternateContent xmlns:mc="http://schemas.openxmlformats.org/markup-compatibility/2006">
              <mc:Choice xmlns:v="urn:schemas-microsoft-com:vml" Requires="v">
                <p:oleObj spid="_x0000_s102584" name="Формула" r:id="rId7" imgW="812520" imgH="228600" progId="Equation.3">
                  <p:embed/>
                </p:oleObj>
              </mc:Choice>
              <mc:Fallback>
                <p:oleObj name="Формула" r:id="rId7" imgW="812520" imgH="228600" progId="Equation.3">
                  <p:embed/>
                  <p:pic>
                    <p:nvPicPr>
                      <p:cNvPr id="0" name="Picture 1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000" y="2692400"/>
                        <a:ext cx="16256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87" name="Rectangle 11"/>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2408" name="Object 10"/>
          <p:cNvGraphicFramePr>
            <a:graphicFrameLocks noChangeAspect="1"/>
          </p:cNvGraphicFramePr>
          <p:nvPr/>
        </p:nvGraphicFramePr>
        <p:xfrm>
          <a:off x="3009900" y="4438650"/>
          <a:ext cx="3735388" cy="838200"/>
        </p:xfrm>
        <a:graphic>
          <a:graphicData uri="http://schemas.openxmlformats.org/presentationml/2006/ole">
            <mc:AlternateContent xmlns:mc="http://schemas.openxmlformats.org/markup-compatibility/2006">
              <mc:Choice xmlns:v="urn:schemas-microsoft-com:vml" Requires="v">
                <p:oleObj spid="_x0000_s102585" name="Формула" r:id="rId9" imgW="1867406" imgH="419146" progId="Equation.3">
                  <p:embed/>
                </p:oleObj>
              </mc:Choice>
              <mc:Fallback>
                <p:oleObj name="Формула" r:id="rId9" imgW="1867406" imgH="419146" progId="Equation.3">
                  <p:embed/>
                  <p:pic>
                    <p:nvPicPr>
                      <p:cNvPr id="0" name="Picture 1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900" y="4438650"/>
                        <a:ext cx="373538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88" name="Text Box 12"/>
          <p:cNvSpPr txBox="1">
            <a:spLocks noChangeArrowheads="1"/>
          </p:cNvSpPr>
          <p:nvPr/>
        </p:nvSpPr>
        <p:spPr bwMode="auto">
          <a:xfrm>
            <a:off x="1089025" y="4027488"/>
            <a:ext cx="57250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t>Limitation by particle rate production</a:t>
            </a:r>
            <a:endParaRPr lang="ru-RU" sz="2400" b="1" dirty="0"/>
          </a:p>
        </p:txBody>
      </p:sp>
      <p:sp>
        <p:nvSpPr>
          <p:cNvPr id="178190" name="Rectangle 14"/>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2411" name="Object 13"/>
          <p:cNvGraphicFramePr>
            <a:graphicFrameLocks noChangeAspect="1"/>
          </p:cNvGraphicFramePr>
          <p:nvPr/>
        </p:nvGraphicFramePr>
        <p:xfrm>
          <a:off x="1193800" y="5295900"/>
          <a:ext cx="590550" cy="457200"/>
        </p:xfrm>
        <a:graphic>
          <a:graphicData uri="http://schemas.openxmlformats.org/presentationml/2006/ole">
            <mc:AlternateContent xmlns:mc="http://schemas.openxmlformats.org/markup-compatibility/2006">
              <mc:Choice xmlns:v="urn:schemas-microsoft-com:vml" Requires="v">
                <p:oleObj spid="_x0000_s102586" name="Формула" r:id="rId11" imgW="291947" imgH="228600" progId="Equation.3">
                  <p:embed/>
                </p:oleObj>
              </mc:Choice>
              <mc:Fallback>
                <p:oleObj name="Формула" r:id="rId11" imgW="291947" imgH="228600" progId="Equation.3">
                  <p:embed/>
                  <p:pic>
                    <p:nvPicPr>
                      <p:cNvPr id="0" name="Picture 1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3800" y="5295900"/>
                        <a:ext cx="5905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1" name="Text Box 15"/>
          <p:cNvSpPr txBox="1">
            <a:spLocks noChangeArrowheads="1"/>
          </p:cNvSpPr>
          <p:nvPr/>
        </p:nvSpPr>
        <p:spPr bwMode="auto">
          <a:xfrm>
            <a:off x="1800225" y="5284788"/>
            <a:ext cx="67030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sz="2800" b="1" dirty="0"/>
              <a:t>- </a:t>
            </a:r>
            <a:r>
              <a:rPr lang="en-US" sz="2800" b="1" dirty="0" smtClean="0"/>
              <a:t>Total cross-section of particle losses</a:t>
            </a:r>
            <a:endParaRPr lang="ru-RU" sz="3600" b="1" dirty="0"/>
          </a:p>
        </p:txBody>
      </p:sp>
      <p:sp>
        <p:nvSpPr>
          <p:cNvPr id="178193" name="Rectangle 17"/>
          <p:cNvSpPr>
            <a:spLocks noChangeArrowheads="1"/>
          </p:cNvSpPr>
          <p:nvPr/>
        </p:nvSpPr>
        <p:spPr bwMode="auto">
          <a:xfrm>
            <a:off x="0"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2414" name="Object 16"/>
          <p:cNvGraphicFramePr>
            <a:graphicFrameLocks noChangeAspect="1"/>
          </p:cNvGraphicFramePr>
          <p:nvPr/>
        </p:nvGraphicFramePr>
        <p:xfrm>
          <a:off x="3467100" y="3179763"/>
          <a:ext cx="2016125" cy="885825"/>
        </p:xfrm>
        <a:graphic>
          <a:graphicData uri="http://schemas.openxmlformats.org/presentationml/2006/ole">
            <mc:AlternateContent xmlns:mc="http://schemas.openxmlformats.org/markup-compatibility/2006">
              <mc:Choice xmlns:v="urn:schemas-microsoft-com:vml" Requires="v">
                <p:oleObj spid="_x0000_s102587" name="Сормула" r:id="rId13" imgW="1015816" imgH="444247" progId="Equation.3">
                  <p:embed/>
                </p:oleObj>
              </mc:Choice>
              <mc:Fallback>
                <p:oleObj name="Сормула" r:id="rId13" imgW="1015816" imgH="444247" progId="Equation.3">
                  <p:embed/>
                  <p:pic>
                    <p:nvPicPr>
                      <p:cNvPr id="0" name="Picture 1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67100" y="3179763"/>
                        <a:ext cx="201612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4" name="Text Box 18"/>
          <p:cNvSpPr txBox="1">
            <a:spLocks noChangeArrowheads="1"/>
          </p:cNvSpPr>
          <p:nvPr/>
        </p:nvSpPr>
        <p:spPr bwMode="auto">
          <a:xfrm>
            <a:off x="1673225" y="5826125"/>
            <a:ext cx="60984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smtClean="0">
                <a:solidFill>
                  <a:srgbClr val="FF0000"/>
                </a:solidFill>
              </a:rPr>
              <a:t>Effective use of the beam</a:t>
            </a:r>
            <a:r>
              <a:rPr lang="ru-RU" dirty="0" smtClean="0"/>
              <a:t>: </a:t>
            </a:r>
            <a:r>
              <a:rPr lang="ru-RU" sz="2400" dirty="0">
                <a:sym typeface="Symbol" pitchFamily="18" charset="2"/>
              </a:rPr>
              <a:t></a:t>
            </a:r>
            <a:r>
              <a:rPr lang="en-US" baseline="-25000" dirty="0">
                <a:sym typeface="Symbol" pitchFamily="18" charset="2"/>
              </a:rPr>
              <a:t>reaction</a:t>
            </a:r>
            <a:r>
              <a:rPr lang="en-US" dirty="0">
                <a:sym typeface="Symbol" pitchFamily="18" charset="2"/>
              </a:rPr>
              <a:t> ~</a:t>
            </a:r>
            <a:r>
              <a:rPr lang="ru-RU" dirty="0">
                <a:sym typeface="Symbol" pitchFamily="18" charset="2"/>
              </a:rPr>
              <a:t> </a:t>
            </a:r>
            <a:r>
              <a:rPr lang="ru-RU" sz="2400" dirty="0">
                <a:sym typeface="Symbol" pitchFamily="18" charset="2"/>
              </a:rPr>
              <a:t></a:t>
            </a:r>
            <a:r>
              <a:rPr lang="en-US" baseline="-25000" dirty="0">
                <a:sym typeface="Symbol" pitchFamily="18" charset="2"/>
              </a:rPr>
              <a:t>loss</a:t>
            </a:r>
            <a:endParaRPr lang="ru-RU" baseline="-25000" dirty="0">
              <a:sym typeface="Symbol" pitchFamily="18" charset="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Rectangle 4"/>
          <p:cNvSpPr>
            <a:spLocks noGrp="1" noChangeArrowheads="1"/>
          </p:cNvSpPr>
          <p:nvPr>
            <p:ph type="title"/>
          </p:nvPr>
        </p:nvSpPr>
        <p:spPr>
          <a:xfrm>
            <a:off x="381000" y="319088"/>
            <a:ext cx="8763000" cy="349250"/>
          </a:xfrm>
          <a:noFill/>
        </p:spPr>
        <p:txBody>
          <a:bodyPr/>
          <a:lstStyle/>
          <a:p>
            <a:pPr algn="l"/>
            <a:r>
              <a:rPr lang="en-US" sz="2800" b="1" dirty="0" smtClean="0">
                <a:solidFill>
                  <a:srgbClr val="FF0000"/>
                </a:solidFill>
              </a:rPr>
              <a:t>Maximal achievable luminosity, average</a:t>
            </a:r>
            <a:endParaRPr lang="ru-RU" sz="2800" b="1" dirty="0" smtClean="0">
              <a:solidFill>
                <a:srgbClr val="FF0000"/>
              </a:solidFill>
            </a:endParaRPr>
          </a:p>
        </p:txBody>
      </p:sp>
      <p:graphicFrame>
        <p:nvGraphicFramePr>
          <p:cNvPr id="103426" name="Object 7"/>
          <p:cNvGraphicFramePr>
            <a:graphicFrameLocks noChangeAspect="1"/>
          </p:cNvGraphicFramePr>
          <p:nvPr/>
        </p:nvGraphicFramePr>
        <p:xfrm>
          <a:off x="1925638" y="715963"/>
          <a:ext cx="4808537" cy="835025"/>
        </p:xfrm>
        <a:graphic>
          <a:graphicData uri="http://schemas.openxmlformats.org/presentationml/2006/ole">
            <mc:AlternateContent xmlns:mc="http://schemas.openxmlformats.org/markup-compatibility/2006">
              <mc:Choice xmlns:v="urn:schemas-microsoft-com:vml" Requires="v">
                <p:oleObj spid="_x0000_s103490" name="Формула" r:id="rId3" imgW="2412495" imgH="418893" progId="Equation.3">
                  <p:embed/>
                </p:oleObj>
              </mc:Choice>
              <mc:Fallback>
                <p:oleObj name="Формула" r:id="rId3" imgW="2412495" imgH="418893" progId="Equation.3">
                  <p:embed/>
                  <p:pic>
                    <p:nvPicPr>
                      <p:cNvPr id="0"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638" y="715963"/>
                        <a:ext cx="4808537" cy="83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42" name="Text Box 18"/>
          <p:cNvSpPr txBox="1">
            <a:spLocks noChangeArrowheads="1"/>
          </p:cNvSpPr>
          <p:nvPr/>
        </p:nvSpPr>
        <p:spPr bwMode="auto">
          <a:xfrm>
            <a:off x="871017" y="6053226"/>
            <a:ext cx="41199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err="1"/>
              <a:t>L</a:t>
            </a:r>
            <a:r>
              <a:rPr lang="en-US" sz="2000" b="1" baseline="-25000" dirty="0" err="1"/>
              <a:t>max</a:t>
            </a:r>
            <a:r>
              <a:rPr lang="en-US" sz="2000" b="1" dirty="0"/>
              <a:t> = 10</a:t>
            </a:r>
            <a:r>
              <a:rPr lang="en-US" sz="2000" b="1" baseline="30000" dirty="0"/>
              <a:t>7</a:t>
            </a:r>
            <a:r>
              <a:rPr lang="en-US" sz="2000" b="1" dirty="0"/>
              <a:t>/5·10</a:t>
            </a:r>
            <a:r>
              <a:rPr lang="en-US" sz="2000" b="1" baseline="30000" dirty="0"/>
              <a:t>-26</a:t>
            </a:r>
            <a:r>
              <a:rPr lang="en-US" sz="2000" b="1" dirty="0"/>
              <a:t> = </a:t>
            </a:r>
            <a:r>
              <a:rPr lang="en-US" sz="2000" b="1" dirty="0">
                <a:solidFill>
                  <a:srgbClr val="FF0000"/>
                </a:solidFill>
              </a:rPr>
              <a:t>2·10</a:t>
            </a:r>
            <a:r>
              <a:rPr lang="en-US" sz="2000" b="1" baseline="30000" dirty="0">
                <a:solidFill>
                  <a:srgbClr val="FF0000"/>
                </a:solidFill>
              </a:rPr>
              <a:t>32 </a:t>
            </a:r>
            <a:r>
              <a:rPr lang="en-US" sz="2000" b="1" dirty="0" smtClean="0">
                <a:solidFill>
                  <a:srgbClr val="FF0000"/>
                </a:solidFill>
              </a:rPr>
              <a:t>cm</a:t>
            </a:r>
            <a:r>
              <a:rPr lang="en-US" sz="2000" b="1" baseline="30000" dirty="0" smtClean="0">
                <a:solidFill>
                  <a:srgbClr val="FF0000"/>
                </a:solidFill>
              </a:rPr>
              <a:t>-</a:t>
            </a:r>
            <a:r>
              <a:rPr lang="en-US" sz="2000" b="1" baseline="30000" dirty="0">
                <a:solidFill>
                  <a:srgbClr val="FF0000"/>
                </a:solidFill>
              </a:rPr>
              <a:t>2</a:t>
            </a:r>
            <a:r>
              <a:rPr lang="en-US" sz="2000" b="1" dirty="0">
                <a:solidFill>
                  <a:srgbClr val="FF0000"/>
                </a:solidFill>
              </a:rPr>
              <a:t> s</a:t>
            </a:r>
            <a:r>
              <a:rPr lang="en-US" sz="2000" b="1" baseline="30000" dirty="0" smtClean="0">
                <a:solidFill>
                  <a:srgbClr val="FF0000"/>
                </a:solidFill>
              </a:rPr>
              <a:t>-</a:t>
            </a:r>
            <a:r>
              <a:rPr lang="en-US" sz="2000" b="1" baseline="30000" dirty="0">
                <a:solidFill>
                  <a:srgbClr val="FF0000"/>
                </a:solidFill>
              </a:rPr>
              <a:t>1</a:t>
            </a:r>
            <a:endParaRPr lang="en-US" sz="2000" b="1" dirty="0"/>
          </a:p>
        </p:txBody>
      </p:sp>
      <p:sp>
        <p:nvSpPr>
          <p:cNvPr id="154648" name="Text Box 24"/>
          <p:cNvSpPr txBox="1">
            <a:spLocks noChangeArrowheads="1"/>
          </p:cNvSpPr>
          <p:nvPr/>
        </p:nvSpPr>
        <p:spPr bwMode="auto">
          <a:xfrm>
            <a:off x="382454" y="1857598"/>
            <a:ext cx="807797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Examples</a:t>
            </a:r>
            <a:r>
              <a:rPr lang="ru-RU" dirty="0" smtClean="0"/>
              <a:t>:</a:t>
            </a:r>
            <a:endParaRPr lang="en-US" dirty="0" smtClean="0"/>
          </a:p>
          <a:p>
            <a:endParaRPr lang="ru-RU" dirty="0"/>
          </a:p>
          <a:p>
            <a:r>
              <a:rPr lang="en-US" dirty="0" smtClean="0"/>
              <a:t>NICA:</a:t>
            </a:r>
            <a:r>
              <a:rPr lang="en-US" dirty="0"/>
              <a:t> </a:t>
            </a:r>
            <a:r>
              <a:rPr lang="en-US" dirty="0" smtClean="0"/>
              <a:t>Ion generation rate: </a:t>
            </a:r>
            <a:r>
              <a:rPr lang="ru-RU" dirty="0" smtClean="0"/>
              <a:t>10</a:t>
            </a:r>
            <a:r>
              <a:rPr lang="ru-RU" baseline="30000" dirty="0" smtClean="0"/>
              <a:t>9</a:t>
            </a:r>
            <a:r>
              <a:rPr lang="ru-RU" dirty="0" smtClean="0"/>
              <a:t> </a:t>
            </a:r>
            <a:r>
              <a:rPr lang="en-US" dirty="0" smtClean="0"/>
              <a:t>per</a:t>
            </a:r>
            <a:r>
              <a:rPr lang="ru-RU" dirty="0" smtClean="0"/>
              <a:t> </a:t>
            </a:r>
            <a:r>
              <a:rPr lang="ru-RU" dirty="0"/>
              <a:t>4 </a:t>
            </a:r>
            <a:r>
              <a:rPr lang="en-US" dirty="0" smtClean="0"/>
              <a:t>seconds</a:t>
            </a:r>
            <a:r>
              <a:rPr lang="ru-RU" dirty="0" smtClean="0"/>
              <a:t>, </a:t>
            </a:r>
            <a:r>
              <a:rPr lang="en-US" dirty="0" smtClean="0"/>
              <a:t>reaction cross-section = </a:t>
            </a:r>
            <a:r>
              <a:rPr lang="ru-RU" dirty="0" smtClean="0"/>
              <a:t> </a:t>
            </a:r>
            <a:r>
              <a:rPr lang="ru-RU" dirty="0"/>
              <a:t>7 </a:t>
            </a:r>
            <a:r>
              <a:rPr lang="en-US" dirty="0" smtClean="0"/>
              <a:t>barn</a:t>
            </a:r>
            <a:endParaRPr lang="ru-RU" dirty="0"/>
          </a:p>
        </p:txBody>
      </p:sp>
      <p:graphicFrame>
        <p:nvGraphicFramePr>
          <p:cNvPr id="103430" name="Object 25"/>
          <p:cNvGraphicFramePr>
            <a:graphicFrameLocks noChangeAspect="1"/>
          </p:cNvGraphicFramePr>
          <p:nvPr>
            <p:extLst>
              <p:ext uri="{D42A27DB-BD31-4B8C-83A1-F6EECF244321}">
                <p14:modId xmlns:p14="http://schemas.microsoft.com/office/powerpoint/2010/main" val="521936623"/>
              </p:ext>
            </p:extLst>
          </p:nvPr>
        </p:nvGraphicFramePr>
        <p:xfrm>
          <a:off x="816471" y="2662808"/>
          <a:ext cx="4619625" cy="838200"/>
        </p:xfrm>
        <a:graphic>
          <a:graphicData uri="http://schemas.openxmlformats.org/presentationml/2006/ole">
            <mc:AlternateContent xmlns:mc="http://schemas.openxmlformats.org/markup-compatibility/2006">
              <mc:Choice xmlns:v="urn:schemas-microsoft-com:vml" Requires="v">
                <p:oleObj spid="_x0000_s103491" name="Сормула" r:id="rId5" imgW="2311078" imgH="418893" progId="Equation.3">
                  <p:embed/>
                </p:oleObj>
              </mc:Choice>
              <mc:Fallback>
                <p:oleObj name="Сормула" r:id="rId5" imgW="2311078" imgH="418893" progId="Equation.3">
                  <p:embed/>
                  <p:pic>
                    <p:nvPicPr>
                      <p:cNvPr id="0"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71" y="2662808"/>
                        <a:ext cx="46196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51" name="Text Box 27"/>
          <p:cNvSpPr txBox="1">
            <a:spLocks noChangeArrowheads="1"/>
          </p:cNvSpPr>
          <p:nvPr/>
        </p:nvSpPr>
        <p:spPr bwMode="auto">
          <a:xfrm>
            <a:off x="464865" y="5693186"/>
            <a:ext cx="170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Arial" charset="0"/>
                <a:ea typeface="Arial" charset="0"/>
                <a:cs typeface="Arial" charset="0"/>
              </a:rPr>
              <a:t>PANDA (FAIR)</a:t>
            </a:r>
          </a:p>
          <a:p>
            <a:pPr>
              <a:defRPr/>
            </a:pPr>
            <a:endParaRPr lang="ru-RU" dirty="0">
              <a:latin typeface="Arial" charset="0"/>
              <a:ea typeface="Arial" charset="0"/>
              <a:cs typeface="Arial" charset="0"/>
            </a:endParaRPr>
          </a:p>
        </p:txBody>
      </p:sp>
      <p:sp>
        <p:nvSpPr>
          <p:cNvPr id="154652" name="Text Box 28"/>
          <p:cNvSpPr txBox="1">
            <a:spLocks noChangeArrowheads="1"/>
          </p:cNvSpPr>
          <p:nvPr/>
        </p:nvSpPr>
        <p:spPr bwMode="auto">
          <a:xfrm>
            <a:off x="2121049" y="5693186"/>
            <a:ext cx="63393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Antiproton</a:t>
            </a:r>
            <a:r>
              <a:rPr lang="ru-RU" dirty="0" smtClean="0"/>
              <a:t> </a:t>
            </a:r>
            <a:r>
              <a:rPr lang="en-US" dirty="0" smtClean="0"/>
              <a:t>production rate </a:t>
            </a:r>
            <a:r>
              <a:rPr lang="ru-RU" dirty="0" smtClean="0"/>
              <a:t>10</a:t>
            </a:r>
            <a:r>
              <a:rPr lang="ru-RU" baseline="30000" dirty="0" smtClean="0"/>
              <a:t>7</a:t>
            </a:r>
            <a:r>
              <a:rPr lang="ru-RU" dirty="0" smtClean="0"/>
              <a:t> </a:t>
            </a:r>
            <a:r>
              <a:rPr lang="en-US" dirty="0" smtClean="0"/>
              <a:t>/ sec</a:t>
            </a:r>
            <a:r>
              <a:rPr lang="ru-RU" dirty="0" smtClean="0"/>
              <a:t>, </a:t>
            </a:r>
            <a:r>
              <a:rPr lang="en-US" dirty="0" smtClean="0"/>
              <a:t>cross-section</a:t>
            </a:r>
            <a:r>
              <a:rPr lang="ru-RU" dirty="0" smtClean="0"/>
              <a:t> </a:t>
            </a:r>
            <a:r>
              <a:rPr lang="ru-RU" dirty="0"/>
              <a:t>0.05 </a:t>
            </a:r>
            <a:r>
              <a:rPr lang="en-US" dirty="0" smtClean="0"/>
              <a:t>barn</a:t>
            </a:r>
            <a:endParaRPr lang="ru-RU" dirty="0"/>
          </a:p>
        </p:txBody>
      </p:sp>
      <p:sp>
        <p:nvSpPr>
          <p:cNvPr id="154653" name="Text Box 29"/>
          <p:cNvSpPr txBox="1">
            <a:spLocks noChangeArrowheads="1"/>
          </p:cNvSpPr>
          <p:nvPr/>
        </p:nvSpPr>
        <p:spPr bwMode="auto">
          <a:xfrm>
            <a:off x="323528" y="4469050"/>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Arial" charset="0"/>
                <a:ea typeface="Arial" charset="0"/>
                <a:cs typeface="Arial" charset="0"/>
              </a:rPr>
              <a:t>CBM (FAIR)</a:t>
            </a:r>
            <a:endParaRPr lang="ru-RU" dirty="0">
              <a:latin typeface="Arial" charset="0"/>
              <a:ea typeface="Arial" charset="0"/>
              <a:cs typeface="Arial" charset="0"/>
            </a:endParaRPr>
          </a:p>
        </p:txBody>
      </p:sp>
      <p:sp>
        <p:nvSpPr>
          <p:cNvPr id="154654" name="Text Box 30"/>
          <p:cNvSpPr txBox="1">
            <a:spLocks noChangeArrowheads="1"/>
          </p:cNvSpPr>
          <p:nvPr/>
        </p:nvSpPr>
        <p:spPr bwMode="auto">
          <a:xfrm>
            <a:off x="1691680" y="4469050"/>
            <a:ext cx="6917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Acceleration at</a:t>
            </a:r>
            <a:r>
              <a:rPr lang="ru-RU" dirty="0" smtClean="0"/>
              <a:t> </a:t>
            </a:r>
            <a:r>
              <a:rPr lang="en-US" dirty="0"/>
              <a:t>SIS300</a:t>
            </a:r>
            <a:r>
              <a:rPr lang="ru-RU" dirty="0"/>
              <a:t> </a:t>
            </a:r>
            <a:r>
              <a:rPr lang="en-US" dirty="0" smtClean="0"/>
              <a:t>up to </a:t>
            </a:r>
            <a:r>
              <a:rPr lang="ru-RU" dirty="0" smtClean="0"/>
              <a:t>10</a:t>
            </a:r>
            <a:r>
              <a:rPr lang="ru-RU" baseline="30000" dirty="0" smtClean="0"/>
              <a:t>10</a:t>
            </a:r>
            <a:r>
              <a:rPr lang="ru-RU" dirty="0" smtClean="0"/>
              <a:t> </a:t>
            </a:r>
            <a:r>
              <a:rPr lang="en-US" dirty="0" smtClean="0"/>
              <a:t>U ions</a:t>
            </a:r>
            <a:r>
              <a:rPr lang="ru-RU" dirty="0" smtClean="0"/>
              <a:t>, </a:t>
            </a:r>
            <a:r>
              <a:rPr lang="en-US" dirty="0" smtClean="0"/>
              <a:t>extraction during 10 sec</a:t>
            </a:r>
            <a:endParaRPr lang="ru-RU" dirty="0"/>
          </a:p>
        </p:txBody>
      </p:sp>
      <p:sp>
        <p:nvSpPr>
          <p:cNvPr id="154655" name="Text Box 31"/>
          <p:cNvSpPr txBox="1">
            <a:spLocks noChangeArrowheads="1"/>
          </p:cNvSpPr>
          <p:nvPr/>
        </p:nvSpPr>
        <p:spPr bwMode="auto">
          <a:xfrm>
            <a:off x="971600" y="4901098"/>
            <a:ext cx="2387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err="1"/>
              <a:t>L</a:t>
            </a:r>
            <a:r>
              <a:rPr lang="en-US" sz="2000" b="1" baseline="-25000" dirty="0" err="1"/>
              <a:t>max</a:t>
            </a:r>
            <a:r>
              <a:rPr lang="en-US" sz="2000" b="1" dirty="0"/>
              <a:t> ~ </a:t>
            </a:r>
            <a:r>
              <a:rPr lang="en-US" sz="2000" b="1" dirty="0">
                <a:solidFill>
                  <a:srgbClr val="FF0000"/>
                </a:solidFill>
              </a:rPr>
              <a:t>10</a:t>
            </a:r>
            <a:r>
              <a:rPr lang="en-US" sz="2000" b="1" baseline="30000" dirty="0">
                <a:solidFill>
                  <a:srgbClr val="FF0000"/>
                </a:solidFill>
              </a:rPr>
              <a:t>32 </a:t>
            </a:r>
            <a:r>
              <a:rPr lang="en-US" sz="2000" b="1" dirty="0" smtClean="0">
                <a:solidFill>
                  <a:srgbClr val="FF0000"/>
                </a:solidFill>
              </a:rPr>
              <a:t>cm</a:t>
            </a:r>
            <a:r>
              <a:rPr lang="en-US" sz="2000" b="1" baseline="30000" dirty="0" smtClean="0">
                <a:solidFill>
                  <a:srgbClr val="FF0000"/>
                </a:solidFill>
              </a:rPr>
              <a:t>-</a:t>
            </a:r>
            <a:r>
              <a:rPr lang="en-US" sz="2000" b="1" baseline="30000" dirty="0">
                <a:solidFill>
                  <a:srgbClr val="FF0000"/>
                </a:solidFill>
              </a:rPr>
              <a:t>2</a:t>
            </a:r>
            <a:r>
              <a:rPr lang="en-US" sz="2000" b="1" dirty="0">
                <a:solidFill>
                  <a:srgbClr val="FF0000"/>
                </a:solidFill>
              </a:rPr>
              <a:t> s</a:t>
            </a:r>
            <a:r>
              <a:rPr lang="en-US" sz="2000" b="1" baseline="30000" dirty="0" smtClean="0">
                <a:solidFill>
                  <a:srgbClr val="FF0000"/>
                </a:solidFill>
              </a:rPr>
              <a:t>-</a:t>
            </a:r>
            <a:r>
              <a:rPr lang="en-US" sz="2000" b="1" baseline="30000" dirty="0">
                <a:solidFill>
                  <a:srgbClr val="FF0000"/>
                </a:solidFill>
              </a:rPr>
              <a:t>1</a:t>
            </a:r>
            <a:endParaRPr lang="en-US" sz="2000" b="1" dirty="0"/>
          </a:p>
        </p:txBody>
      </p:sp>
      <p:sp>
        <p:nvSpPr>
          <p:cNvPr id="154657" name="Text Box 33"/>
          <p:cNvSpPr txBox="1">
            <a:spLocks noChangeArrowheads="1"/>
          </p:cNvSpPr>
          <p:nvPr/>
        </p:nvSpPr>
        <p:spPr bwMode="auto">
          <a:xfrm>
            <a:off x="631302" y="3707740"/>
            <a:ext cx="4732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RHIC (100 </a:t>
            </a:r>
            <a:r>
              <a:rPr lang="en-US" dirty="0" err="1" smtClean="0"/>
              <a:t>GeV</a:t>
            </a:r>
            <a:r>
              <a:rPr lang="en-US" dirty="0" smtClean="0"/>
              <a:t>/u</a:t>
            </a:r>
            <a:r>
              <a:rPr lang="ru-RU" dirty="0" smtClean="0"/>
              <a:t>)</a:t>
            </a:r>
            <a:r>
              <a:rPr lang="ru-RU" dirty="0"/>
              <a:t>, </a:t>
            </a:r>
            <a:r>
              <a:rPr lang="en-US" dirty="0" smtClean="0"/>
              <a:t>cross-section</a:t>
            </a:r>
            <a:r>
              <a:rPr lang="ru-RU" dirty="0" smtClean="0"/>
              <a:t> </a:t>
            </a:r>
            <a:r>
              <a:rPr lang="en-US" dirty="0"/>
              <a:t>~ 219 </a:t>
            </a:r>
            <a:r>
              <a:rPr lang="en-US" dirty="0" smtClean="0"/>
              <a:t>barn</a:t>
            </a:r>
            <a:endParaRPr lang="ru-RU" dirty="0"/>
          </a:p>
        </p:txBody>
      </p:sp>
      <p:sp>
        <p:nvSpPr>
          <p:cNvPr id="154658" name="Text Box 34"/>
          <p:cNvSpPr txBox="1">
            <a:spLocks noChangeArrowheads="1"/>
          </p:cNvSpPr>
          <p:nvPr/>
        </p:nvSpPr>
        <p:spPr bwMode="auto">
          <a:xfrm>
            <a:off x="5436096" y="3676962"/>
            <a:ext cx="25942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err="1"/>
              <a:t>L</a:t>
            </a:r>
            <a:r>
              <a:rPr lang="en-US" sz="2000" b="1" baseline="-25000" dirty="0" err="1"/>
              <a:t>max</a:t>
            </a:r>
            <a:r>
              <a:rPr lang="en-US" sz="2000" b="1" dirty="0"/>
              <a:t> ~ </a:t>
            </a:r>
            <a:r>
              <a:rPr lang="ru-RU" sz="2000" b="1" dirty="0">
                <a:solidFill>
                  <a:srgbClr val="FF0000"/>
                </a:solidFill>
              </a:rPr>
              <a:t>5</a:t>
            </a:r>
            <a:r>
              <a:rPr lang="ru-RU" sz="2000" b="1" dirty="0">
                <a:solidFill>
                  <a:srgbClr val="FF0000"/>
                </a:solidFill>
                <a:sym typeface="Symbol" pitchFamily="18" charset="2"/>
              </a:rPr>
              <a:t></a:t>
            </a:r>
            <a:r>
              <a:rPr lang="ru-RU" sz="2000" b="1" dirty="0">
                <a:solidFill>
                  <a:srgbClr val="FF0000"/>
                </a:solidFill>
              </a:rPr>
              <a:t>1</a:t>
            </a:r>
            <a:r>
              <a:rPr lang="en-US" sz="2000" b="1" dirty="0">
                <a:solidFill>
                  <a:srgbClr val="FF0000"/>
                </a:solidFill>
              </a:rPr>
              <a:t>0</a:t>
            </a:r>
            <a:r>
              <a:rPr lang="ru-RU" sz="2000" b="1" baseline="30000" dirty="0">
                <a:solidFill>
                  <a:srgbClr val="FF0000"/>
                </a:solidFill>
              </a:rPr>
              <a:t>29</a:t>
            </a:r>
            <a:r>
              <a:rPr lang="en-US" sz="2000" b="1" baseline="30000" dirty="0">
                <a:solidFill>
                  <a:srgbClr val="FF0000"/>
                </a:solidFill>
              </a:rPr>
              <a:t> </a:t>
            </a:r>
            <a:r>
              <a:rPr lang="en-US" sz="2000" b="1" dirty="0" smtClean="0">
                <a:solidFill>
                  <a:srgbClr val="FF0000"/>
                </a:solidFill>
              </a:rPr>
              <a:t>cm</a:t>
            </a:r>
            <a:r>
              <a:rPr lang="en-US" sz="2000" b="1" baseline="30000" dirty="0" smtClean="0">
                <a:solidFill>
                  <a:srgbClr val="FF0000"/>
                </a:solidFill>
              </a:rPr>
              <a:t>-</a:t>
            </a:r>
            <a:r>
              <a:rPr lang="en-US" sz="2000" b="1" baseline="30000" dirty="0">
                <a:solidFill>
                  <a:srgbClr val="FF0000"/>
                </a:solidFill>
              </a:rPr>
              <a:t>2</a:t>
            </a:r>
            <a:r>
              <a:rPr lang="en-US" sz="2000" b="1" dirty="0">
                <a:solidFill>
                  <a:srgbClr val="FF0000"/>
                </a:solidFill>
              </a:rPr>
              <a:t> s</a:t>
            </a:r>
            <a:r>
              <a:rPr lang="en-US" sz="2000" b="1" baseline="30000" dirty="0" smtClean="0">
                <a:solidFill>
                  <a:srgbClr val="FF0000"/>
                </a:solidFill>
              </a:rPr>
              <a:t>-</a:t>
            </a:r>
            <a:r>
              <a:rPr lang="en-US" sz="2000" b="1" baseline="30000" dirty="0">
                <a:solidFill>
                  <a:srgbClr val="FF0000"/>
                </a:solidFill>
              </a:rPr>
              <a:t>1</a:t>
            </a:r>
            <a:endParaRPr lang="en-US" sz="20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274638"/>
            <a:ext cx="8902700" cy="1143000"/>
          </a:xfrm>
        </p:spPr>
        <p:txBody>
          <a:bodyPr/>
          <a:lstStyle/>
          <a:p>
            <a:r>
              <a:rPr lang="en-US" sz="4000" dirty="0" smtClean="0"/>
              <a:t>Cycle parameters limitations</a:t>
            </a:r>
            <a:endParaRPr lang="ru-RU" sz="4000" dirty="0" smtClean="0"/>
          </a:p>
        </p:txBody>
      </p:sp>
      <p:sp>
        <p:nvSpPr>
          <p:cNvPr id="179204" name="Text Box 4"/>
          <p:cNvSpPr txBox="1">
            <a:spLocks noChangeArrowheads="1"/>
          </p:cNvSpPr>
          <p:nvPr/>
        </p:nvSpPr>
        <p:spPr bwMode="auto">
          <a:xfrm>
            <a:off x="738188" y="3114675"/>
            <a:ext cx="55691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err="1"/>
              <a:t>L</a:t>
            </a:r>
            <a:r>
              <a:rPr lang="en-US" sz="2000" b="1" baseline="-25000" dirty="0" err="1"/>
              <a:t>max</a:t>
            </a:r>
            <a:r>
              <a:rPr lang="en-US" sz="2000" b="1" dirty="0"/>
              <a:t> ~ </a:t>
            </a:r>
            <a:r>
              <a:rPr lang="ru-RU" sz="2000" b="1" dirty="0">
                <a:solidFill>
                  <a:srgbClr val="FF0000"/>
                </a:solidFill>
              </a:rPr>
              <a:t>1.2</a:t>
            </a:r>
            <a:r>
              <a:rPr lang="ru-RU" sz="2000" b="1" dirty="0">
                <a:solidFill>
                  <a:srgbClr val="FF0000"/>
                </a:solidFill>
                <a:sym typeface="Symbol" pitchFamily="18" charset="2"/>
              </a:rPr>
              <a:t></a:t>
            </a:r>
            <a:r>
              <a:rPr lang="ru-RU" sz="2000" b="1" dirty="0">
                <a:solidFill>
                  <a:srgbClr val="FF0000"/>
                </a:solidFill>
              </a:rPr>
              <a:t>1</a:t>
            </a:r>
            <a:r>
              <a:rPr lang="en-US" sz="2000" b="1" dirty="0">
                <a:solidFill>
                  <a:srgbClr val="FF0000"/>
                </a:solidFill>
              </a:rPr>
              <a:t>0</a:t>
            </a:r>
            <a:r>
              <a:rPr lang="ru-RU" sz="2000" b="1" baseline="30000" dirty="0">
                <a:solidFill>
                  <a:srgbClr val="FF0000"/>
                </a:solidFill>
              </a:rPr>
              <a:t>30</a:t>
            </a:r>
            <a:r>
              <a:rPr lang="en-US" sz="2000" b="1" baseline="30000" dirty="0">
                <a:solidFill>
                  <a:srgbClr val="FF0000"/>
                </a:solidFill>
              </a:rPr>
              <a:t> </a:t>
            </a:r>
            <a:r>
              <a:rPr lang="en-US" sz="2000" b="1" dirty="0">
                <a:solidFill>
                  <a:srgbClr val="FF0000"/>
                </a:solidFill>
              </a:rPr>
              <a:t>c</a:t>
            </a:r>
            <a:r>
              <a:rPr lang="ru-RU" sz="2000" b="1" dirty="0">
                <a:solidFill>
                  <a:srgbClr val="FF0000"/>
                </a:solidFill>
              </a:rPr>
              <a:t>м</a:t>
            </a:r>
            <a:r>
              <a:rPr lang="en-US" sz="2000" b="1" baseline="30000" dirty="0">
                <a:solidFill>
                  <a:srgbClr val="FF0000"/>
                </a:solidFill>
              </a:rPr>
              <a:t>-2</a:t>
            </a:r>
            <a:r>
              <a:rPr lang="en-US" sz="2000" b="1" dirty="0">
                <a:solidFill>
                  <a:srgbClr val="FF0000"/>
                </a:solidFill>
              </a:rPr>
              <a:t> </a:t>
            </a:r>
            <a:r>
              <a:rPr lang="ru-RU" sz="2000" b="1" dirty="0">
                <a:solidFill>
                  <a:srgbClr val="FF0000"/>
                </a:solidFill>
              </a:rPr>
              <a:t>с</a:t>
            </a:r>
            <a:r>
              <a:rPr lang="en-US" sz="2000" b="1" baseline="30000" dirty="0">
                <a:solidFill>
                  <a:srgbClr val="FF0000"/>
                </a:solidFill>
              </a:rPr>
              <a:t>-1</a:t>
            </a:r>
            <a:r>
              <a:rPr lang="ru-RU" sz="2000" b="1" dirty="0">
                <a:solidFill>
                  <a:srgbClr val="FF0000"/>
                </a:solidFill>
              </a:rPr>
              <a:t> *1</a:t>
            </a:r>
            <a:r>
              <a:rPr lang="en-US" sz="2000" b="1" dirty="0">
                <a:solidFill>
                  <a:srgbClr val="FF0000"/>
                </a:solidFill>
              </a:rPr>
              <a:t>/4 /4 ~ 8</a:t>
            </a:r>
            <a:r>
              <a:rPr lang="ru-RU" sz="2000" b="1" dirty="0">
                <a:solidFill>
                  <a:srgbClr val="FF0000"/>
                </a:solidFill>
                <a:sym typeface="Symbol" pitchFamily="18" charset="2"/>
              </a:rPr>
              <a:t></a:t>
            </a:r>
            <a:r>
              <a:rPr lang="ru-RU" sz="2000" b="1" dirty="0">
                <a:solidFill>
                  <a:srgbClr val="FF0000"/>
                </a:solidFill>
              </a:rPr>
              <a:t>1</a:t>
            </a:r>
            <a:r>
              <a:rPr lang="en-US" sz="2000" b="1" dirty="0">
                <a:solidFill>
                  <a:srgbClr val="FF0000"/>
                </a:solidFill>
              </a:rPr>
              <a:t>0</a:t>
            </a:r>
            <a:r>
              <a:rPr lang="en-US" sz="2000" b="1" baseline="30000" dirty="0">
                <a:solidFill>
                  <a:srgbClr val="FF0000"/>
                </a:solidFill>
              </a:rPr>
              <a:t>28</a:t>
            </a:r>
            <a:r>
              <a:rPr lang="en-US" sz="2000" b="1" dirty="0">
                <a:solidFill>
                  <a:srgbClr val="FF0000"/>
                </a:solidFill>
              </a:rPr>
              <a:t> </a:t>
            </a:r>
            <a:r>
              <a:rPr lang="en-US" sz="2000" b="1" dirty="0" smtClean="0">
                <a:solidFill>
                  <a:srgbClr val="FF0000"/>
                </a:solidFill>
              </a:rPr>
              <a:t>cm</a:t>
            </a:r>
            <a:r>
              <a:rPr lang="en-US" sz="2000" b="1" baseline="30000" dirty="0" smtClean="0">
                <a:solidFill>
                  <a:srgbClr val="FF0000"/>
                </a:solidFill>
              </a:rPr>
              <a:t>-2</a:t>
            </a:r>
            <a:r>
              <a:rPr lang="en-US" sz="2000" b="1" dirty="0" smtClean="0">
                <a:solidFill>
                  <a:srgbClr val="FF0000"/>
                </a:solidFill>
              </a:rPr>
              <a:t> </a:t>
            </a:r>
            <a:r>
              <a:rPr lang="en-US" sz="2000" b="1" dirty="0">
                <a:solidFill>
                  <a:srgbClr val="FF0000"/>
                </a:solidFill>
              </a:rPr>
              <a:t>s</a:t>
            </a:r>
            <a:r>
              <a:rPr lang="en-US" sz="2000" b="1" baseline="30000" dirty="0" smtClean="0">
                <a:solidFill>
                  <a:srgbClr val="FF0000"/>
                </a:solidFill>
              </a:rPr>
              <a:t>-1</a:t>
            </a:r>
            <a:r>
              <a:rPr lang="ru-RU" dirty="0" smtClean="0"/>
              <a:t> </a:t>
            </a:r>
            <a:endParaRPr lang="en-US" dirty="0"/>
          </a:p>
        </p:txBody>
      </p:sp>
      <p:sp>
        <p:nvSpPr>
          <p:cNvPr id="179205" name="Text Box 5"/>
          <p:cNvSpPr txBox="1">
            <a:spLocks noChangeArrowheads="1"/>
          </p:cNvSpPr>
          <p:nvPr/>
        </p:nvSpPr>
        <p:spPr bwMode="auto">
          <a:xfrm>
            <a:off x="682625" y="1360488"/>
            <a:ext cx="53287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a:t>RHIC</a:t>
            </a:r>
          </a:p>
          <a:p>
            <a:r>
              <a:rPr lang="en-US" sz="2000" b="1" dirty="0" smtClean="0"/>
              <a:t>Filling of both rings</a:t>
            </a:r>
            <a:endParaRPr lang="ru-RU" sz="2000" b="1" dirty="0"/>
          </a:p>
          <a:p>
            <a:r>
              <a:rPr lang="en-US" sz="2000" b="1" dirty="0" smtClean="0"/>
              <a:t>And acceleration up to </a:t>
            </a:r>
            <a:r>
              <a:rPr lang="en-US" sz="2000" b="1" dirty="0" err="1" smtClean="0"/>
              <a:t>E_exp</a:t>
            </a:r>
            <a:r>
              <a:rPr lang="en-US" sz="2000" b="1" dirty="0" smtClean="0"/>
              <a:t> ~ 15 min</a:t>
            </a:r>
            <a:endParaRPr lang="ru-RU" sz="2000" b="1" dirty="0"/>
          </a:p>
          <a:p>
            <a:r>
              <a:rPr lang="en-US" sz="2000" b="1" dirty="0" smtClean="0"/>
              <a:t>Experiment duration (</a:t>
            </a:r>
            <a:r>
              <a:rPr lang="en-US" sz="2000" b="1" dirty="0" err="1" smtClean="0"/>
              <a:t>L_lifetime</a:t>
            </a:r>
            <a:r>
              <a:rPr lang="en-US" sz="2000" b="1" dirty="0" smtClean="0"/>
              <a:t>) ~ 4 hours</a:t>
            </a:r>
            <a:endParaRPr lang="ru-RU" sz="2000" b="1" dirty="0"/>
          </a:p>
        </p:txBody>
      </p:sp>
      <p:sp>
        <p:nvSpPr>
          <p:cNvPr id="179206" name="Text Box 6"/>
          <p:cNvSpPr txBox="1">
            <a:spLocks noChangeArrowheads="1"/>
          </p:cNvSpPr>
          <p:nvPr/>
        </p:nvSpPr>
        <p:spPr bwMode="auto">
          <a:xfrm>
            <a:off x="682625" y="3846513"/>
            <a:ext cx="7943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Average luminosity RHIC</a:t>
            </a:r>
            <a:r>
              <a:rPr lang="ru-RU" dirty="0" smtClean="0"/>
              <a:t> </a:t>
            </a:r>
            <a:r>
              <a:rPr lang="ru-RU" dirty="0"/>
              <a:t>10</a:t>
            </a:r>
            <a:r>
              <a:rPr lang="ru-RU" baseline="30000" dirty="0"/>
              <a:t>28</a:t>
            </a:r>
            <a:r>
              <a:rPr lang="ru-RU" dirty="0"/>
              <a:t> </a:t>
            </a:r>
            <a:r>
              <a:rPr lang="en-US" dirty="0" smtClean="0"/>
              <a:t>cm</a:t>
            </a:r>
            <a:r>
              <a:rPr lang="ru-RU" baseline="30000" dirty="0" smtClean="0"/>
              <a:t>-2</a:t>
            </a:r>
            <a:r>
              <a:rPr lang="ru-RU" dirty="0" smtClean="0"/>
              <a:t> </a:t>
            </a:r>
            <a:r>
              <a:rPr lang="en-US" dirty="0" smtClean="0"/>
              <a:t>s</a:t>
            </a:r>
            <a:r>
              <a:rPr lang="ru-RU" baseline="30000" dirty="0" smtClean="0"/>
              <a:t>-1</a:t>
            </a:r>
            <a:r>
              <a:rPr lang="ru-RU" dirty="0" smtClean="0"/>
              <a:t> </a:t>
            </a:r>
            <a:r>
              <a:rPr lang="ru-RU" dirty="0"/>
              <a:t>– </a:t>
            </a:r>
          </a:p>
          <a:p>
            <a:r>
              <a:rPr lang="en-US" dirty="0" smtClean="0"/>
              <a:t>During experiment decreases by </a:t>
            </a:r>
            <a:r>
              <a:rPr lang="ru-RU" dirty="0" smtClean="0"/>
              <a:t>20-30</a:t>
            </a:r>
            <a:r>
              <a:rPr lang="ru-RU" dirty="0"/>
              <a:t>%</a:t>
            </a:r>
          </a:p>
          <a:p>
            <a:endParaRPr lang="ru-RU" dirty="0"/>
          </a:p>
          <a:p>
            <a:r>
              <a:rPr lang="en-US" dirty="0" smtClean="0"/>
              <a:t>Due to stochastic </a:t>
            </a:r>
            <a:r>
              <a:rPr lang="en-US" dirty="0" err="1" smtClean="0"/>
              <a:t>ooling</a:t>
            </a:r>
            <a:r>
              <a:rPr lang="en-US" dirty="0" smtClean="0"/>
              <a:t> it is planned to increase luminosity by several times</a:t>
            </a:r>
            <a:endParaRPr lang="ru-RU" dirty="0"/>
          </a:p>
          <a:p>
            <a:endParaRPr lang="ru-RU" dirty="0"/>
          </a:p>
          <a:p>
            <a:r>
              <a:rPr lang="en-US" sz="2000" b="1" dirty="0" smtClean="0">
                <a:solidFill>
                  <a:srgbClr val="FF0000"/>
                </a:solidFill>
              </a:rPr>
              <a:t>This will require more intensive collider filling (more often)</a:t>
            </a:r>
            <a:endParaRPr lang="ru-RU"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8" name="Text Box 4"/>
          <p:cNvSpPr txBox="1">
            <a:spLocks noChangeArrowheads="1"/>
          </p:cNvSpPr>
          <p:nvPr/>
        </p:nvSpPr>
        <p:spPr bwMode="auto">
          <a:xfrm>
            <a:off x="669925" y="471488"/>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Arial" charset="0"/>
                <a:ea typeface="Arial" charset="0"/>
                <a:cs typeface="Arial" charset="0"/>
              </a:rPr>
              <a:t>NICA</a:t>
            </a:r>
            <a:endParaRPr lang="ru-RU" sz="2400" b="1">
              <a:latin typeface="Arial" charset="0"/>
              <a:ea typeface="Arial" charset="0"/>
              <a:cs typeface="Arial" charset="0"/>
            </a:endParaRPr>
          </a:p>
        </p:txBody>
      </p:sp>
      <p:sp>
        <p:nvSpPr>
          <p:cNvPr id="180229" name="Text Box 5"/>
          <p:cNvSpPr txBox="1">
            <a:spLocks noChangeArrowheads="1"/>
          </p:cNvSpPr>
          <p:nvPr/>
        </p:nvSpPr>
        <p:spPr bwMode="auto">
          <a:xfrm>
            <a:off x="682625" y="1230313"/>
            <a:ext cx="46858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It is planned to fill both rings during 200 sec</a:t>
            </a:r>
            <a:r>
              <a:rPr lang="ru-RU" dirty="0" smtClean="0"/>
              <a:t>,</a:t>
            </a:r>
            <a:endParaRPr lang="ru-RU" dirty="0"/>
          </a:p>
          <a:p>
            <a:r>
              <a:rPr lang="en-US" dirty="0" smtClean="0"/>
              <a:t>Experiment (luminosity) lifetime ~ 2000 sec</a:t>
            </a:r>
            <a:endParaRPr lang="ru-RU" dirty="0"/>
          </a:p>
        </p:txBody>
      </p:sp>
      <p:sp>
        <p:nvSpPr>
          <p:cNvPr id="180230" name="Text Box 6"/>
          <p:cNvSpPr txBox="1">
            <a:spLocks noChangeArrowheads="1"/>
          </p:cNvSpPr>
          <p:nvPr/>
        </p:nvSpPr>
        <p:spPr bwMode="auto">
          <a:xfrm>
            <a:off x="738188" y="2428875"/>
            <a:ext cx="56980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err="1"/>
              <a:t>L</a:t>
            </a:r>
            <a:r>
              <a:rPr lang="en-US" sz="2000" b="1" baseline="-25000" dirty="0" err="1"/>
              <a:t>max</a:t>
            </a:r>
            <a:r>
              <a:rPr lang="en-US" sz="2000" b="1" dirty="0"/>
              <a:t> ~ </a:t>
            </a:r>
            <a:r>
              <a:rPr lang="ru-RU" sz="2000" b="1" dirty="0">
                <a:solidFill>
                  <a:srgbClr val="FF0000"/>
                </a:solidFill>
              </a:rPr>
              <a:t>3.6</a:t>
            </a:r>
            <a:r>
              <a:rPr lang="ru-RU" sz="2000" b="1" dirty="0">
                <a:solidFill>
                  <a:srgbClr val="FF0000"/>
                </a:solidFill>
                <a:sym typeface="Symbol" pitchFamily="18" charset="2"/>
              </a:rPr>
              <a:t></a:t>
            </a:r>
            <a:r>
              <a:rPr lang="ru-RU" sz="2000" b="1" dirty="0">
                <a:solidFill>
                  <a:srgbClr val="FF0000"/>
                </a:solidFill>
              </a:rPr>
              <a:t>1</a:t>
            </a:r>
            <a:r>
              <a:rPr lang="en-US" sz="2000" b="1" dirty="0">
                <a:solidFill>
                  <a:srgbClr val="FF0000"/>
                </a:solidFill>
              </a:rPr>
              <a:t>0</a:t>
            </a:r>
            <a:r>
              <a:rPr lang="ru-RU" sz="2000" b="1" baseline="30000" dirty="0">
                <a:solidFill>
                  <a:srgbClr val="FF0000"/>
                </a:solidFill>
              </a:rPr>
              <a:t>31</a:t>
            </a:r>
            <a:r>
              <a:rPr lang="en-US" sz="2000" b="1" baseline="30000" dirty="0">
                <a:solidFill>
                  <a:srgbClr val="FF0000"/>
                </a:solidFill>
              </a:rPr>
              <a:t> </a:t>
            </a:r>
            <a:r>
              <a:rPr lang="en-US" sz="2000" b="1" dirty="0" smtClean="0">
                <a:solidFill>
                  <a:srgbClr val="FF0000"/>
                </a:solidFill>
              </a:rPr>
              <a:t>cm</a:t>
            </a:r>
            <a:r>
              <a:rPr lang="en-US" sz="2000" b="1" baseline="30000" dirty="0" smtClean="0">
                <a:solidFill>
                  <a:srgbClr val="FF0000"/>
                </a:solidFill>
              </a:rPr>
              <a:t>-2</a:t>
            </a:r>
            <a:r>
              <a:rPr lang="en-US" sz="2000" b="1" dirty="0" smtClean="0">
                <a:solidFill>
                  <a:srgbClr val="FF0000"/>
                </a:solidFill>
              </a:rPr>
              <a:t> </a:t>
            </a:r>
            <a:r>
              <a:rPr lang="en-US" sz="2000" b="1" dirty="0">
                <a:solidFill>
                  <a:srgbClr val="FF0000"/>
                </a:solidFill>
              </a:rPr>
              <a:t>s</a:t>
            </a:r>
            <a:r>
              <a:rPr lang="en-US" sz="2000" b="1" baseline="30000" dirty="0" smtClean="0">
                <a:solidFill>
                  <a:srgbClr val="FF0000"/>
                </a:solidFill>
              </a:rPr>
              <a:t>-1</a:t>
            </a:r>
            <a:r>
              <a:rPr lang="ru-RU" sz="2000" b="1" dirty="0" smtClean="0">
                <a:solidFill>
                  <a:srgbClr val="FF0000"/>
                </a:solidFill>
              </a:rPr>
              <a:t> *</a:t>
            </a:r>
            <a:r>
              <a:rPr lang="en-US" sz="2000" b="1" dirty="0" smtClean="0">
                <a:solidFill>
                  <a:srgbClr val="FF0000"/>
                </a:solidFill>
              </a:rPr>
              <a:t>2 /20 </a:t>
            </a:r>
            <a:r>
              <a:rPr lang="en-US" sz="2000" b="1" dirty="0">
                <a:solidFill>
                  <a:srgbClr val="FF0000"/>
                </a:solidFill>
              </a:rPr>
              <a:t>~ </a:t>
            </a:r>
            <a:r>
              <a:rPr lang="en-US" sz="2000" b="1" dirty="0" smtClean="0">
                <a:solidFill>
                  <a:srgbClr val="FF0000"/>
                </a:solidFill>
              </a:rPr>
              <a:t>3</a:t>
            </a:r>
            <a:r>
              <a:rPr lang="ru-RU" sz="2000" b="1" dirty="0" smtClean="0">
                <a:solidFill>
                  <a:srgbClr val="FF0000"/>
                </a:solidFill>
              </a:rPr>
              <a:t>.</a:t>
            </a:r>
            <a:r>
              <a:rPr lang="en-US" sz="2000" b="1" dirty="0" smtClean="0">
                <a:solidFill>
                  <a:srgbClr val="FF0000"/>
                </a:solidFill>
              </a:rPr>
              <a:t>6</a:t>
            </a:r>
            <a:r>
              <a:rPr lang="ru-RU" sz="2000" b="1" dirty="0" smtClean="0">
                <a:solidFill>
                  <a:srgbClr val="FF0000"/>
                </a:solidFill>
                <a:sym typeface="Symbol" pitchFamily="18" charset="2"/>
              </a:rPr>
              <a:t></a:t>
            </a:r>
            <a:r>
              <a:rPr lang="ru-RU" sz="2000" b="1" dirty="0" smtClean="0">
                <a:solidFill>
                  <a:srgbClr val="FF0000"/>
                </a:solidFill>
              </a:rPr>
              <a:t>1</a:t>
            </a:r>
            <a:r>
              <a:rPr lang="en-US" sz="2000" b="1" dirty="0" smtClean="0">
                <a:solidFill>
                  <a:srgbClr val="FF0000"/>
                </a:solidFill>
              </a:rPr>
              <a:t>0</a:t>
            </a:r>
            <a:r>
              <a:rPr lang="en-US" sz="2000" b="1" baseline="30000" dirty="0" smtClean="0">
                <a:solidFill>
                  <a:srgbClr val="FF0000"/>
                </a:solidFill>
              </a:rPr>
              <a:t>30</a:t>
            </a:r>
            <a:r>
              <a:rPr lang="en-US" sz="2000" b="1" dirty="0" smtClean="0">
                <a:solidFill>
                  <a:srgbClr val="FF0000"/>
                </a:solidFill>
              </a:rPr>
              <a:t> cm</a:t>
            </a:r>
            <a:r>
              <a:rPr lang="en-US" sz="2000" b="1" baseline="30000" dirty="0" smtClean="0">
                <a:solidFill>
                  <a:srgbClr val="FF0000"/>
                </a:solidFill>
              </a:rPr>
              <a:t>-2</a:t>
            </a:r>
            <a:r>
              <a:rPr lang="en-US" sz="2000" b="1" dirty="0" smtClean="0">
                <a:solidFill>
                  <a:srgbClr val="FF0000"/>
                </a:solidFill>
              </a:rPr>
              <a:t> </a:t>
            </a:r>
            <a:r>
              <a:rPr lang="en-US" sz="2000" b="1" dirty="0">
                <a:solidFill>
                  <a:srgbClr val="FF0000"/>
                </a:solidFill>
              </a:rPr>
              <a:t>s</a:t>
            </a:r>
            <a:r>
              <a:rPr lang="en-US" sz="2000" b="1" baseline="30000" dirty="0" smtClean="0">
                <a:solidFill>
                  <a:srgbClr val="FF0000"/>
                </a:solidFill>
              </a:rPr>
              <a:t>-1</a:t>
            </a:r>
            <a:r>
              <a:rPr lang="ru-RU" dirty="0" smtClean="0"/>
              <a:t> </a:t>
            </a:r>
            <a:endParaRPr lang="en-US" dirty="0"/>
          </a:p>
        </p:txBody>
      </p:sp>
      <p:sp>
        <p:nvSpPr>
          <p:cNvPr id="180231" name="Rectangle 7"/>
          <p:cNvSpPr>
            <a:spLocks noChangeArrowheads="1"/>
          </p:cNvSpPr>
          <p:nvPr/>
        </p:nvSpPr>
        <p:spPr bwMode="auto">
          <a:xfrm>
            <a:off x="673100" y="3189288"/>
            <a:ext cx="8001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designed luminosity </a:t>
            </a:r>
            <a:r>
              <a:rPr lang="ru-RU" dirty="0" smtClean="0"/>
              <a:t>10</a:t>
            </a:r>
            <a:r>
              <a:rPr lang="ru-RU" baseline="30000" dirty="0" smtClean="0"/>
              <a:t>27</a:t>
            </a:r>
            <a:r>
              <a:rPr lang="ru-RU" dirty="0" smtClean="0"/>
              <a:t> </a:t>
            </a:r>
            <a:r>
              <a:rPr lang="en-US" dirty="0" smtClean="0"/>
              <a:t>cm</a:t>
            </a:r>
            <a:r>
              <a:rPr lang="ru-RU" baseline="30000" dirty="0" smtClean="0"/>
              <a:t>-2</a:t>
            </a:r>
            <a:r>
              <a:rPr lang="ru-RU" dirty="0" smtClean="0"/>
              <a:t> </a:t>
            </a:r>
            <a:r>
              <a:rPr lang="en-US" dirty="0" smtClean="0"/>
              <a:t>s</a:t>
            </a:r>
            <a:r>
              <a:rPr lang="ru-RU" baseline="30000" dirty="0" smtClean="0"/>
              <a:t>-1</a:t>
            </a:r>
            <a:r>
              <a:rPr lang="ru-RU" dirty="0" smtClean="0"/>
              <a:t>  </a:t>
            </a:r>
            <a:r>
              <a:rPr lang="en-US" dirty="0" smtClean="0"/>
              <a:t>and stabilization of beam </a:t>
            </a:r>
            <a:r>
              <a:rPr lang="en-US" dirty="0" err="1" smtClean="0"/>
              <a:t>emittances</a:t>
            </a:r>
            <a:r>
              <a:rPr lang="en-US" dirty="0" smtClean="0"/>
              <a:t> due to beam cooling, the luminosity of experiment is practically constant</a:t>
            </a:r>
            <a:endParaRPr lang="ru-RU" dirty="0"/>
          </a:p>
          <a:p>
            <a:r>
              <a:rPr lang="en-US" dirty="0" smtClean="0"/>
              <a:t>(if main loss mechanism is defined by interaction at Collision Point</a:t>
            </a:r>
            <a:r>
              <a:rPr lang="ru-RU" dirty="0" smtClean="0"/>
              <a:t>)</a:t>
            </a:r>
            <a:endParaRPr lang="ru-RU" dirty="0"/>
          </a:p>
        </p:txBody>
      </p:sp>
      <p:sp>
        <p:nvSpPr>
          <p:cNvPr id="180232" name="Text Box 8"/>
          <p:cNvSpPr txBox="1">
            <a:spLocks noChangeArrowheads="1"/>
          </p:cNvSpPr>
          <p:nvPr/>
        </p:nvSpPr>
        <p:spPr bwMode="auto">
          <a:xfrm>
            <a:off x="733425" y="4633913"/>
            <a:ext cx="74558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Limitation to the experiment </a:t>
            </a:r>
            <a:r>
              <a:rPr lang="en-US" dirty="0" err="1" smtClean="0"/>
              <a:t>characteristical</a:t>
            </a:r>
            <a:r>
              <a:rPr lang="en-US" dirty="0" smtClean="0"/>
              <a:t> time is connected to losses</a:t>
            </a:r>
          </a:p>
          <a:p>
            <a:r>
              <a:rPr lang="en-US" dirty="0"/>
              <a:t>d</a:t>
            </a:r>
            <a:r>
              <a:rPr lang="en-US" dirty="0" smtClean="0"/>
              <a:t>ue to interaction with residual gas</a:t>
            </a:r>
            <a:endParaRPr lang="ru-RU" dirty="0"/>
          </a:p>
        </p:txBody>
      </p:sp>
      <p:sp>
        <p:nvSpPr>
          <p:cNvPr id="180233" name="Text Box 9"/>
          <p:cNvSpPr txBox="1">
            <a:spLocks noChangeArrowheads="1"/>
          </p:cNvSpPr>
          <p:nvPr/>
        </p:nvSpPr>
        <p:spPr bwMode="auto">
          <a:xfrm>
            <a:off x="784225" y="5484813"/>
            <a:ext cx="60943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smtClean="0">
                <a:solidFill>
                  <a:srgbClr val="FF0000"/>
                </a:solidFill>
              </a:rPr>
              <a:t>NICA Injection chain is designed with reserve of k~ 50</a:t>
            </a:r>
            <a:endParaRPr lang="ru-RU" b="1"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34925" y="6316489"/>
            <a:ext cx="9058275" cy="496887"/>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6902" name="Picture 7" descr="NICA-Logo_4c"/>
            <p:cNvPicPr>
              <a:picLocks noChangeAspect="1" noChangeArrowheads="1"/>
            </p:cNvPicPr>
            <p:nvPr/>
          </p:nvPicPr>
          <p:blipFill>
            <a:blip r:embed="rId4" cstate="screen"/>
            <a:srcRect/>
            <a:stretch>
              <a:fillRect/>
            </a:stretch>
          </p:blipFill>
          <p:spPr bwMode="auto">
            <a:xfrm>
              <a:off x="392" y="4015"/>
              <a:ext cx="376" cy="186"/>
            </a:xfrm>
            <a:prstGeom prst="rect">
              <a:avLst/>
            </a:prstGeom>
            <a:noFill/>
            <a:ln w="9525">
              <a:noFill/>
              <a:miter lim="800000"/>
              <a:headEnd/>
              <a:tailEnd/>
            </a:ln>
          </p:spPr>
        </p:pic>
        <p:pic>
          <p:nvPicPr>
            <p:cNvPr id="36903" name="Picture 4" descr="JINR"/>
            <p:cNvPicPr>
              <a:picLocks noChangeAspect="1" noChangeArrowheads="1"/>
            </p:cNvPicPr>
            <p:nvPr/>
          </p:nvPicPr>
          <p:blipFill>
            <a:blip r:embed="rId5" cstate="screen"/>
            <a:srcRect/>
            <a:stretch>
              <a:fillRect/>
            </a:stretch>
          </p:blipFill>
          <p:spPr bwMode="auto">
            <a:xfrm>
              <a:off x="22" y="3952"/>
              <a:ext cx="337" cy="313"/>
            </a:xfrm>
            <a:prstGeom prst="rect">
              <a:avLst/>
            </a:prstGeom>
            <a:noFill/>
            <a:ln w="9525">
              <a:noFill/>
              <a:miter lim="800000"/>
              <a:headEnd/>
              <a:tailEnd/>
            </a:ln>
          </p:spPr>
        </p:pic>
      </p:grpSp>
      <p:pic>
        <p:nvPicPr>
          <p:cNvPr id="36866" name="Picture 9" descr="NICA_header_bl-wh.tif"/>
          <p:cNvPicPr>
            <a:picLocks noChangeAspect="1"/>
          </p:cNvPicPr>
          <p:nvPr/>
        </p:nvPicPr>
        <p:blipFill>
          <a:blip r:embed="rId6" cstate="screen"/>
          <a:srcRect/>
          <a:stretch>
            <a:fillRect/>
          </a:stretch>
        </p:blipFill>
        <p:spPr bwMode="auto">
          <a:xfrm>
            <a:off x="0" y="0"/>
            <a:ext cx="9144000" cy="917575"/>
          </a:xfrm>
          <a:prstGeom prst="rect">
            <a:avLst/>
          </a:prstGeom>
          <a:noFill/>
          <a:ln w="9525">
            <a:noFill/>
            <a:miter lim="800000"/>
            <a:headEnd/>
            <a:tailEnd/>
          </a:ln>
        </p:spPr>
      </p:pic>
      <p:sp>
        <p:nvSpPr>
          <p:cNvPr id="36867" name="Rectangle 7"/>
          <p:cNvSpPr>
            <a:spLocks noChangeArrowheads="1"/>
          </p:cNvSpPr>
          <p:nvPr/>
        </p:nvSpPr>
        <p:spPr bwMode="auto">
          <a:xfrm>
            <a:off x="1516063" y="228600"/>
            <a:ext cx="6756400" cy="523875"/>
          </a:xfrm>
          <a:prstGeom prst="rect">
            <a:avLst/>
          </a:prstGeom>
          <a:noFill/>
          <a:ln w="9525">
            <a:noFill/>
            <a:miter lim="800000"/>
            <a:headEnd/>
            <a:tailEnd/>
          </a:ln>
        </p:spPr>
        <p:txBody>
          <a:bodyPr>
            <a:spAutoFit/>
          </a:bodyPr>
          <a:lstStyle/>
          <a:p>
            <a:pPr marL="342900" indent="-342900"/>
            <a:r>
              <a:rPr kumimoji="1" lang="en-US" sz="2800" b="1">
                <a:solidFill>
                  <a:srgbClr val="000066"/>
                </a:solidFill>
              </a:rPr>
              <a:t>Colliders and fixed target experiments</a:t>
            </a:r>
            <a:endParaRPr kumimoji="1" lang="ru-RU" sz="2800" b="1">
              <a:solidFill>
                <a:srgbClr val="000066"/>
              </a:solidFill>
            </a:endParaRPr>
          </a:p>
        </p:txBody>
      </p:sp>
      <p:sp>
        <p:nvSpPr>
          <p:cNvPr id="306185" name="Text Box 9"/>
          <p:cNvSpPr txBox="1">
            <a:spLocks noChangeArrowheads="1"/>
          </p:cNvSpPr>
          <p:nvPr/>
        </p:nvSpPr>
        <p:spPr bwMode="auto">
          <a:xfrm>
            <a:off x="725488" y="1019175"/>
            <a:ext cx="8266112"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1" u="sng">
                <a:solidFill>
                  <a:schemeClr val="accent2"/>
                </a:solidFill>
              </a:rPr>
              <a:t>Fixed target experiment:</a:t>
            </a:r>
            <a:r>
              <a:rPr lang="en-US" sz="2000" b="1">
                <a:solidFill>
                  <a:schemeClr val="accent2"/>
                </a:solidFill>
              </a:rPr>
              <a:t> a particle beam extracted from an accelerator bombards an immovable (</a:t>
            </a:r>
            <a:r>
              <a:rPr lang="en-US" altLang="ru-RU" sz="2000" b="1">
                <a:solidFill>
                  <a:schemeClr val="accent2"/>
                </a:solidFill>
              </a:rPr>
              <a:t>“</a:t>
            </a:r>
            <a:r>
              <a:rPr lang="en-US" sz="2000" b="1">
                <a:solidFill>
                  <a:schemeClr val="accent2"/>
                </a:solidFill>
              </a:rPr>
              <a:t>fixed</a:t>
            </a:r>
            <a:r>
              <a:rPr lang="en-US" altLang="ru-RU" sz="2000" b="1">
                <a:solidFill>
                  <a:schemeClr val="accent2"/>
                </a:solidFill>
              </a:rPr>
              <a:t>”</a:t>
            </a:r>
            <a:r>
              <a:rPr lang="en-US" sz="2000" b="1">
                <a:solidFill>
                  <a:schemeClr val="accent2"/>
                </a:solidFill>
              </a:rPr>
              <a:t>) target</a:t>
            </a:r>
            <a:endParaRPr lang="en-US" sz="2000">
              <a:solidFill>
                <a:srgbClr val="FF0000"/>
              </a:solidFill>
            </a:endParaRPr>
          </a:p>
        </p:txBody>
      </p:sp>
      <p:sp>
        <p:nvSpPr>
          <p:cNvPr id="306186" name="Oval 10"/>
          <p:cNvSpPr>
            <a:spLocks noChangeArrowheads="1"/>
          </p:cNvSpPr>
          <p:nvPr/>
        </p:nvSpPr>
        <p:spPr bwMode="auto">
          <a:xfrm>
            <a:off x="738188" y="2116138"/>
            <a:ext cx="342900" cy="3603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sp>
        <p:nvSpPr>
          <p:cNvPr id="306187" name="Oval 11"/>
          <p:cNvSpPr>
            <a:spLocks noChangeArrowheads="1"/>
          </p:cNvSpPr>
          <p:nvPr/>
        </p:nvSpPr>
        <p:spPr bwMode="auto">
          <a:xfrm>
            <a:off x="792163" y="2136775"/>
            <a:ext cx="287337" cy="288925"/>
          </a:xfrm>
          <a:prstGeom prst="ellipse">
            <a:avLst/>
          </a:prstGeom>
          <a:solidFill>
            <a:srgbClr val="3399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pSp>
        <p:nvGrpSpPr>
          <p:cNvPr id="306188" name="Group 12"/>
          <p:cNvGrpSpPr>
            <a:grpSpLocks/>
          </p:cNvGrpSpPr>
          <p:nvPr/>
        </p:nvGrpSpPr>
        <p:grpSpPr bwMode="auto">
          <a:xfrm>
            <a:off x="935038" y="1717675"/>
            <a:ext cx="1657350" cy="812800"/>
            <a:chOff x="2925" y="1570"/>
            <a:chExt cx="1044" cy="512"/>
          </a:xfrm>
        </p:grpSpPr>
        <p:sp>
          <p:nvSpPr>
            <p:cNvPr id="306189" name="Line 13"/>
            <p:cNvSpPr>
              <a:spLocks noChangeShapeType="1"/>
            </p:cNvSpPr>
            <p:nvPr/>
          </p:nvSpPr>
          <p:spPr bwMode="auto">
            <a:xfrm flipV="1">
              <a:off x="2928" y="1570"/>
              <a:ext cx="859" cy="334"/>
            </a:xfrm>
            <a:prstGeom prst="line">
              <a:avLst/>
            </a:prstGeom>
            <a:noFill/>
            <a:ln w="28575">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190" name="Oval 14"/>
            <p:cNvSpPr>
              <a:spLocks noChangeArrowheads="1"/>
            </p:cNvSpPr>
            <p:nvPr/>
          </p:nvSpPr>
          <p:spPr bwMode="auto">
            <a:xfrm>
              <a:off x="3606" y="1570"/>
              <a:ext cx="91" cy="90"/>
            </a:xfrm>
            <a:prstGeom prst="ellipse">
              <a:avLst/>
            </a:prstGeom>
            <a:solidFill>
              <a:srgbClr val="0099FF"/>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baseline="-25000">
                <a:solidFill>
                  <a:srgbClr val="3399FF"/>
                </a:solidFill>
                <a:latin typeface="Arial"/>
                <a:ea typeface="Arial" charset="0"/>
                <a:cs typeface="Arial"/>
              </a:endParaRPr>
            </a:p>
          </p:txBody>
        </p:sp>
        <p:sp>
          <p:nvSpPr>
            <p:cNvPr id="306191" name="Line 15"/>
            <p:cNvSpPr>
              <a:spLocks noChangeShapeType="1"/>
            </p:cNvSpPr>
            <p:nvPr/>
          </p:nvSpPr>
          <p:spPr bwMode="auto">
            <a:xfrm>
              <a:off x="2925" y="1933"/>
              <a:ext cx="1044" cy="46"/>
            </a:xfrm>
            <a:prstGeom prst="line">
              <a:avLst/>
            </a:prstGeom>
            <a:noFill/>
            <a:ln w="28575">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192" name="Oval 16"/>
            <p:cNvSpPr>
              <a:spLocks noChangeArrowheads="1"/>
            </p:cNvSpPr>
            <p:nvPr/>
          </p:nvSpPr>
          <p:spPr bwMode="auto">
            <a:xfrm>
              <a:off x="3766" y="1928"/>
              <a:ext cx="91" cy="90"/>
            </a:xfrm>
            <a:prstGeom prst="ellipse">
              <a:avLst/>
            </a:prstGeom>
            <a:solidFill>
              <a:srgbClr val="0000CC"/>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sp>
          <p:nvSpPr>
            <p:cNvPr id="306193" name="Line 17"/>
            <p:cNvSpPr>
              <a:spLocks noChangeShapeType="1"/>
            </p:cNvSpPr>
            <p:nvPr/>
          </p:nvSpPr>
          <p:spPr bwMode="auto">
            <a:xfrm flipV="1">
              <a:off x="2928" y="1722"/>
              <a:ext cx="979" cy="198"/>
            </a:xfrm>
            <a:prstGeom prst="line">
              <a:avLst/>
            </a:prstGeom>
            <a:noFill/>
            <a:ln w="28575">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194" name="Oval 18"/>
            <p:cNvSpPr>
              <a:spLocks noChangeArrowheads="1"/>
            </p:cNvSpPr>
            <p:nvPr/>
          </p:nvSpPr>
          <p:spPr bwMode="auto">
            <a:xfrm>
              <a:off x="3726" y="1706"/>
              <a:ext cx="91" cy="90"/>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sp>
          <p:nvSpPr>
            <p:cNvPr id="306195" name="Line 19"/>
            <p:cNvSpPr>
              <a:spLocks noChangeShapeType="1"/>
            </p:cNvSpPr>
            <p:nvPr/>
          </p:nvSpPr>
          <p:spPr bwMode="auto">
            <a:xfrm>
              <a:off x="2976" y="1912"/>
              <a:ext cx="928" cy="160"/>
            </a:xfrm>
            <a:prstGeom prst="line">
              <a:avLst/>
            </a:prstGeom>
            <a:noFill/>
            <a:ln w="28575">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196" name="Oval 20"/>
            <p:cNvSpPr>
              <a:spLocks noChangeArrowheads="1"/>
            </p:cNvSpPr>
            <p:nvPr/>
          </p:nvSpPr>
          <p:spPr bwMode="auto">
            <a:xfrm>
              <a:off x="3651" y="1992"/>
              <a:ext cx="91" cy="90"/>
            </a:xfrm>
            <a:prstGeom prst="ellipse">
              <a:avLst/>
            </a:prstGeom>
            <a:solidFill>
              <a:srgbClr val="80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pSp>
      <p:sp>
        <p:nvSpPr>
          <p:cNvPr id="306197" name="Text Box 21"/>
          <p:cNvSpPr txBox="1">
            <a:spLocks noChangeArrowheads="1"/>
          </p:cNvSpPr>
          <p:nvPr/>
        </p:nvSpPr>
        <p:spPr bwMode="auto">
          <a:xfrm>
            <a:off x="0" y="4076700"/>
            <a:ext cx="25304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u="sng">
                <a:solidFill>
                  <a:srgbClr val="FF0000"/>
                </a:solidFill>
                <a:latin typeface="Arial"/>
                <a:ea typeface="Arial" charset="0"/>
                <a:cs typeface="Arial"/>
              </a:rPr>
              <a:t>Colliding beams</a:t>
            </a:r>
            <a:endParaRPr lang="en-US" sz="2000" u="sng">
              <a:solidFill>
                <a:srgbClr val="FF0000"/>
              </a:solidFill>
              <a:latin typeface="Arial"/>
              <a:ea typeface="Arial" charset="0"/>
              <a:cs typeface="Arial"/>
            </a:endParaRPr>
          </a:p>
        </p:txBody>
      </p:sp>
      <p:grpSp>
        <p:nvGrpSpPr>
          <p:cNvPr id="306198" name="Group 22"/>
          <p:cNvGrpSpPr>
            <a:grpSpLocks/>
          </p:cNvGrpSpPr>
          <p:nvPr/>
        </p:nvGrpSpPr>
        <p:grpSpPr bwMode="auto">
          <a:xfrm>
            <a:off x="2120900" y="5084763"/>
            <a:ext cx="1471613" cy="250825"/>
            <a:chOff x="3016" y="3203"/>
            <a:chExt cx="927" cy="158"/>
          </a:xfrm>
        </p:grpSpPr>
        <p:sp>
          <p:nvSpPr>
            <p:cNvPr id="306199" name="Line 23"/>
            <p:cNvSpPr>
              <a:spLocks noChangeShapeType="1"/>
            </p:cNvSpPr>
            <p:nvPr/>
          </p:nvSpPr>
          <p:spPr bwMode="auto">
            <a:xfrm>
              <a:off x="3016" y="3203"/>
              <a:ext cx="927" cy="155"/>
            </a:xfrm>
            <a:prstGeom prst="line">
              <a:avLst/>
            </a:prstGeom>
            <a:noFill/>
            <a:ln w="28575">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200" name="Oval 24"/>
            <p:cNvSpPr>
              <a:spLocks noChangeArrowheads="1"/>
            </p:cNvSpPr>
            <p:nvPr/>
          </p:nvSpPr>
          <p:spPr bwMode="auto">
            <a:xfrm>
              <a:off x="3651" y="3273"/>
              <a:ext cx="91" cy="88"/>
            </a:xfrm>
            <a:prstGeom prst="ellipse">
              <a:avLst/>
            </a:prstGeom>
            <a:solidFill>
              <a:schemeClr val="accent2"/>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pSp>
      <p:sp>
        <p:nvSpPr>
          <p:cNvPr id="306201" name="Oval 25"/>
          <p:cNvSpPr>
            <a:spLocks noChangeArrowheads="1"/>
          </p:cNvSpPr>
          <p:nvPr/>
        </p:nvSpPr>
        <p:spPr bwMode="auto">
          <a:xfrm>
            <a:off x="1982788" y="4930775"/>
            <a:ext cx="342900" cy="3603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sp>
        <p:nvSpPr>
          <p:cNvPr id="306202" name="Oval 26"/>
          <p:cNvSpPr>
            <a:spLocks noChangeArrowheads="1"/>
          </p:cNvSpPr>
          <p:nvPr/>
        </p:nvSpPr>
        <p:spPr bwMode="auto">
          <a:xfrm>
            <a:off x="1993900" y="4927600"/>
            <a:ext cx="342900" cy="3603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pSp>
        <p:nvGrpSpPr>
          <p:cNvPr id="306203" name="Group 27"/>
          <p:cNvGrpSpPr>
            <a:grpSpLocks/>
          </p:cNvGrpSpPr>
          <p:nvPr/>
        </p:nvGrpSpPr>
        <p:grpSpPr bwMode="auto">
          <a:xfrm rot="10800000">
            <a:off x="711200" y="4830763"/>
            <a:ext cx="1471613" cy="250825"/>
            <a:chOff x="3016" y="3203"/>
            <a:chExt cx="927" cy="158"/>
          </a:xfrm>
        </p:grpSpPr>
        <p:sp>
          <p:nvSpPr>
            <p:cNvPr id="306204" name="Line 28"/>
            <p:cNvSpPr>
              <a:spLocks noChangeShapeType="1"/>
            </p:cNvSpPr>
            <p:nvPr/>
          </p:nvSpPr>
          <p:spPr bwMode="auto">
            <a:xfrm>
              <a:off x="3016" y="3204"/>
              <a:ext cx="927" cy="155"/>
            </a:xfrm>
            <a:prstGeom prst="line">
              <a:avLst/>
            </a:prstGeom>
            <a:noFill/>
            <a:ln w="28575">
              <a:solidFill>
                <a:srgbClr val="3366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205" name="Oval 29"/>
            <p:cNvSpPr>
              <a:spLocks noChangeArrowheads="1"/>
            </p:cNvSpPr>
            <p:nvPr/>
          </p:nvSpPr>
          <p:spPr bwMode="auto">
            <a:xfrm>
              <a:off x="3651" y="3273"/>
              <a:ext cx="91" cy="88"/>
            </a:xfrm>
            <a:prstGeom prst="ellipse">
              <a:avLst/>
            </a:prstGeom>
            <a:solidFill>
              <a:srgbClr val="336600"/>
            </a:solidFill>
            <a:ln w="12700">
              <a:solidFill>
                <a:srgbClr val="3366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pSp>
      <p:grpSp>
        <p:nvGrpSpPr>
          <p:cNvPr id="306206" name="Group 30"/>
          <p:cNvGrpSpPr>
            <a:grpSpLocks/>
          </p:cNvGrpSpPr>
          <p:nvPr/>
        </p:nvGrpSpPr>
        <p:grpSpPr bwMode="auto">
          <a:xfrm rot="-3587933">
            <a:off x="1891507" y="4374356"/>
            <a:ext cx="1471612" cy="250825"/>
            <a:chOff x="3016" y="3203"/>
            <a:chExt cx="927" cy="158"/>
          </a:xfrm>
        </p:grpSpPr>
        <p:sp>
          <p:nvSpPr>
            <p:cNvPr id="306207" name="Line 31"/>
            <p:cNvSpPr>
              <a:spLocks noChangeShapeType="1"/>
            </p:cNvSpPr>
            <p:nvPr/>
          </p:nvSpPr>
          <p:spPr bwMode="auto">
            <a:xfrm>
              <a:off x="3016" y="3203"/>
              <a:ext cx="927" cy="155"/>
            </a:xfrm>
            <a:prstGeom prst="line">
              <a:avLst/>
            </a:prstGeom>
            <a:noFill/>
            <a:ln w="28575">
              <a:solidFill>
                <a:srgbClr val="CC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208" name="Oval 32"/>
            <p:cNvSpPr>
              <a:spLocks noChangeArrowheads="1"/>
            </p:cNvSpPr>
            <p:nvPr/>
          </p:nvSpPr>
          <p:spPr bwMode="auto">
            <a:xfrm>
              <a:off x="3651" y="3273"/>
              <a:ext cx="91" cy="88"/>
            </a:xfrm>
            <a:prstGeom prst="ellipse">
              <a:avLst/>
            </a:prstGeom>
            <a:solidFill>
              <a:srgbClr val="CC0000"/>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pSp>
      <p:grpSp>
        <p:nvGrpSpPr>
          <p:cNvPr id="306209" name="Group 33"/>
          <p:cNvGrpSpPr>
            <a:grpSpLocks/>
          </p:cNvGrpSpPr>
          <p:nvPr/>
        </p:nvGrpSpPr>
        <p:grpSpPr bwMode="auto">
          <a:xfrm rot="7223108">
            <a:off x="913606" y="5534819"/>
            <a:ext cx="1471613" cy="250825"/>
            <a:chOff x="3016" y="3203"/>
            <a:chExt cx="927" cy="158"/>
          </a:xfrm>
        </p:grpSpPr>
        <p:sp>
          <p:nvSpPr>
            <p:cNvPr id="306210" name="Line 34"/>
            <p:cNvSpPr>
              <a:spLocks noChangeShapeType="1"/>
            </p:cNvSpPr>
            <p:nvPr/>
          </p:nvSpPr>
          <p:spPr bwMode="auto">
            <a:xfrm>
              <a:off x="3016" y="3205"/>
              <a:ext cx="927" cy="155"/>
            </a:xfrm>
            <a:prstGeom prst="line">
              <a:avLst/>
            </a:prstGeom>
            <a:noFill/>
            <a:ln w="28575">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sp>
          <p:nvSpPr>
            <p:cNvPr id="306211" name="Oval 35"/>
            <p:cNvSpPr>
              <a:spLocks noChangeArrowheads="1"/>
            </p:cNvSpPr>
            <p:nvPr/>
          </p:nvSpPr>
          <p:spPr bwMode="auto">
            <a:xfrm>
              <a:off x="3651" y="3273"/>
              <a:ext cx="91" cy="88"/>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latin typeface="Arial"/>
                <a:ea typeface="Arial" charset="0"/>
                <a:cs typeface="Arial"/>
              </a:endParaRPr>
            </a:p>
          </p:txBody>
        </p:sp>
      </p:grpSp>
      <p:sp>
        <p:nvSpPr>
          <p:cNvPr id="306212" name="Rectangle 36"/>
          <p:cNvSpPr>
            <a:spLocks noChangeArrowheads="1"/>
          </p:cNvSpPr>
          <p:nvPr/>
        </p:nvSpPr>
        <p:spPr bwMode="auto">
          <a:xfrm>
            <a:off x="0" y="-1841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a:ea typeface="Arial" charset="0"/>
              <a:cs typeface="Arial"/>
            </a:endParaRPr>
          </a:p>
        </p:txBody>
      </p:sp>
      <p:sp>
        <p:nvSpPr>
          <p:cNvPr id="306213" name="Text Box 37"/>
          <p:cNvSpPr txBox="1">
            <a:spLocks noChangeArrowheads="1"/>
          </p:cNvSpPr>
          <p:nvPr/>
        </p:nvSpPr>
        <p:spPr bwMode="auto">
          <a:xfrm>
            <a:off x="166688" y="2708275"/>
            <a:ext cx="8753475" cy="1187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lnSpc>
                <a:spcPct val="120000"/>
              </a:lnSpc>
              <a:defRPr/>
            </a:pPr>
            <a:r>
              <a:rPr lang="en-US" sz="2000" b="1">
                <a:solidFill>
                  <a:schemeClr val="accent2"/>
                </a:solidFill>
                <a:latin typeface="Arial"/>
                <a:ea typeface="Arial" charset="0"/>
                <a:cs typeface="Arial"/>
              </a:rPr>
              <a:t>Both primary particles and generated in collision with fixed target move with </a:t>
            </a:r>
            <a:r>
              <a:rPr lang="en-US" sz="2000" b="1" u="sng">
                <a:solidFill>
                  <a:schemeClr val="accent2"/>
                </a:solidFill>
                <a:latin typeface="Arial"/>
                <a:ea typeface="Arial" charset="0"/>
                <a:cs typeface="Arial"/>
              </a:rPr>
              <a:t>the speed of the center of the mass</a:t>
            </a:r>
            <a:r>
              <a:rPr lang="en-US" sz="2000" b="1">
                <a:solidFill>
                  <a:schemeClr val="accent2"/>
                </a:solidFill>
                <a:latin typeface="Arial"/>
                <a:ea typeface="Arial" charset="0"/>
                <a:cs typeface="Arial"/>
              </a:rPr>
              <a:t> in direction of primary (bombarding) particle!</a:t>
            </a:r>
          </a:p>
        </p:txBody>
      </p:sp>
      <p:sp>
        <p:nvSpPr>
          <p:cNvPr id="306214" name="Rectangle 38"/>
          <p:cNvSpPr>
            <a:spLocks noChangeArrowheads="1"/>
          </p:cNvSpPr>
          <p:nvPr/>
        </p:nvSpPr>
        <p:spPr bwMode="auto">
          <a:xfrm>
            <a:off x="0" y="33210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a:ea typeface="Arial" charset="0"/>
              <a:cs typeface="Arial"/>
            </a:endParaRPr>
          </a:p>
        </p:txBody>
      </p:sp>
      <p:graphicFrame>
        <p:nvGraphicFramePr>
          <p:cNvPr id="306215" name="Object 39"/>
          <p:cNvGraphicFramePr>
            <a:graphicFrameLocks noChangeAspect="1"/>
          </p:cNvGraphicFramePr>
          <p:nvPr/>
        </p:nvGraphicFramePr>
        <p:xfrm>
          <a:off x="2514600" y="1703388"/>
          <a:ext cx="6257925" cy="1063625"/>
        </p:xfrm>
        <a:graphic>
          <a:graphicData uri="http://schemas.openxmlformats.org/presentationml/2006/ole">
            <mc:AlternateContent xmlns:mc="http://schemas.openxmlformats.org/markup-compatibility/2006">
              <mc:Choice xmlns:v="urn:schemas-microsoft-com:vml" Requires="v">
                <p:oleObj spid="_x0000_s36944" name="Формула" r:id="rId7" imgW="4305960" imgH="722160" progId="Equation.3">
                  <p:embed/>
                </p:oleObj>
              </mc:Choice>
              <mc:Fallback>
                <p:oleObj name="Формула" r:id="rId7" imgW="4305960" imgH="722160" progId="Equation.3">
                  <p:embed/>
                  <p:pic>
                    <p:nvPicPr>
                      <p:cNvPr id="0" name="Picture 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1703388"/>
                        <a:ext cx="6257925" cy="106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6216" name="Rectangle 40"/>
          <p:cNvSpPr>
            <a:spLocks noChangeArrowheads="1"/>
          </p:cNvSpPr>
          <p:nvPr/>
        </p:nvSpPr>
        <p:spPr bwMode="auto">
          <a:xfrm>
            <a:off x="0" y="334010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a:ea typeface="Arial" charset="0"/>
              <a:cs typeface="Arial"/>
            </a:endParaRPr>
          </a:p>
        </p:txBody>
      </p:sp>
      <p:graphicFrame>
        <p:nvGraphicFramePr>
          <p:cNvPr id="306217" name="Object 41"/>
          <p:cNvGraphicFramePr>
            <a:graphicFrameLocks noChangeAspect="1"/>
          </p:cNvGraphicFramePr>
          <p:nvPr/>
        </p:nvGraphicFramePr>
        <p:xfrm>
          <a:off x="3413125" y="4484688"/>
          <a:ext cx="5464175" cy="547687"/>
        </p:xfrm>
        <a:graphic>
          <a:graphicData uri="http://schemas.openxmlformats.org/presentationml/2006/ole">
            <mc:AlternateContent xmlns:mc="http://schemas.openxmlformats.org/markup-compatibility/2006">
              <mc:Choice xmlns:v="urn:schemas-microsoft-com:vml" Requires="v">
                <p:oleObj spid="_x0000_s36945" name="Сормула" r:id="rId9" imgW="2642040" imgH="255960" progId="Equation.3">
                  <p:embed/>
                </p:oleObj>
              </mc:Choice>
              <mc:Fallback>
                <p:oleObj name="Сормула" r:id="rId9" imgW="2642040" imgH="255960" progId="Equation.3">
                  <p:embed/>
                  <p:pic>
                    <p:nvPicPr>
                      <p:cNvPr id="0" name="Picture 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3125" y="4484688"/>
                        <a:ext cx="5464175" cy="547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Rectangle 81"/>
          <p:cNvSpPr>
            <a:spLocks noChangeArrowheads="1"/>
          </p:cNvSpPr>
          <p:nvPr/>
        </p:nvSpPr>
        <p:spPr bwMode="auto">
          <a:xfrm>
            <a:off x="931863" y="6583363"/>
            <a:ext cx="7935913" cy="274638"/>
          </a:xfrm>
          <a:prstGeom prst="rect">
            <a:avLst/>
          </a:prstGeom>
          <a:noFill/>
          <a:ln w="9525">
            <a:noFill/>
            <a:miter lim="800000"/>
            <a:headEnd/>
            <a:tailEnd/>
          </a:ln>
        </p:spPr>
        <p:txBody>
          <a:bodyPr>
            <a:spAutoFit/>
          </a:bodyPr>
          <a:lstStyle/>
          <a:p>
            <a:r>
              <a:rPr lang="en-GB" sz="1200" b="1" dirty="0">
                <a:solidFill>
                  <a:srgbClr val="000066"/>
                </a:solidFill>
                <a:latin typeface="Bookman Old Style" pitchFamily="18" charset="0"/>
              </a:rPr>
              <a:t>    NICA Project at JINR      Igor </a:t>
            </a:r>
            <a:r>
              <a:rPr lang="en-GB" sz="1200" b="1" dirty="0" err="1">
                <a:solidFill>
                  <a:srgbClr val="000066"/>
                </a:solidFill>
                <a:latin typeface="Bookman Old Style" pitchFamily="18" charset="0"/>
              </a:rPr>
              <a:t>Meshkov</a:t>
            </a:r>
            <a:r>
              <a:rPr lang="en-GB" sz="1200" b="1" dirty="0">
                <a:solidFill>
                  <a:srgbClr val="000066"/>
                </a:solidFill>
                <a:latin typeface="Bookman Old Style" pitchFamily="18" charset="0"/>
              </a:rPr>
              <a:t>      16</a:t>
            </a:r>
            <a:r>
              <a:rPr lang="en-GB" sz="1200" b="1" baseline="30000" dirty="0">
                <a:solidFill>
                  <a:srgbClr val="000066"/>
                </a:solidFill>
                <a:latin typeface="Bookman Old Style" pitchFamily="18" charset="0"/>
              </a:rPr>
              <a:t>th</a:t>
            </a:r>
            <a:r>
              <a:rPr lang="en-GB" sz="1200" b="1" dirty="0">
                <a:solidFill>
                  <a:srgbClr val="000066"/>
                </a:solidFill>
                <a:latin typeface="Bookman Old Style" pitchFamily="18" charset="0"/>
              </a:rPr>
              <a:t> </a:t>
            </a:r>
            <a:r>
              <a:rPr lang="en-GB" sz="1200" b="1" dirty="0" err="1">
                <a:solidFill>
                  <a:srgbClr val="000066"/>
                </a:solidFill>
                <a:latin typeface="Bookman Old Style" pitchFamily="18" charset="0"/>
              </a:rPr>
              <a:t>Lomonosov</a:t>
            </a:r>
            <a:r>
              <a:rPr lang="en-GB" sz="1200" b="1" dirty="0">
                <a:solidFill>
                  <a:srgbClr val="000066"/>
                </a:solidFill>
                <a:latin typeface="Bookman Old Style" pitchFamily="18" charset="0"/>
              </a:rPr>
              <a:t> Conference  LMSU 23 August, 2013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1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06186"/>
                                        </p:tgtEl>
                                        <p:attrNameLst>
                                          <p:attrName>style.visibility</p:attrName>
                                        </p:attrNameLst>
                                      </p:cBhvr>
                                      <p:to>
                                        <p:strVal val="visible"/>
                                      </p:to>
                                    </p:set>
                                    <p:anim calcmode="lin" valueType="num">
                                      <p:cBhvr additive="base">
                                        <p:cTn id="11" dur="500" fill="hold"/>
                                        <p:tgtEl>
                                          <p:spTgt spid="306186"/>
                                        </p:tgtEl>
                                        <p:attrNameLst>
                                          <p:attrName>ppt_x</p:attrName>
                                        </p:attrNameLst>
                                      </p:cBhvr>
                                      <p:tavLst>
                                        <p:tav tm="0">
                                          <p:val>
                                            <p:strVal val="0-#ppt_w/2"/>
                                          </p:val>
                                        </p:tav>
                                        <p:tav tm="100000">
                                          <p:val>
                                            <p:strVal val="#ppt_x"/>
                                          </p:val>
                                        </p:tav>
                                      </p:tavLst>
                                    </p:anim>
                                    <p:anim calcmode="lin" valueType="num">
                                      <p:cBhvr additive="base">
                                        <p:cTn id="12" dur="500" fill="hold"/>
                                        <p:tgtEl>
                                          <p:spTgt spid="30618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1" presetClass="exit" presetSubtype="0" fill="hold" grpId="1" nodeType="afterEffect">
                                  <p:stCondLst>
                                    <p:cond delay="0"/>
                                  </p:stCondLst>
                                  <p:childTnLst>
                                    <p:set>
                                      <p:cBhvr>
                                        <p:cTn id="15" dur="1" fill="hold">
                                          <p:stCondLst>
                                            <p:cond delay="0"/>
                                          </p:stCondLst>
                                        </p:cTn>
                                        <p:tgtEl>
                                          <p:spTgt spid="306187"/>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06188"/>
                                        </p:tgtEl>
                                        <p:attrNameLst>
                                          <p:attrName>style.visibility</p:attrName>
                                        </p:attrNameLst>
                                      </p:cBhvr>
                                      <p:to>
                                        <p:strVal val="visible"/>
                                      </p:to>
                                    </p:set>
                                    <p:animEffect transition="in" filter="wipe(left)">
                                      <p:cBhvr>
                                        <p:cTn id="20" dur="500"/>
                                        <p:tgtEl>
                                          <p:spTgt spid="306188"/>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306186"/>
                                        </p:tgtEl>
                                        <p:attrNameLst>
                                          <p:attrName>style.visibility</p:attrName>
                                        </p:attrNameLst>
                                      </p:cBhvr>
                                      <p:to>
                                        <p:strVal val="hidden"/>
                                      </p:to>
                                    </p:se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06213"/>
                                        </p:tgtEl>
                                        <p:attrNameLst>
                                          <p:attrName>style.visibility</p:attrName>
                                        </p:attrNameLst>
                                      </p:cBhvr>
                                      <p:to>
                                        <p:strVal val="visible"/>
                                      </p:to>
                                    </p:set>
                                    <p:animEffect transition="in" filter="wipe(left)">
                                      <p:cBhvr>
                                        <p:cTn id="26" dur="500"/>
                                        <p:tgtEl>
                                          <p:spTgt spid="3062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06215"/>
                                        </p:tgtEl>
                                        <p:attrNameLst>
                                          <p:attrName>style.visibility</p:attrName>
                                        </p:attrNameLst>
                                      </p:cBhvr>
                                      <p:to>
                                        <p:strVal val="visible"/>
                                      </p:to>
                                    </p:set>
                                    <p:animEffect transition="in" filter="wipe(left)">
                                      <p:cBhvr>
                                        <p:cTn id="31" dur="500"/>
                                        <p:tgtEl>
                                          <p:spTgt spid="3062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8" fill="hold" grpId="0" nodeType="clickEffect">
                                  <p:stCondLst>
                                    <p:cond delay="0"/>
                                  </p:stCondLst>
                                  <p:childTnLst>
                                    <p:set>
                                      <p:cBhvr>
                                        <p:cTn id="35" dur="1" fill="hold">
                                          <p:stCondLst>
                                            <p:cond delay="0"/>
                                          </p:stCondLst>
                                        </p:cTn>
                                        <p:tgtEl>
                                          <p:spTgt spid="306197"/>
                                        </p:tgtEl>
                                        <p:attrNameLst>
                                          <p:attrName>style.visibility</p:attrName>
                                        </p:attrNameLst>
                                      </p:cBhvr>
                                      <p:to>
                                        <p:strVal val="visible"/>
                                      </p:to>
                                    </p:set>
                                    <p:anim calcmode="lin" valueType="num">
                                      <p:cBhvr additive="base">
                                        <p:cTn id="36" dur="500" fill="hold"/>
                                        <p:tgtEl>
                                          <p:spTgt spid="306197"/>
                                        </p:tgtEl>
                                        <p:attrNameLst>
                                          <p:attrName>ppt_x</p:attrName>
                                        </p:attrNameLst>
                                      </p:cBhvr>
                                      <p:tavLst>
                                        <p:tav tm="0">
                                          <p:val>
                                            <p:strVal val="0-#ppt_w/2"/>
                                          </p:val>
                                        </p:tav>
                                        <p:tav tm="100000">
                                          <p:val>
                                            <p:strVal val="#ppt_x"/>
                                          </p:val>
                                        </p:tav>
                                      </p:tavLst>
                                    </p:anim>
                                    <p:anim calcmode="lin" valueType="num">
                                      <p:cBhvr additive="base">
                                        <p:cTn id="37" dur="500" fill="hold"/>
                                        <p:tgtEl>
                                          <p:spTgt spid="306197"/>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06201"/>
                                        </p:tgtEl>
                                        <p:attrNameLst>
                                          <p:attrName>style.visibility</p:attrName>
                                        </p:attrNameLst>
                                      </p:cBhvr>
                                      <p:to>
                                        <p:strVal val="visible"/>
                                      </p:to>
                                    </p:set>
                                    <p:anim calcmode="lin" valueType="num">
                                      <p:cBhvr additive="base">
                                        <p:cTn id="42" dur="500" fill="hold"/>
                                        <p:tgtEl>
                                          <p:spTgt spid="306201"/>
                                        </p:tgtEl>
                                        <p:attrNameLst>
                                          <p:attrName>ppt_x</p:attrName>
                                        </p:attrNameLst>
                                      </p:cBhvr>
                                      <p:tavLst>
                                        <p:tav tm="0">
                                          <p:val>
                                            <p:strVal val="0-#ppt_w/2"/>
                                          </p:val>
                                        </p:tav>
                                        <p:tav tm="100000">
                                          <p:val>
                                            <p:strVal val="#ppt_x"/>
                                          </p:val>
                                        </p:tav>
                                      </p:tavLst>
                                    </p:anim>
                                    <p:anim calcmode="lin" valueType="num">
                                      <p:cBhvr additive="base">
                                        <p:cTn id="43" dur="500" fill="hold"/>
                                        <p:tgtEl>
                                          <p:spTgt spid="30620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306202"/>
                                        </p:tgtEl>
                                        <p:attrNameLst>
                                          <p:attrName>style.visibility</p:attrName>
                                        </p:attrNameLst>
                                      </p:cBhvr>
                                      <p:to>
                                        <p:strVal val="visible"/>
                                      </p:to>
                                    </p:set>
                                    <p:anim calcmode="lin" valueType="num">
                                      <p:cBhvr additive="base">
                                        <p:cTn id="46" dur="500" fill="hold"/>
                                        <p:tgtEl>
                                          <p:spTgt spid="306202"/>
                                        </p:tgtEl>
                                        <p:attrNameLst>
                                          <p:attrName>ppt_x</p:attrName>
                                        </p:attrNameLst>
                                      </p:cBhvr>
                                      <p:tavLst>
                                        <p:tav tm="0">
                                          <p:val>
                                            <p:strVal val="1+#ppt_w/2"/>
                                          </p:val>
                                        </p:tav>
                                        <p:tav tm="100000">
                                          <p:val>
                                            <p:strVal val="#ppt_x"/>
                                          </p:val>
                                        </p:tav>
                                      </p:tavLst>
                                    </p:anim>
                                    <p:anim calcmode="lin" valueType="num">
                                      <p:cBhvr additive="base">
                                        <p:cTn id="47" dur="500" fill="hold"/>
                                        <p:tgtEl>
                                          <p:spTgt spid="306202"/>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500"/>
                            </p:stCondLst>
                            <p:childTnLst>
                              <p:par>
                                <p:cTn id="49" presetID="1" presetClass="exit" presetSubtype="0" fill="hold" grpId="1" nodeType="afterEffect">
                                  <p:stCondLst>
                                    <p:cond delay="0"/>
                                  </p:stCondLst>
                                  <p:childTnLst>
                                    <p:set>
                                      <p:cBhvr>
                                        <p:cTn id="50" dur="1" fill="hold">
                                          <p:stCondLst>
                                            <p:cond delay="0"/>
                                          </p:stCondLst>
                                        </p:cTn>
                                        <p:tgtEl>
                                          <p:spTgt spid="30620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06201"/>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306209"/>
                                        </p:tgtEl>
                                        <p:attrNameLst>
                                          <p:attrName>style.visibility</p:attrName>
                                        </p:attrNameLst>
                                      </p:cBhvr>
                                      <p:to>
                                        <p:strVal val="visible"/>
                                      </p:to>
                                    </p:set>
                                    <p:animEffect transition="in" filter="wipe(up)">
                                      <p:cBhvr>
                                        <p:cTn id="55" dur="500"/>
                                        <p:tgtEl>
                                          <p:spTgt spid="306209"/>
                                        </p:tgtEl>
                                      </p:cBhvr>
                                    </p:animEffect>
                                  </p:childTnLst>
                                </p:cTn>
                              </p:par>
                              <p:par>
                                <p:cTn id="56" presetID="22" presetClass="entr" presetSubtype="8" fill="hold" nodeType="withEffect">
                                  <p:stCondLst>
                                    <p:cond delay="0"/>
                                  </p:stCondLst>
                                  <p:childTnLst>
                                    <p:set>
                                      <p:cBhvr>
                                        <p:cTn id="57" dur="1" fill="hold">
                                          <p:stCondLst>
                                            <p:cond delay="0"/>
                                          </p:stCondLst>
                                        </p:cTn>
                                        <p:tgtEl>
                                          <p:spTgt spid="306198"/>
                                        </p:tgtEl>
                                        <p:attrNameLst>
                                          <p:attrName>style.visibility</p:attrName>
                                        </p:attrNameLst>
                                      </p:cBhvr>
                                      <p:to>
                                        <p:strVal val="visible"/>
                                      </p:to>
                                    </p:set>
                                    <p:animEffect transition="in" filter="wipe(left)">
                                      <p:cBhvr>
                                        <p:cTn id="58" dur="500"/>
                                        <p:tgtEl>
                                          <p:spTgt spid="306198"/>
                                        </p:tgtEl>
                                      </p:cBhvr>
                                    </p:animEffect>
                                  </p:childTnLst>
                                </p:cTn>
                              </p:par>
                              <p:par>
                                <p:cTn id="59" presetID="22" presetClass="entr" presetSubtype="2" fill="hold" nodeType="withEffect">
                                  <p:stCondLst>
                                    <p:cond delay="0"/>
                                  </p:stCondLst>
                                  <p:childTnLst>
                                    <p:set>
                                      <p:cBhvr>
                                        <p:cTn id="60" dur="1" fill="hold">
                                          <p:stCondLst>
                                            <p:cond delay="0"/>
                                          </p:stCondLst>
                                        </p:cTn>
                                        <p:tgtEl>
                                          <p:spTgt spid="306203"/>
                                        </p:tgtEl>
                                        <p:attrNameLst>
                                          <p:attrName>style.visibility</p:attrName>
                                        </p:attrNameLst>
                                      </p:cBhvr>
                                      <p:to>
                                        <p:strVal val="visible"/>
                                      </p:to>
                                    </p:set>
                                    <p:animEffect transition="in" filter="wipe(right)">
                                      <p:cBhvr>
                                        <p:cTn id="61" dur="500"/>
                                        <p:tgtEl>
                                          <p:spTgt spid="306203"/>
                                        </p:tgtEl>
                                      </p:cBhvr>
                                    </p:animEffect>
                                  </p:childTnLst>
                                </p:cTn>
                              </p:par>
                              <p:par>
                                <p:cTn id="62" presetID="22" presetClass="entr" presetSubtype="4" fill="hold" nodeType="withEffect">
                                  <p:stCondLst>
                                    <p:cond delay="0"/>
                                  </p:stCondLst>
                                  <p:childTnLst>
                                    <p:set>
                                      <p:cBhvr>
                                        <p:cTn id="63" dur="1" fill="hold">
                                          <p:stCondLst>
                                            <p:cond delay="0"/>
                                          </p:stCondLst>
                                        </p:cTn>
                                        <p:tgtEl>
                                          <p:spTgt spid="306206"/>
                                        </p:tgtEl>
                                        <p:attrNameLst>
                                          <p:attrName>style.visibility</p:attrName>
                                        </p:attrNameLst>
                                      </p:cBhvr>
                                      <p:to>
                                        <p:strVal val="visible"/>
                                      </p:to>
                                    </p:set>
                                    <p:animEffect transition="in" filter="wipe(down)">
                                      <p:cBhvr>
                                        <p:cTn id="64" dur="500"/>
                                        <p:tgtEl>
                                          <p:spTgt spid="30620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306217"/>
                                        </p:tgtEl>
                                        <p:attrNameLst>
                                          <p:attrName>style.visibility</p:attrName>
                                        </p:attrNameLst>
                                      </p:cBhvr>
                                      <p:to>
                                        <p:strVal val="visible"/>
                                      </p:to>
                                    </p:set>
                                    <p:animEffect transition="in" filter="wipe(left)">
                                      <p:cBhvr>
                                        <p:cTn id="69" dur="500"/>
                                        <p:tgtEl>
                                          <p:spTgt spid="306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6" grpId="0" animBg="1"/>
      <p:bldP spid="306186" grpId="1" animBg="1"/>
      <p:bldP spid="306187" grpId="0" animBg="1"/>
      <p:bldP spid="306187" grpId="1" animBg="1"/>
      <p:bldP spid="306197" grpId="0" animBg="1"/>
      <p:bldP spid="306201" grpId="0" animBg="1"/>
      <p:bldP spid="306201" grpId="1" animBg="1"/>
      <p:bldP spid="306202" grpId="0" animBg="1"/>
      <p:bldP spid="306202" grpId="1" animBg="1"/>
      <p:bldP spid="3062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sz="4000" dirty="0" smtClean="0"/>
              <a:t>Limitations caused by Detector possibilities (event count)</a:t>
            </a:r>
            <a:endParaRPr lang="ru-RU" sz="4000" dirty="0" smtClean="0"/>
          </a:p>
        </p:txBody>
      </p:sp>
      <p:sp>
        <p:nvSpPr>
          <p:cNvPr id="181253" name="Rectangle 5"/>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6499" name="Object 4"/>
          <p:cNvGraphicFramePr>
            <a:graphicFrameLocks noChangeAspect="1"/>
          </p:cNvGraphicFramePr>
          <p:nvPr/>
        </p:nvGraphicFramePr>
        <p:xfrm>
          <a:off x="2311400" y="2525713"/>
          <a:ext cx="3768725" cy="809625"/>
        </p:xfrm>
        <a:graphic>
          <a:graphicData uri="http://schemas.openxmlformats.org/presentationml/2006/ole">
            <mc:AlternateContent xmlns:mc="http://schemas.openxmlformats.org/markup-compatibility/2006">
              <mc:Choice xmlns:v="urn:schemas-microsoft-com:vml" Requires="v">
                <p:oleObj spid="_x0000_s106562" name="Формула" r:id="rId3" imgW="1904862" imgH="406216" progId="Equation.3">
                  <p:embed/>
                </p:oleObj>
              </mc:Choice>
              <mc:Fallback>
                <p:oleObj name="Формула" r:id="rId3" imgW="1904862" imgH="406216" progId="Equation.3">
                  <p:embed/>
                  <p:pic>
                    <p:nvPicPr>
                      <p:cNvPr id="0"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0" y="2525713"/>
                        <a:ext cx="3768725"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4" name="Text Box 6"/>
          <p:cNvSpPr txBox="1">
            <a:spLocks noChangeArrowheads="1"/>
          </p:cNvSpPr>
          <p:nvPr/>
        </p:nvSpPr>
        <p:spPr bwMode="auto">
          <a:xfrm>
            <a:off x="323528" y="1844824"/>
            <a:ext cx="85844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Each detector sub-system has technical limitations on event count and registration</a:t>
            </a:r>
            <a:endParaRPr lang="ru-RU" dirty="0"/>
          </a:p>
        </p:txBody>
      </p:sp>
      <p:sp>
        <p:nvSpPr>
          <p:cNvPr id="181255" name="Text Box 7"/>
          <p:cNvSpPr txBox="1">
            <a:spLocks noChangeArrowheads="1"/>
          </p:cNvSpPr>
          <p:nvPr/>
        </p:nvSpPr>
        <p:spPr bwMode="auto">
          <a:xfrm>
            <a:off x="923925" y="3617913"/>
            <a:ext cx="23903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Rate of MPD is </a:t>
            </a:r>
            <a:r>
              <a:rPr lang="ru-RU" dirty="0" smtClean="0"/>
              <a:t>7 </a:t>
            </a:r>
            <a:r>
              <a:rPr lang="en-US" dirty="0" smtClean="0"/>
              <a:t>kHz</a:t>
            </a:r>
            <a:endParaRPr lang="ru-RU" dirty="0"/>
          </a:p>
        </p:txBody>
      </p:sp>
      <p:graphicFrame>
        <p:nvGraphicFramePr>
          <p:cNvPr id="106502" name="Object 8"/>
          <p:cNvGraphicFramePr>
            <a:graphicFrameLocks noGrp="1" noChangeAspect="1"/>
          </p:cNvGraphicFramePr>
          <p:nvPr>
            <p:ph idx="1"/>
            <p:extLst>
              <p:ext uri="{D42A27DB-BD31-4B8C-83A1-F6EECF244321}">
                <p14:modId xmlns:p14="http://schemas.microsoft.com/office/powerpoint/2010/main" val="1810312852"/>
              </p:ext>
            </p:extLst>
          </p:nvPr>
        </p:nvGraphicFramePr>
        <p:xfrm>
          <a:off x="2995613" y="4305300"/>
          <a:ext cx="3379787" cy="750888"/>
        </p:xfrm>
        <a:graphic>
          <a:graphicData uri="http://schemas.openxmlformats.org/presentationml/2006/ole">
            <mc:AlternateContent xmlns:mc="http://schemas.openxmlformats.org/markup-compatibility/2006">
              <mc:Choice xmlns:v="urn:schemas-microsoft-com:vml" Requires="v">
                <p:oleObj spid="_x0000_s106563" name="Сормула" r:id="rId5" imgW="1828800" imgH="406400" progId="Equation.3">
                  <p:embed/>
                </p:oleObj>
              </mc:Choice>
              <mc:Fallback>
                <p:oleObj name="Сормула" r:id="rId5" imgW="1828800" imgH="406400" progId="Equation.3">
                  <p:embed/>
                  <p:pic>
                    <p:nvPicPr>
                      <p:cNvPr id="0" name="Picture 46"/>
                      <p:cNvPicPr>
                        <a:picLocks noGrp="1" noChangeAspect="1" noChangeArrowheads="1"/>
                      </p:cNvPicPr>
                      <p:nvPr/>
                    </p:nvPicPr>
                    <p:blipFill>
                      <a:blip r:embed="rId6"/>
                      <a:srcRect/>
                      <a:stretch>
                        <a:fillRect/>
                      </a:stretch>
                    </p:blipFill>
                    <p:spPr bwMode="auto">
                      <a:xfrm>
                        <a:off x="2995613" y="4305300"/>
                        <a:ext cx="3379787" cy="7508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81258" name="Text Box 10"/>
          <p:cNvSpPr txBox="1">
            <a:spLocks noChangeArrowheads="1"/>
          </p:cNvSpPr>
          <p:nvPr/>
        </p:nvSpPr>
        <p:spPr bwMode="auto">
          <a:xfrm>
            <a:off x="467544" y="5373216"/>
            <a:ext cx="82809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In the fixed target experiment we can control optimal detector load by varying width of the target.</a:t>
            </a:r>
            <a:endParaRPr lang="ru-RU" dirty="0"/>
          </a:p>
          <a:p>
            <a:r>
              <a:rPr lang="en-US" dirty="0" smtClean="0"/>
              <a:t>But during energy scan the geometry of the reaction products changes</a:t>
            </a:r>
            <a:endParaRPr lang="ru-RU"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Text Box 4"/>
          <p:cNvSpPr txBox="1">
            <a:spLocks noChangeArrowheads="1"/>
          </p:cNvSpPr>
          <p:nvPr/>
        </p:nvSpPr>
        <p:spPr bwMode="auto">
          <a:xfrm>
            <a:off x="390525" y="217488"/>
            <a:ext cx="53270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Luminosity for fixed target experiment</a:t>
            </a:r>
            <a:endParaRPr lang="ru-RU" sz="2400" dirty="0"/>
          </a:p>
        </p:txBody>
      </p:sp>
      <p:graphicFrame>
        <p:nvGraphicFramePr>
          <p:cNvPr id="107522" name="Object 5"/>
          <p:cNvGraphicFramePr>
            <a:graphicFrameLocks noGrp="1" noChangeAspect="1"/>
          </p:cNvGraphicFramePr>
          <p:nvPr>
            <p:ph/>
          </p:nvPr>
        </p:nvGraphicFramePr>
        <p:xfrm>
          <a:off x="755650" y="2205038"/>
          <a:ext cx="1979613" cy="457200"/>
        </p:xfrm>
        <a:graphic>
          <a:graphicData uri="http://schemas.openxmlformats.org/presentationml/2006/ole">
            <mc:AlternateContent xmlns:mc="http://schemas.openxmlformats.org/markup-compatibility/2006">
              <mc:Choice xmlns:v="urn:schemas-microsoft-com:vml" Requires="v">
                <p:oleObj spid="_x0000_s107727" name="Equation" r:id="rId3" imgW="990462" imgH="228738" progId="Equation.3">
                  <p:embed/>
                </p:oleObj>
              </mc:Choice>
              <mc:Fallback>
                <p:oleObj name="Equation" r:id="rId3" imgW="990462" imgH="228738" progId="Equation.3">
                  <p:embed/>
                  <p:pic>
                    <p:nvPicPr>
                      <p:cNvPr id="0" name="Picture 14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205038"/>
                        <a:ext cx="1979613" cy="4572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56679" name="Text Box 7"/>
          <p:cNvSpPr txBox="1">
            <a:spLocks noChangeArrowheads="1"/>
          </p:cNvSpPr>
          <p:nvPr/>
        </p:nvSpPr>
        <p:spPr bwMode="auto">
          <a:xfrm>
            <a:off x="468313" y="1599183"/>
            <a:ext cx="56861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Luminosity for internal target experiment</a:t>
            </a:r>
            <a:endParaRPr lang="ru-RU" sz="2400" dirty="0"/>
          </a:p>
        </p:txBody>
      </p:sp>
      <p:sp>
        <p:nvSpPr>
          <p:cNvPr id="156681" name="Rectangle 9"/>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7525" name="Object 8"/>
          <p:cNvGraphicFramePr>
            <a:graphicFrameLocks noChangeAspect="1"/>
          </p:cNvGraphicFramePr>
          <p:nvPr/>
        </p:nvGraphicFramePr>
        <p:xfrm>
          <a:off x="7524750" y="188913"/>
          <a:ext cx="1306513" cy="787400"/>
        </p:xfrm>
        <a:graphic>
          <a:graphicData uri="http://schemas.openxmlformats.org/presentationml/2006/ole">
            <mc:AlternateContent xmlns:mc="http://schemas.openxmlformats.org/markup-compatibility/2006">
              <mc:Choice xmlns:v="urn:schemas-microsoft-com:vml" Requires="v">
                <p:oleObj spid="_x0000_s107728" name="Сормула" r:id="rId5" imgW="647631" imgH="393539" progId="Equation.3">
                  <p:embed/>
                </p:oleObj>
              </mc:Choice>
              <mc:Fallback>
                <p:oleObj name="Сормула" r:id="rId5" imgW="647631" imgH="393539" progId="Equation.3">
                  <p:embed/>
                  <p:pic>
                    <p:nvPicPr>
                      <p:cNvPr id="0" name="Picture 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188913"/>
                        <a:ext cx="1306513"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682" name="Text Box 10"/>
          <p:cNvSpPr txBox="1">
            <a:spLocks noChangeArrowheads="1"/>
          </p:cNvSpPr>
          <p:nvPr/>
        </p:nvSpPr>
        <p:spPr bwMode="auto">
          <a:xfrm>
            <a:off x="3132138" y="2205038"/>
            <a:ext cx="46326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sz="2400" i="1" dirty="0">
                <a:sym typeface="Symbol" pitchFamily="18" charset="2"/>
              </a:rPr>
              <a:t></a:t>
            </a:r>
            <a:r>
              <a:rPr lang="ru-RU" sz="2400" dirty="0">
                <a:sym typeface="Symbol" pitchFamily="18" charset="2"/>
              </a:rPr>
              <a:t> - </a:t>
            </a:r>
            <a:r>
              <a:rPr lang="en-US" sz="2400" dirty="0" smtClean="0">
                <a:sym typeface="Symbol" pitchFamily="18" charset="2"/>
              </a:rPr>
              <a:t>target width in atoms per cm</a:t>
            </a:r>
            <a:r>
              <a:rPr lang="ru-RU" sz="2400" baseline="30000" dirty="0" smtClean="0">
                <a:sym typeface="Symbol" pitchFamily="18" charset="2"/>
              </a:rPr>
              <a:t>2</a:t>
            </a:r>
            <a:endParaRPr lang="ru-RU" sz="2400" baseline="30000" dirty="0">
              <a:sym typeface="Symbol" pitchFamily="18" charset="2"/>
            </a:endParaRPr>
          </a:p>
        </p:txBody>
      </p:sp>
      <p:sp>
        <p:nvSpPr>
          <p:cNvPr id="156683" name="Text Box 11"/>
          <p:cNvSpPr txBox="1">
            <a:spLocks noChangeArrowheads="1"/>
          </p:cNvSpPr>
          <p:nvPr/>
        </p:nvSpPr>
        <p:spPr bwMode="auto">
          <a:xfrm>
            <a:off x="395288" y="3068638"/>
            <a:ext cx="828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smtClean="0">
                <a:solidFill>
                  <a:srgbClr val="FF0000"/>
                </a:solidFill>
              </a:rPr>
              <a:t>First colliding beam is internal target for the second beam in the collider</a:t>
            </a:r>
            <a:endParaRPr lang="ru-RU" sz="2400" dirty="0">
              <a:solidFill>
                <a:srgbClr val="FF0000"/>
              </a:solidFill>
            </a:endParaRPr>
          </a:p>
        </p:txBody>
      </p:sp>
      <p:graphicFrame>
        <p:nvGraphicFramePr>
          <p:cNvPr id="107528" name="Object 6"/>
          <p:cNvGraphicFramePr>
            <a:graphicFrameLocks noChangeAspect="1"/>
          </p:cNvGraphicFramePr>
          <p:nvPr/>
        </p:nvGraphicFramePr>
        <p:xfrm>
          <a:off x="1186482" y="4869607"/>
          <a:ext cx="1979613" cy="457200"/>
        </p:xfrm>
        <a:graphic>
          <a:graphicData uri="http://schemas.openxmlformats.org/presentationml/2006/ole">
            <mc:AlternateContent xmlns:mc="http://schemas.openxmlformats.org/markup-compatibility/2006">
              <mc:Choice xmlns:v="urn:schemas-microsoft-com:vml" Requires="v">
                <p:oleObj spid="_x0000_s107729" name="Equation" r:id="rId7" imgW="990462" imgH="228738" progId="Equation.3">
                  <p:embed/>
                </p:oleObj>
              </mc:Choice>
              <mc:Fallback>
                <p:oleObj name="Equation" r:id="rId7" imgW="990462" imgH="228738" progId="Equation.3">
                  <p:embed/>
                  <p:pic>
                    <p:nvPicPr>
                      <p:cNvPr id="0" name="Picture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82" y="4869607"/>
                        <a:ext cx="1979613" cy="4572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aphicFrame>
        <p:nvGraphicFramePr>
          <p:cNvPr id="107529" name="Object 8"/>
          <p:cNvGraphicFramePr>
            <a:graphicFrameLocks noChangeAspect="1"/>
          </p:cNvGraphicFramePr>
          <p:nvPr/>
        </p:nvGraphicFramePr>
        <p:xfrm>
          <a:off x="3851895" y="4150469"/>
          <a:ext cx="1295400" cy="457200"/>
        </p:xfrm>
        <a:graphic>
          <a:graphicData uri="http://schemas.openxmlformats.org/presentationml/2006/ole">
            <mc:AlternateContent xmlns:mc="http://schemas.openxmlformats.org/markup-compatibility/2006">
              <mc:Choice xmlns:v="urn:schemas-microsoft-com:vml" Requires="v">
                <p:oleObj spid="_x0000_s107730" name="Формула" r:id="rId8" imgW="647631" imgH="228738" progId="Equation.3">
                  <p:embed/>
                </p:oleObj>
              </mc:Choice>
              <mc:Fallback>
                <p:oleObj name="Формула" r:id="rId8" imgW="647631" imgH="228738" progId="Equation.3">
                  <p:embed/>
                  <p:pic>
                    <p:nvPicPr>
                      <p:cNvPr id="0" name="Picture 1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895" y="4150469"/>
                        <a:ext cx="1295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530" name="Object 10"/>
          <p:cNvGraphicFramePr>
            <a:graphicFrameLocks noChangeAspect="1"/>
          </p:cNvGraphicFramePr>
          <p:nvPr/>
        </p:nvGraphicFramePr>
        <p:xfrm>
          <a:off x="3923332" y="4798169"/>
          <a:ext cx="1036638" cy="885825"/>
        </p:xfrm>
        <a:graphic>
          <a:graphicData uri="http://schemas.openxmlformats.org/presentationml/2006/ole">
            <mc:AlternateContent xmlns:mc="http://schemas.openxmlformats.org/markup-compatibility/2006">
              <mc:Choice xmlns:v="urn:schemas-microsoft-com:vml" Requires="v">
                <p:oleObj spid="_x0000_s107731" name="Формула" r:id="rId10" imgW="520547" imgH="443980" progId="Equation.3">
                  <p:embed/>
                </p:oleObj>
              </mc:Choice>
              <mc:Fallback>
                <p:oleObj name="Формула" r:id="rId10" imgW="520547" imgH="443980" progId="Equation.3">
                  <p:embed/>
                  <p:pic>
                    <p:nvPicPr>
                      <p:cNvPr id="0" name="Picture 1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3332" y="4798169"/>
                        <a:ext cx="1036638"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531" name="Object 12"/>
          <p:cNvGraphicFramePr>
            <a:graphicFrameLocks noChangeAspect="1"/>
          </p:cNvGraphicFramePr>
          <p:nvPr/>
        </p:nvGraphicFramePr>
        <p:xfrm>
          <a:off x="3923332" y="5806232"/>
          <a:ext cx="1389063" cy="482600"/>
        </p:xfrm>
        <a:graphic>
          <a:graphicData uri="http://schemas.openxmlformats.org/presentationml/2006/ole">
            <mc:AlternateContent xmlns:mc="http://schemas.openxmlformats.org/markup-compatibility/2006">
              <mc:Choice xmlns:v="urn:schemas-microsoft-com:vml" Requires="v">
                <p:oleObj spid="_x0000_s107732" name="Формула" r:id="rId12" imgW="685662" imgH="241415" progId="Equation.3">
                  <p:embed/>
                </p:oleObj>
              </mc:Choice>
              <mc:Fallback>
                <p:oleObj name="Формула" r:id="rId12" imgW="685662" imgH="241415" progId="Equation.3">
                  <p:embed/>
                  <p:pic>
                    <p:nvPicPr>
                      <p:cNvPr id="0" name="Picture 1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3332" y="5806232"/>
                        <a:ext cx="1389063"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532" name="Object 14"/>
          <p:cNvGraphicFramePr>
            <a:graphicFrameLocks noChangeAspect="1"/>
          </p:cNvGraphicFramePr>
          <p:nvPr/>
        </p:nvGraphicFramePr>
        <p:xfrm>
          <a:off x="5652120" y="4725144"/>
          <a:ext cx="1770062" cy="912813"/>
        </p:xfrm>
        <a:graphic>
          <a:graphicData uri="http://schemas.openxmlformats.org/presentationml/2006/ole">
            <mc:AlternateContent xmlns:mc="http://schemas.openxmlformats.org/markup-compatibility/2006">
              <mc:Choice xmlns:v="urn:schemas-microsoft-com:vml" Requires="v">
                <p:oleObj spid="_x0000_s107733" name="Формула" r:id="rId14" imgW="889046" imgH="456924" progId="Equation.3">
                  <p:embed/>
                </p:oleObj>
              </mc:Choice>
              <mc:Fallback>
                <p:oleObj name="Формула" r:id="rId14" imgW="889046" imgH="456924" progId="Equation.3">
                  <p:embed/>
                  <p:pic>
                    <p:nvPicPr>
                      <p:cNvPr id="0" name="Picture 14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2120" y="4725144"/>
                        <a:ext cx="1770062" cy="912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sp>
        <p:nvSpPr>
          <p:cNvPr id="109575" name="Rectangle 7"/>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sp>
        <p:nvSpPr>
          <p:cNvPr id="109576" name="Text Box 8"/>
          <p:cNvSpPr txBox="1">
            <a:spLocks noChangeArrowheads="1"/>
          </p:cNvSpPr>
          <p:nvPr/>
        </p:nvSpPr>
        <p:spPr bwMode="auto">
          <a:xfrm>
            <a:off x="415925" y="282575"/>
            <a:ext cx="29674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t>Collider luminosity</a:t>
            </a:r>
            <a:endParaRPr lang="ru-RU" sz="2400" b="1" dirty="0"/>
          </a:p>
        </p:txBody>
      </p:sp>
      <p:sp>
        <p:nvSpPr>
          <p:cNvPr id="109578" name="Rectangle 10"/>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sp>
        <p:nvSpPr>
          <p:cNvPr id="109585" name="Rectangle 17"/>
          <p:cNvSpPr>
            <a:spLocks noChangeArrowheads="1"/>
          </p:cNvSpPr>
          <p:nvPr/>
        </p:nvSpPr>
        <p:spPr bwMode="auto">
          <a:xfrm>
            <a:off x="0" y="3176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8550" name="Object 16"/>
          <p:cNvGraphicFramePr>
            <a:graphicFrameLocks noChangeAspect="1"/>
          </p:cNvGraphicFramePr>
          <p:nvPr/>
        </p:nvGraphicFramePr>
        <p:xfrm>
          <a:off x="825500" y="928688"/>
          <a:ext cx="5437188" cy="1017587"/>
        </p:xfrm>
        <a:graphic>
          <a:graphicData uri="http://schemas.openxmlformats.org/presentationml/2006/ole">
            <mc:AlternateContent xmlns:mc="http://schemas.openxmlformats.org/markup-compatibility/2006">
              <mc:Choice xmlns:v="urn:schemas-microsoft-com:vml" Requires="v">
                <p:oleObj spid="_x0000_s108613" name="Формула" r:id="rId3" imgW="2691941" imgH="507633" progId="Equation.3">
                  <p:embed/>
                </p:oleObj>
              </mc:Choice>
              <mc:Fallback>
                <p:oleObj name="Формула" r:id="rId3" imgW="2691941" imgH="507633"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 y="928688"/>
                        <a:ext cx="5437188"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8551" name="Group 18"/>
          <p:cNvGrpSpPr>
            <a:grpSpLocks noChangeAspect="1"/>
          </p:cNvGrpSpPr>
          <p:nvPr/>
        </p:nvGrpSpPr>
        <p:grpSpPr bwMode="auto">
          <a:xfrm>
            <a:off x="3019425" y="1979613"/>
            <a:ext cx="4295775" cy="3036887"/>
            <a:chOff x="3236" y="11281"/>
            <a:chExt cx="5726" cy="4049"/>
          </a:xfrm>
        </p:grpSpPr>
        <p:sp>
          <p:nvSpPr>
            <p:cNvPr id="108555" name="AutoShape 19"/>
            <p:cNvSpPr>
              <a:spLocks noChangeAspect="1" noChangeArrowheads="1"/>
            </p:cNvSpPr>
            <p:nvPr/>
          </p:nvSpPr>
          <p:spPr bwMode="auto">
            <a:xfrm>
              <a:off x="3236" y="11281"/>
              <a:ext cx="5726" cy="4049"/>
            </a:xfrm>
            <a:prstGeom prst="rect">
              <a:avLst/>
            </a:prstGeom>
            <a:noFill/>
            <a:ln w="9525">
              <a:noFill/>
              <a:miter lim="800000"/>
              <a:headEnd/>
              <a:tailEnd/>
            </a:ln>
          </p:spPr>
          <p:txBody>
            <a:bodyPr/>
            <a:lstStyle/>
            <a:p>
              <a:endParaRPr lang="ru-RU"/>
            </a:p>
          </p:txBody>
        </p:sp>
        <p:sp>
          <p:nvSpPr>
            <p:cNvPr id="108556" name="Line 20"/>
            <p:cNvSpPr>
              <a:spLocks noChangeShapeType="1"/>
            </p:cNvSpPr>
            <p:nvPr/>
          </p:nvSpPr>
          <p:spPr bwMode="auto">
            <a:xfrm>
              <a:off x="3506" y="13450"/>
              <a:ext cx="5181" cy="0"/>
            </a:xfrm>
            <a:prstGeom prst="line">
              <a:avLst/>
            </a:prstGeom>
            <a:noFill/>
            <a:ln w="28575">
              <a:solidFill>
                <a:srgbClr val="000000"/>
              </a:solidFill>
              <a:round/>
              <a:headEnd/>
              <a:tailEnd type="triangle" w="med" len="med"/>
            </a:ln>
          </p:spPr>
          <p:txBody>
            <a:bodyPr/>
            <a:lstStyle/>
            <a:p>
              <a:endParaRPr lang="ru-RU"/>
            </a:p>
          </p:txBody>
        </p:sp>
        <p:sp>
          <p:nvSpPr>
            <p:cNvPr id="108557" name="Line 21"/>
            <p:cNvSpPr>
              <a:spLocks noChangeShapeType="1"/>
            </p:cNvSpPr>
            <p:nvPr/>
          </p:nvSpPr>
          <p:spPr bwMode="auto">
            <a:xfrm flipV="1">
              <a:off x="5919" y="11494"/>
              <a:ext cx="1" cy="3264"/>
            </a:xfrm>
            <a:prstGeom prst="line">
              <a:avLst/>
            </a:prstGeom>
            <a:noFill/>
            <a:ln w="28575">
              <a:solidFill>
                <a:srgbClr val="000000"/>
              </a:solidFill>
              <a:round/>
              <a:headEnd/>
              <a:tailEnd type="triangle" w="med" len="med"/>
            </a:ln>
          </p:spPr>
          <p:txBody>
            <a:bodyPr/>
            <a:lstStyle/>
            <a:p>
              <a:endParaRPr lang="ru-RU"/>
            </a:p>
          </p:txBody>
        </p:sp>
        <p:sp>
          <p:nvSpPr>
            <p:cNvPr id="108558" name="Line 22"/>
            <p:cNvSpPr>
              <a:spLocks noChangeShapeType="1"/>
            </p:cNvSpPr>
            <p:nvPr/>
          </p:nvSpPr>
          <p:spPr bwMode="auto">
            <a:xfrm flipH="1">
              <a:off x="4661" y="12752"/>
              <a:ext cx="1918" cy="2006"/>
            </a:xfrm>
            <a:prstGeom prst="line">
              <a:avLst/>
            </a:prstGeom>
            <a:noFill/>
            <a:ln w="28575">
              <a:solidFill>
                <a:srgbClr val="000000"/>
              </a:solidFill>
              <a:round/>
              <a:headEnd/>
              <a:tailEnd type="triangle" w="med" len="med"/>
            </a:ln>
          </p:spPr>
          <p:txBody>
            <a:bodyPr/>
            <a:lstStyle/>
            <a:p>
              <a:endParaRPr lang="ru-RU"/>
            </a:p>
          </p:txBody>
        </p:sp>
        <p:sp>
          <p:nvSpPr>
            <p:cNvPr id="108559" name="Text Box 23"/>
            <p:cNvSpPr txBox="1">
              <a:spLocks noChangeArrowheads="1"/>
            </p:cNvSpPr>
            <p:nvPr/>
          </p:nvSpPr>
          <p:spPr bwMode="auto">
            <a:xfrm>
              <a:off x="8420" y="13463"/>
              <a:ext cx="508" cy="470"/>
            </a:xfrm>
            <a:prstGeom prst="rect">
              <a:avLst/>
            </a:prstGeom>
            <a:noFill/>
            <a:ln w="9525">
              <a:noFill/>
              <a:miter lim="800000"/>
              <a:headEnd/>
              <a:tailEnd/>
            </a:ln>
          </p:spPr>
          <p:txBody>
            <a:bodyPr/>
            <a:lstStyle/>
            <a:p>
              <a:r>
                <a:rPr lang="en-US" altLang="zh-CN">
                  <a:latin typeface="Times New Roman" pitchFamily="18" charset="0"/>
                </a:rPr>
                <a:t>z</a:t>
              </a:r>
              <a:endParaRPr lang="ru-RU"/>
            </a:p>
          </p:txBody>
        </p:sp>
        <p:sp>
          <p:nvSpPr>
            <p:cNvPr id="108560" name="Text Box 24"/>
            <p:cNvSpPr txBox="1">
              <a:spLocks noChangeArrowheads="1"/>
            </p:cNvSpPr>
            <p:nvPr/>
          </p:nvSpPr>
          <p:spPr bwMode="auto">
            <a:xfrm>
              <a:off x="6109" y="11405"/>
              <a:ext cx="394" cy="432"/>
            </a:xfrm>
            <a:prstGeom prst="rect">
              <a:avLst/>
            </a:prstGeom>
            <a:noFill/>
            <a:ln w="9525">
              <a:noFill/>
              <a:miter lim="800000"/>
              <a:headEnd/>
              <a:tailEnd/>
            </a:ln>
          </p:spPr>
          <p:txBody>
            <a:bodyPr/>
            <a:lstStyle/>
            <a:p>
              <a:r>
                <a:rPr lang="en-US" altLang="zh-CN">
                  <a:latin typeface="Times New Roman" pitchFamily="18" charset="0"/>
                </a:rPr>
                <a:t>x</a:t>
              </a:r>
              <a:endParaRPr lang="ru-RU"/>
            </a:p>
          </p:txBody>
        </p:sp>
        <p:sp>
          <p:nvSpPr>
            <p:cNvPr id="108561" name="Text Box 25"/>
            <p:cNvSpPr txBox="1">
              <a:spLocks noChangeArrowheads="1"/>
            </p:cNvSpPr>
            <p:nvPr/>
          </p:nvSpPr>
          <p:spPr bwMode="auto">
            <a:xfrm>
              <a:off x="4763" y="14619"/>
              <a:ext cx="521" cy="470"/>
            </a:xfrm>
            <a:prstGeom prst="rect">
              <a:avLst/>
            </a:prstGeom>
            <a:noFill/>
            <a:ln w="28575">
              <a:noFill/>
              <a:miter lim="800000"/>
              <a:headEnd/>
              <a:tailEnd/>
            </a:ln>
          </p:spPr>
          <p:txBody>
            <a:bodyPr/>
            <a:lstStyle/>
            <a:p>
              <a:r>
                <a:rPr lang="en-US" altLang="zh-CN">
                  <a:latin typeface="Times New Roman" pitchFamily="18" charset="0"/>
                </a:rPr>
                <a:t>y</a:t>
              </a:r>
              <a:endParaRPr lang="ru-RU"/>
            </a:p>
          </p:txBody>
        </p:sp>
        <p:sp>
          <p:nvSpPr>
            <p:cNvPr id="108562" name="Line 26"/>
            <p:cNvSpPr>
              <a:spLocks noChangeShapeType="1"/>
            </p:cNvSpPr>
            <p:nvPr/>
          </p:nvSpPr>
          <p:spPr bwMode="auto">
            <a:xfrm flipV="1">
              <a:off x="3620" y="13171"/>
              <a:ext cx="965" cy="1"/>
            </a:xfrm>
            <a:prstGeom prst="line">
              <a:avLst/>
            </a:prstGeom>
            <a:noFill/>
            <a:ln w="28575">
              <a:solidFill>
                <a:srgbClr val="000000"/>
              </a:solidFill>
              <a:round/>
              <a:headEnd/>
              <a:tailEnd type="triangle" w="med" len="med"/>
            </a:ln>
          </p:spPr>
          <p:txBody>
            <a:bodyPr/>
            <a:lstStyle/>
            <a:p>
              <a:endParaRPr lang="ru-RU"/>
            </a:p>
          </p:txBody>
        </p:sp>
        <p:sp>
          <p:nvSpPr>
            <p:cNvPr id="108563" name="Text Box 27"/>
            <p:cNvSpPr txBox="1">
              <a:spLocks noChangeArrowheads="1"/>
            </p:cNvSpPr>
            <p:nvPr/>
          </p:nvSpPr>
          <p:spPr bwMode="auto">
            <a:xfrm>
              <a:off x="3772" y="12719"/>
              <a:ext cx="508" cy="494"/>
            </a:xfrm>
            <a:prstGeom prst="rect">
              <a:avLst/>
            </a:prstGeom>
            <a:noFill/>
            <a:ln w="28575">
              <a:noFill/>
              <a:miter lim="800000"/>
              <a:headEnd/>
              <a:tailEnd/>
            </a:ln>
          </p:spPr>
          <p:txBody>
            <a:bodyPr/>
            <a:lstStyle/>
            <a:p>
              <a:r>
                <a:rPr lang="en-US" altLang="zh-CN" i="1">
                  <a:latin typeface="Times New Roman" pitchFamily="18" charset="0"/>
                </a:rPr>
                <a:t>v</a:t>
              </a:r>
              <a:r>
                <a:rPr lang="ru-RU" altLang="zh-CN" i="1" baseline="-25000">
                  <a:latin typeface="Times New Roman" pitchFamily="18" charset="0"/>
                </a:rPr>
                <a:t>1</a:t>
              </a:r>
              <a:endParaRPr lang="ru-RU"/>
            </a:p>
          </p:txBody>
        </p:sp>
        <p:sp>
          <p:nvSpPr>
            <p:cNvPr id="108564" name="Oval 28"/>
            <p:cNvSpPr>
              <a:spLocks noChangeArrowheads="1"/>
            </p:cNvSpPr>
            <p:nvPr/>
          </p:nvSpPr>
          <p:spPr bwMode="auto">
            <a:xfrm>
              <a:off x="5106" y="12828"/>
              <a:ext cx="3225" cy="1220"/>
            </a:xfrm>
            <a:prstGeom prst="ellipse">
              <a:avLst/>
            </a:prstGeom>
            <a:noFill/>
            <a:ln w="28575">
              <a:solidFill>
                <a:srgbClr val="000000"/>
              </a:solidFill>
              <a:round/>
              <a:headEnd/>
              <a:tailEnd/>
            </a:ln>
          </p:spPr>
          <p:txBody>
            <a:bodyPr/>
            <a:lstStyle/>
            <a:p>
              <a:endParaRPr lang="ru-RU"/>
            </a:p>
          </p:txBody>
        </p:sp>
        <p:sp>
          <p:nvSpPr>
            <p:cNvPr id="108565" name="Line 29"/>
            <p:cNvSpPr>
              <a:spLocks noChangeShapeType="1"/>
            </p:cNvSpPr>
            <p:nvPr/>
          </p:nvSpPr>
          <p:spPr bwMode="auto">
            <a:xfrm flipH="1">
              <a:off x="6184" y="13450"/>
              <a:ext cx="560" cy="496"/>
            </a:xfrm>
            <a:prstGeom prst="line">
              <a:avLst/>
            </a:prstGeom>
            <a:noFill/>
            <a:ln w="28575">
              <a:solidFill>
                <a:srgbClr val="000000"/>
              </a:solidFill>
              <a:round/>
              <a:headEnd type="arrow" w="med" len="med"/>
              <a:tailEnd type="arrow" w="med" len="med"/>
            </a:ln>
          </p:spPr>
          <p:txBody>
            <a:bodyPr/>
            <a:lstStyle/>
            <a:p>
              <a:endParaRPr lang="ru-RU"/>
            </a:p>
          </p:txBody>
        </p:sp>
        <p:sp>
          <p:nvSpPr>
            <p:cNvPr id="108566" name="Line 30"/>
            <p:cNvSpPr>
              <a:spLocks noChangeShapeType="1"/>
            </p:cNvSpPr>
            <p:nvPr/>
          </p:nvSpPr>
          <p:spPr bwMode="auto">
            <a:xfrm>
              <a:off x="6744" y="12853"/>
              <a:ext cx="1" cy="585"/>
            </a:xfrm>
            <a:prstGeom prst="line">
              <a:avLst/>
            </a:prstGeom>
            <a:noFill/>
            <a:ln w="28575">
              <a:solidFill>
                <a:srgbClr val="000000"/>
              </a:solidFill>
              <a:round/>
              <a:headEnd type="arrow" w="med" len="med"/>
              <a:tailEnd type="arrow" w="med" len="med"/>
            </a:ln>
          </p:spPr>
          <p:txBody>
            <a:bodyPr/>
            <a:lstStyle/>
            <a:p>
              <a:endParaRPr lang="ru-RU"/>
            </a:p>
          </p:txBody>
        </p:sp>
        <p:sp>
          <p:nvSpPr>
            <p:cNvPr id="108567" name="Text Box 31"/>
            <p:cNvSpPr txBox="1">
              <a:spLocks noChangeArrowheads="1"/>
            </p:cNvSpPr>
            <p:nvPr/>
          </p:nvSpPr>
          <p:spPr bwMode="auto">
            <a:xfrm>
              <a:off x="6668" y="12930"/>
              <a:ext cx="648" cy="558"/>
            </a:xfrm>
            <a:prstGeom prst="rect">
              <a:avLst/>
            </a:prstGeom>
            <a:noFill/>
            <a:ln w="28575">
              <a:noFill/>
              <a:miter lim="800000"/>
              <a:headEnd/>
              <a:tailEnd/>
            </a:ln>
          </p:spPr>
          <p:txBody>
            <a:bodyPr/>
            <a:lstStyle/>
            <a:p>
              <a:r>
                <a:rPr lang="ru-RU" altLang="zh-CN" i="1">
                  <a:latin typeface="Times New Roman" pitchFamily="18" charset="0"/>
                  <a:sym typeface="Symbol" pitchFamily="18" charset="2"/>
                </a:rPr>
                <a:t></a:t>
              </a:r>
              <a:r>
                <a:rPr lang="en-US" altLang="zh-CN" i="1" baseline="-25000">
                  <a:latin typeface="Times New Roman" pitchFamily="18" charset="0"/>
                </a:rPr>
                <a:t>x</a:t>
              </a:r>
              <a:endParaRPr lang="ru-RU"/>
            </a:p>
          </p:txBody>
        </p:sp>
        <p:sp>
          <p:nvSpPr>
            <p:cNvPr id="108568" name="Text Box 32"/>
            <p:cNvSpPr txBox="1">
              <a:spLocks noChangeArrowheads="1"/>
            </p:cNvSpPr>
            <p:nvPr/>
          </p:nvSpPr>
          <p:spPr bwMode="auto">
            <a:xfrm>
              <a:off x="6376" y="13553"/>
              <a:ext cx="647" cy="558"/>
            </a:xfrm>
            <a:prstGeom prst="rect">
              <a:avLst/>
            </a:prstGeom>
            <a:noFill/>
            <a:ln w="28575">
              <a:noFill/>
              <a:miter lim="800000"/>
              <a:headEnd/>
              <a:tailEnd/>
            </a:ln>
          </p:spPr>
          <p:txBody>
            <a:bodyPr/>
            <a:lstStyle/>
            <a:p>
              <a:r>
                <a:rPr lang="ru-RU" altLang="zh-CN" i="1">
                  <a:latin typeface="Times New Roman" pitchFamily="18" charset="0"/>
                  <a:sym typeface="Symbol" pitchFamily="18" charset="2"/>
                </a:rPr>
                <a:t></a:t>
              </a:r>
              <a:r>
                <a:rPr lang="en-US" altLang="zh-CN" i="1" baseline="-25000">
                  <a:latin typeface="Times New Roman" pitchFamily="18" charset="0"/>
                </a:rPr>
                <a:t>y</a:t>
              </a:r>
              <a:endParaRPr lang="ru-RU"/>
            </a:p>
          </p:txBody>
        </p:sp>
        <p:sp>
          <p:nvSpPr>
            <p:cNvPr id="108569" name="Text Box 33"/>
            <p:cNvSpPr txBox="1">
              <a:spLocks noChangeArrowheads="1"/>
            </p:cNvSpPr>
            <p:nvPr/>
          </p:nvSpPr>
          <p:spPr bwMode="auto">
            <a:xfrm>
              <a:off x="7303" y="13002"/>
              <a:ext cx="648" cy="558"/>
            </a:xfrm>
            <a:prstGeom prst="rect">
              <a:avLst/>
            </a:prstGeom>
            <a:noFill/>
            <a:ln w="28575">
              <a:noFill/>
              <a:miter lim="800000"/>
              <a:headEnd/>
              <a:tailEnd/>
            </a:ln>
          </p:spPr>
          <p:txBody>
            <a:bodyPr/>
            <a:lstStyle/>
            <a:p>
              <a:r>
                <a:rPr lang="ru-RU" altLang="zh-CN" i="1">
                  <a:latin typeface="Times New Roman" pitchFamily="18" charset="0"/>
                  <a:sym typeface="Symbol" pitchFamily="18" charset="2"/>
                </a:rPr>
                <a:t></a:t>
              </a:r>
              <a:r>
                <a:rPr lang="en-US" altLang="zh-CN" i="1" baseline="-25000">
                  <a:latin typeface="Times New Roman" pitchFamily="18" charset="0"/>
                </a:rPr>
                <a:t>z</a:t>
              </a:r>
              <a:endParaRPr lang="ru-RU"/>
            </a:p>
          </p:txBody>
        </p:sp>
        <p:sp>
          <p:nvSpPr>
            <p:cNvPr id="108570" name="Line 34"/>
            <p:cNvSpPr>
              <a:spLocks noChangeShapeType="1"/>
            </p:cNvSpPr>
            <p:nvPr/>
          </p:nvSpPr>
          <p:spPr bwMode="auto">
            <a:xfrm flipH="1">
              <a:off x="6108" y="12523"/>
              <a:ext cx="585" cy="1"/>
            </a:xfrm>
            <a:prstGeom prst="line">
              <a:avLst/>
            </a:prstGeom>
            <a:noFill/>
            <a:ln w="28575">
              <a:solidFill>
                <a:srgbClr val="000000"/>
              </a:solidFill>
              <a:round/>
              <a:headEnd/>
              <a:tailEnd type="triangle" w="med" len="med"/>
            </a:ln>
          </p:spPr>
          <p:txBody>
            <a:bodyPr/>
            <a:lstStyle/>
            <a:p>
              <a:endParaRPr lang="ru-RU"/>
            </a:p>
          </p:txBody>
        </p:sp>
        <p:sp>
          <p:nvSpPr>
            <p:cNvPr id="108571" name="Text Box 35"/>
            <p:cNvSpPr txBox="1">
              <a:spLocks noChangeArrowheads="1"/>
            </p:cNvSpPr>
            <p:nvPr/>
          </p:nvSpPr>
          <p:spPr bwMode="auto">
            <a:xfrm>
              <a:off x="6350" y="12087"/>
              <a:ext cx="572" cy="483"/>
            </a:xfrm>
            <a:prstGeom prst="rect">
              <a:avLst/>
            </a:prstGeom>
            <a:noFill/>
            <a:ln w="28575">
              <a:noFill/>
              <a:miter lim="800000"/>
              <a:headEnd/>
              <a:tailEnd/>
            </a:ln>
          </p:spPr>
          <p:txBody>
            <a:bodyPr/>
            <a:lstStyle/>
            <a:p>
              <a:r>
                <a:rPr lang="en-US" altLang="zh-CN" i="1">
                  <a:latin typeface="Times New Roman" pitchFamily="18" charset="0"/>
                </a:rPr>
                <a:t>v</a:t>
              </a:r>
              <a:r>
                <a:rPr lang="en-US" altLang="zh-CN" i="1" baseline="-25000">
                  <a:latin typeface="Times New Roman" pitchFamily="18" charset="0"/>
                </a:rPr>
                <a:t>2</a:t>
              </a:r>
              <a:endParaRPr lang="ru-RU"/>
            </a:p>
          </p:txBody>
        </p:sp>
        <p:sp>
          <p:nvSpPr>
            <p:cNvPr id="108572" name="Line 36"/>
            <p:cNvSpPr>
              <a:spLocks noChangeShapeType="1"/>
            </p:cNvSpPr>
            <p:nvPr/>
          </p:nvSpPr>
          <p:spPr bwMode="auto">
            <a:xfrm>
              <a:off x="6769" y="13463"/>
              <a:ext cx="1524" cy="0"/>
            </a:xfrm>
            <a:prstGeom prst="line">
              <a:avLst/>
            </a:prstGeom>
            <a:noFill/>
            <a:ln w="28575">
              <a:solidFill>
                <a:srgbClr val="000000"/>
              </a:solidFill>
              <a:round/>
              <a:headEnd type="arrow" w="med" len="med"/>
              <a:tailEnd type="arrow" w="med" len="med"/>
            </a:ln>
          </p:spPr>
          <p:txBody>
            <a:bodyPr/>
            <a:lstStyle/>
            <a:p>
              <a:endParaRPr lang="ru-RU"/>
            </a:p>
          </p:txBody>
        </p:sp>
      </p:grpSp>
      <p:sp>
        <p:nvSpPr>
          <p:cNvPr id="109606" name="Rectangle 38"/>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8553" name="Object 37"/>
          <p:cNvGraphicFramePr>
            <a:graphicFrameLocks noChangeAspect="1"/>
          </p:cNvGraphicFramePr>
          <p:nvPr/>
        </p:nvGraphicFramePr>
        <p:xfrm>
          <a:off x="165100" y="4902200"/>
          <a:ext cx="8978900" cy="1065213"/>
        </p:xfrm>
        <a:graphic>
          <a:graphicData uri="http://schemas.openxmlformats.org/presentationml/2006/ole">
            <mc:AlternateContent xmlns:mc="http://schemas.openxmlformats.org/markup-compatibility/2006">
              <mc:Choice xmlns:v="urn:schemas-microsoft-com:vml" Requires="v">
                <p:oleObj spid="_x0000_s108614" name="Сормула" r:id="rId5" imgW="4494835" imgH="533538" progId="Equation.3">
                  <p:embed/>
                </p:oleObj>
              </mc:Choice>
              <mc:Fallback>
                <p:oleObj name="Сормула" r:id="rId5" imgW="4494835" imgH="533538" progId="Equation.3">
                  <p:embed/>
                  <p:pic>
                    <p:nvPicPr>
                      <p:cNvPr id="0"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4902200"/>
                        <a:ext cx="8978900" cy="1065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607" name="Text Box 39"/>
          <p:cNvSpPr txBox="1">
            <a:spLocks noChangeArrowheads="1"/>
          </p:cNvSpPr>
          <p:nvPr/>
        </p:nvSpPr>
        <p:spPr bwMode="auto">
          <a:xfrm>
            <a:off x="708025" y="2017713"/>
            <a:ext cx="2365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For colliding bunches</a:t>
            </a:r>
            <a:endParaRPr lang="ru-RU"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4"/>
          <p:cNvGraphicFramePr>
            <a:graphicFrameLocks noGrp="1" noChangeAspect="1"/>
          </p:cNvGraphicFramePr>
          <p:nvPr>
            <p:ph sz="half" idx="1"/>
          </p:nvPr>
        </p:nvGraphicFramePr>
        <p:xfrm>
          <a:off x="1473200" y="1284288"/>
          <a:ext cx="2641600" cy="914400"/>
        </p:xfrm>
        <a:graphic>
          <a:graphicData uri="http://schemas.openxmlformats.org/presentationml/2006/ole">
            <mc:AlternateContent xmlns:mc="http://schemas.openxmlformats.org/markup-compatibility/2006">
              <mc:Choice xmlns:v="urn:schemas-microsoft-com:vml" Requires="v">
                <p:oleObj spid="_x0000_s109630" name="Формула" r:id="rId3" imgW="1320616" imgH="456924" progId="Equation.3">
                  <p:embed/>
                </p:oleObj>
              </mc:Choice>
              <mc:Fallback>
                <p:oleObj name="Формула" r:id="rId3" imgW="1320616" imgH="456924" progId="Equation.3">
                  <p:embed/>
                  <p:pic>
                    <p:nvPicPr>
                      <p:cNvPr id="0" name="Picture 4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1284288"/>
                        <a:ext cx="2641600" cy="914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graphicFrame>
        <p:nvGraphicFramePr>
          <p:cNvPr id="109570" name="Object 9"/>
          <p:cNvGraphicFramePr>
            <a:graphicFrameLocks noGrp="1" noChangeAspect="1"/>
          </p:cNvGraphicFramePr>
          <p:nvPr>
            <p:ph sz="half" idx="2"/>
          </p:nvPr>
        </p:nvGraphicFramePr>
        <p:xfrm>
          <a:off x="1346200" y="2605088"/>
          <a:ext cx="3763963" cy="1576387"/>
        </p:xfrm>
        <a:graphic>
          <a:graphicData uri="http://schemas.openxmlformats.org/presentationml/2006/ole">
            <mc:AlternateContent xmlns:mc="http://schemas.openxmlformats.org/markup-compatibility/2006">
              <mc:Choice xmlns:v="urn:schemas-microsoft-com:vml" Requires="v">
                <p:oleObj spid="_x0000_s109631" name="Сормула" r:id="rId5" imgW="1880090" imgH="787553" progId="Equation.3">
                  <p:embed/>
                </p:oleObj>
              </mc:Choice>
              <mc:Fallback>
                <p:oleObj name="Сормула" r:id="rId5" imgW="1880090" imgH="787553" progId="Equation.3">
                  <p:embed/>
                  <p:pic>
                    <p:nvPicPr>
                      <p:cNvPr id="0" name="Picture 4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200" y="2605088"/>
                        <a:ext cx="3763963" cy="157638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60780" name="Text Box 12"/>
          <p:cNvSpPr txBox="1">
            <a:spLocks noChangeArrowheads="1"/>
          </p:cNvSpPr>
          <p:nvPr/>
        </p:nvSpPr>
        <p:spPr bwMode="auto">
          <a:xfrm>
            <a:off x="733425" y="43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ru-RU">
              <a:latin typeface="Arial" charset="0"/>
              <a:ea typeface="Arial" charset="0"/>
              <a:cs typeface="Arial" charset="0"/>
            </a:endParaRPr>
          </a:p>
        </p:txBody>
      </p:sp>
      <p:sp>
        <p:nvSpPr>
          <p:cNvPr id="160781" name="Text Box 13"/>
          <p:cNvSpPr txBox="1">
            <a:spLocks noChangeArrowheads="1"/>
          </p:cNvSpPr>
          <p:nvPr/>
        </p:nvSpPr>
        <p:spPr bwMode="auto">
          <a:xfrm>
            <a:off x="467544" y="548680"/>
            <a:ext cx="78406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For similar round-shape bunches colliding at zero angle</a:t>
            </a:r>
            <a:r>
              <a:rPr lang="ru-RU" sz="2400" dirty="0" smtClean="0"/>
              <a:t>:</a:t>
            </a:r>
            <a:endParaRPr lang="ru-RU" sz="2400" dirty="0"/>
          </a:p>
        </p:txBody>
      </p:sp>
      <p:sp>
        <p:nvSpPr>
          <p:cNvPr id="160782" name="Text Box 14"/>
          <p:cNvSpPr txBox="1">
            <a:spLocks noChangeArrowheads="1"/>
          </p:cNvSpPr>
          <p:nvPr/>
        </p:nvSpPr>
        <p:spPr bwMode="auto">
          <a:xfrm>
            <a:off x="41217" y="4627002"/>
            <a:ext cx="891141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dirty="0" smtClean="0"/>
              <a:t> to increase number of bunches -&gt; </a:t>
            </a:r>
            <a:r>
              <a:rPr lang="en-US" dirty="0" smtClean="0">
                <a:solidFill>
                  <a:srgbClr val="FF0000"/>
                </a:solidFill>
              </a:rPr>
              <a:t>parasitic collisions</a:t>
            </a:r>
            <a:r>
              <a:rPr lang="en-US" dirty="0" smtClean="0"/>
              <a:t>;</a:t>
            </a:r>
            <a:endParaRPr lang="ru-RU" dirty="0"/>
          </a:p>
          <a:p>
            <a:pPr>
              <a:buFontTx/>
              <a:buChar char="-"/>
            </a:pPr>
            <a:r>
              <a:rPr lang="en-US" dirty="0" smtClean="0"/>
              <a:t> to increase bunch current -&gt; </a:t>
            </a:r>
            <a:r>
              <a:rPr lang="en-US" dirty="0" smtClean="0">
                <a:solidFill>
                  <a:srgbClr val="FF0000"/>
                </a:solidFill>
              </a:rPr>
              <a:t>coherent instability</a:t>
            </a:r>
            <a:r>
              <a:rPr lang="en-US" dirty="0" smtClean="0"/>
              <a:t>; </a:t>
            </a:r>
            <a:endParaRPr lang="ru-RU" dirty="0"/>
          </a:p>
          <a:p>
            <a:pPr>
              <a:buFontTx/>
              <a:buChar char="-"/>
            </a:pPr>
            <a:r>
              <a:rPr lang="en-US" dirty="0" smtClean="0"/>
              <a:t> to decrease </a:t>
            </a:r>
            <a:r>
              <a:rPr lang="en-US" dirty="0" err="1" smtClean="0"/>
              <a:t>emittance</a:t>
            </a:r>
            <a:r>
              <a:rPr lang="en-US" dirty="0" smtClean="0"/>
              <a:t> (bunch size) –&gt; </a:t>
            </a:r>
            <a:r>
              <a:rPr lang="en-US" dirty="0" smtClean="0">
                <a:solidFill>
                  <a:srgbClr val="FF0000"/>
                </a:solidFill>
              </a:rPr>
              <a:t>incoherent tune shift -&gt; </a:t>
            </a:r>
            <a:r>
              <a:rPr lang="en-US" dirty="0" err="1" smtClean="0">
                <a:solidFill>
                  <a:srgbClr val="FF0000"/>
                </a:solidFill>
              </a:rPr>
              <a:t>resonanses</a:t>
            </a:r>
            <a:r>
              <a:rPr lang="en-US" dirty="0" smtClean="0"/>
              <a:t>;</a:t>
            </a:r>
            <a:endParaRPr lang="ru-RU" dirty="0"/>
          </a:p>
          <a:p>
            <a:pPr>
              <a:buFontTx/>
              <a:buChar char="-"/>
            </a:pPr>
            <a:r>
              <a:rPr lang="en-US" dirty="0" smtClean="0"/>
              <a:t> to decrease IP beta-function -&gt; </a:t>
            </a:r>
            <a:r>
              <a:rPr lang="en-US" dirty="0" smtClean="0">
                <a:solidFill>
                  <a:srgbClr val="FF0000"/>
                </a:solidFill>
              </a:rPr>
              <a:t>severe demands to FF QL</a:t>
            </a:r>
            <a:r>
              <a:rPr lang="en-US" dirty="0" smtClean="0"/>
              <a:t>, </a:t>
            </a:r>
            <a:r>
              <a:rPr lang="en-US" dirty="0" smtClean="0">
                <a:solidFill>
                  <a:srgbClr val="FF0000"/>
                </a:solidFill>
              </a:rPr>
              <a:t>chromaticity</a:t>
            </a:r>
            <a:r>
              <a:rPr lang="en-US" dirty="0" smtClean="0"/>
              <a:t>;</a:t>
            </a:r>
            <a:endParaRPr lang="ru-RU" dirty="0"/>
          </a:p>
          <a:p>
            <a:pPr>
              <a:buFontTx/>
              <a:buChar char="-"/>
            </a:pPr>
            <a:r>
              <a:rPr lang="en-US" dirty="0" smtClean="0"/>
              <a:t> to increase rev. frequency -&gt; to decrease circumference </a:t>
            </a:r>
            <a:r>
              <a:rPr lang="ru-RU" dirty="0" smtClean="0"/>
              <a:t>(</a:t>
            </a:r>
            <a:r>
              <a:rPr lang="en-US" dirty="0" smtClean="0">
                <a:solidFill>
                  <a:srgbClr val="FF0000"/>
                </a:solidFill>
              </a:rPr>
              <a:t>no space for equipment</a:t>
            </a:r>
            <a:r>
              <a:rPr lang="ru-RU" dirty="0" smtClean="0"/>
              <a:t>)</a:t>
            </a:r>
            <a:endParaRPr lang="ru-RU" dirty="0"/>
          </a:p>
          <a:p>
            <a:pPr>
              <a:buFontTx/>
              <a:buChar char="-"/>
            </a:pPr>
            <a:r>
              <a:rPr lang="en-US" dirty="0" smtClean="0"/>
              <a:t> to have optimal bunch length </a:t>
            </a:r>
            <a:r>
              <a:rPr lang="en-US" dirty="0" smtClean="0">
                <a:solidFill>
                  <a:srgbClr val="FF0000"/>
                </a:solidFill>
              </a:rPr>
              <a:t>(“hour-glass” effect</a:t>
            </a:r>
            <a:r>
              <a:rPr lang="en-US" dirty="0" smtClean="0"/>
              <a:t>).</a:t>
            </a:r>
            <a:endParaRPr lang="ru-RU"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Coll224RingBetaIP"/>
          <p:cNvPicPr>
            <a:picLocks noChangeAspect="1" noChangeArrowheads="1"/>
          </p:cNvPicPr>
          <p:nvPr/>
        </p:nvPicPr>
        <p:blipFill>
          <a:blip r:embed="rId3" cstate="print"/>
          <a:srcRect/>
          <a:stretch>
            <a:fillRect/>
          </a:stretch>
        </p:blipFill>
        <p:spPr bwMode="auto">
          <a:xfrm>
            <a:off x="107504" y="836712"/>
            <a:ext cx="5397500" cy="5000625"/>
          </a:xfrm>
          <a:prstGeom prst="rect">
            <a:avLst/>
          </a:prstGeom>
          <a:noFill/>
          <a:ln w="9525">
            <a:noFill/>
            <a:miter lim="800000"/>
            <a:headEnd/>
            <a:tailEnd/>
          </a:ln>
        </p:spPr>
      </p:pic>
      <p:sp>
        <p:nvSpPr>
          <p:cNvPr id="81924" name="Text Box 4"/>
          <p:cNvSpPr txBox="1">
            <a:spLocks noChangeArrowheads="1"/>
          </p:cNvSpPr>
          <p:nvPr/>
        </p:nvSpPr>
        <p:spPr bwMode="auto">
          <a:xfrm>
            <a:off x="467544" y="260648"/>
            <a:ext cx="5356082" cy="400110"/>
          </a:xfrm>
          <a:prstGeom prst="rect">
            <a:avLst/>
          </a:prstGeom>
          <a:noFill/>
          <a:ln w="9525">
            <a:noFill/>
            <a:miter lim="800000"/>
            <a:headEnd/>
            <a:tailEnd/>
          </a:ln>
        </p:spPr>
        <p:txBody>
          <a:bodyPr wrap="none">
            <a:spAutoFit/>
          </a:bodyPr>
          <a:lstStyle/>
          <a:p>
            <a:r>
              <a:rPr lang="en-US" altLang="zh-CN" sz="2000" i="1" dirty="0" smtClean="0"/>
              <a:t>Example of the optic structure in the IP region</a:t>
            </a:r>
            <a:endParaRPr lang="ru-RU" sz="2000" dirty="0"/>
          </a:p>
        </p:txBody>
      </p:sp>
      <p:sp>
        <p:nvSpPr>
          <p:cNvPr id="81925" name="Rectangle 7"/>
          <p:cNvSpPr>
            <a:spLocks noChangeArrowheads="1"/>
          </p:cNvSpPr>
          <p:nvPr/>
        </p:nvSpPr>
        <p:spPr bwMode="auto">
          <a:xfrm>
            <a:off x="0" y="3000375"/>
            <a:ext cx="184150" cy="400050"/>
          </a:xfrm>
          <a:prstGeom prst="rect">
            <a:avLst/>
          </a:prstGeom>
          <a:noFill/>
          <a:ln w="9525">
            <a:noFill/>
            <a:miter lim="800000"/>
            <a:headEnd/>
            <a:tailEnd/>
          </a:ln>
        </p:spPr>
        <p:txBody>
          <a:bodyPr wrap="none" anchor="ctr">
            <a:spAutoFit/>
          </a:bodyPr>
          <a:lstStyle/>
          <a:p>
            <a:endParaRPr lang="ru-RU" sz="2000"/>
          </a:p>
        </p:txBody>
      </p:sp>
      <p:graphicFrame>
        <p:nvGraphicFramePr>
          <p:cNvPr id="81922" name="Object 2"/>
          <p:cNvGraphicFramePr>
            <a:graphicFrameLocks noChangeAspect="1"/>
          </p:cNvGraphicFramePr>
          <p:nvPr/>
        </p:nvGraphicFramePr>
        <p:xfrm>
          <a:off x="5652120" y="1412776"/>
          <a:ext cx="2008188" cy="927100"/>
        </p:xfrm>
        <a:graphic>
          <a:graphicData uri="http://schemas.openxmlformats.org/presentationml/2006/ole">
            <mc:AlternateContent xmlns:mc="http://schemas.openxmlformats.org/markup-compatibility/2006">
              <mc:Choice xmlns:v="urn:schemas-microsoft-com:vml" Requires="v">
                <p:oleObj spid="_x0000_s279566" name="Формула" r:id="rId4" imgW="990600" imgH="457200" progId="Equation.3">
                  <p:embed/>
                </p:oleObj>
              </mc:Choice>
              <mc:Fallback>
                <p:oleObj name="Формула" r:id="rId4" imgW="990600" imgH="457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412776"/>
                        <a:ext cx="2008188"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26" name="Line 8"/>
          <p:cNvSpPr>
            <a:spLocks noChangeShapeType="1"/>
          </p:cNvSpPr>
          <p:nvPr/>
        </p:nvSpPr>
        <p:spPr bwMode="auto">
          <a:xfrm flipH="1">
            <a:off x="3059832" y="2132856"/>
            <a:ext cx="2664296" cy="1152128"/>
          </a:xfrm>
          <a:prstGeom prst="line">
            <a:avLst/>
          </a:prstGeom>
          <a:noFill/>
          <a:ln w="9525">
            <a:solidFill>
              <a:schemeClr val="tx1"/>
            </a:solidFill>
            <a:round/>
            <a:headEnd/>
            <a:tailEnd type="triangle" w="med" len="med"/>
          </a:ln>
        </p:spPr>
        <p:txBody>
          <a:bodyPr/>
          <a:lstStyle/>
          <a:p>
            <a:endParaRPr lang="ru-RU"/>
          </a:p>
        </p:txBody>
      </p:sp>
      <p:sp>
        <p:nvSpPr>
          <p:cNvPr id="81927" name="Line 9"/>
          <p:cNvSpPr>
            <a:spLocks noChangeShapeType="1"/>
          </p:cNvSpPr>
          <p:nvPr/>
        </p:nvSpPr>
        <p:spPr bwMode="auto">
          <a:xfrm>
            <a:off x="3136900" y="4762500"/>
            <a:ext cx="0" cy="1397000"/>
          </a:xfrm>
          <a:prstGeom prst="line">
            <a:avLst/>
          </a:prstGeom>
          <a:noFill/>
          <a:ln w="9525">
            <a:solidFill>
              <a:schemeClr val="tx1"/>
            </a:solidFill>
            <a:round/>
            <a:headEnd/>
            <a:tailEnd/>
          </a:ln>
        </p:spPr>
        <p:txBody>
          <a:bodyPr/>
          <a:lstStyle/>
          <a:p>
            <a:endParaRPr lang="ru-RU"/>
          </a:p>
        </p:txBody>
      </p:sp>
      <p:sp>
        <p:nvSpPr>
          <p:cNvPr id="81928" name="Line 10"/>
          <p:cNvSpPr>
            <a:spLocks noChangeShapeType="1"/>
          </p:cNvSpPr>
          <p:nvPr/>
        </p:nvSpPr>
        <p:spPr bwMode="auto">
          <a:xfrm>
            <a:off x="4724400" y="4800600"/>
            <a:ext cx="0" cy="1257300"/>
          </a:xfrm>
          <a:prstGeom prst="line">
            <a:avLst/>
          </a:prstGeom>
          <a:noFill/>
          <a:ln w="9525">
            <a:solidFill>
              <a:schemeClr val="tx1"/>
            </a:solidFill>
            <a:round/>
            <a:headEnd/>
            <a:tailEnd/>
          </a:ln>
        </p:spPr>
        <p:txBody>
          <a:bodyPr/>
          <a:lstStyle/>
          <a:p>
            <a:endParaRPr lang="ru-RU"/>
          </a:p>
        </p:txBody>
      </p:sp>
      <p:sp>
        <p:nvSpPr>
          <p:cNvPr id="81929" name="Line 11"/>
          <p:cNvSpPr>
            <a:spLocks noChangeShapeType="1"/>
          </p:cNvSpPr>
          <p:nvPr/>
        </p:nvSpPr>
        <p:spPr bwMode="auto">
          <a:xfrm>
            <a:off x="3136900" y="5753100"/>
            <a:ext cx="1587500" cy="0"/>
          </a:xfrm>
          <a:prstGeom prst="line">
            <a:avLst/>
          </a:prstGeom>
          <a:noFill/>
          <a:ln w="9525">
            <a:solidFill>
              <a:schemeClr val="tx1"/>
            </a:solidFill>
            <a:round/>
            <a:headEnd type="triangle" w="med" len="med"/>
            <a:tailEnd type="triangle" w="med" len="med"/>
          </a:ln>
        </p:spPr>
        <p:txBody>
          <a:bodyPr/>
          <a:lstStyle/>
          <a:p>
            <a:endParaRPr lang="ru-RU"/>
          </a:p>
        </p:txBody>
      </p:sp>
      <p:sp>
        <p:nvSpPr>
          <p:cNvPr id="81930" name="Text Box 12"/>
          <p:cNvSpPr txBox="1">
            <a:spLocks noChangeArrowheads="1"/>
          </p:cNvSpPr>
          <p:nvPr/>
        </p:nvSpPr>
        <p:spPr bwMode="auto">
          <a:xfrm>
            <a:off x="3654425" y="5307013"/>
            <a:ext cx="517525" cy="400050"/>
          </a:xfrm>
          <a:prstGeom prst="rect">
            <a:avLst/>
          </a:prstGeom>
          <a:noFill/>
          <a:ln w="9525">
            <a:noFill/>
            <a:miter lim="800000"/>
            <a:headEnd/>
            <a:tailEnd/>
          </a:ln>
        </p:spPr>
        <p:txBody>
          <a:bodyPr wrap="none">
            <a:spAutoFit/>
          </a:bodyPr>
          <a:lstStyle/>
          <a:p>
            <a:r>
              <a:rPr lang="en-US" sz="2000" i="1"/>
              <a:t>l</a:t>
            </a:r>
            <a:r>
              <a:rPr lang="en-US" sz="2000" i="1" baseline="-25000"/>
              <a:t>min</a:t>
            </a:r>
            <a:endParaRPr lang="ru-RU" sz="2000" i="1" baseline="-25000"/>
          </a:p>
        </p:txBody>
      </p:sp>
      <p:sp>
        <p:nvSpPr>
          <p:cNvPr id="81931" name="Text Box 13"/>
          <p:cNvSpPr txBox="1">
            <a:spLocks noChangeArrowheads="1"/>
          </p:cNvSpPr>
          <p:nvPr/>
        </p:nvSpPr>
        <p:spPr bwMode="auto">
          <a:xfrm>
            <a:off x="5652120" y="4725144"/>
            <a:ext cx="3240360" cy="1938992"/>
          </a:xfrm>
          <a:prstGeom prst="rect">
            <a:avLst/>
          </a:prstGeom>
          <a:noFill/>
          <a:ln w="9525">
            <a:noFill/>
            <a:miter lim="800000"/>
            <a:headEnd/>
            <a:tailEnd/>
          </a:ln>
        </p:spPr>
        <p:txBody>
          <a:bodyPr wrap="square">
            <a:spAutoFit/>
          </a:bodyPr>
          <a:lstStyle/>
          <a:p>
            <a:r>
              <a:rPr lang="en-US" sz="2000" dirty="0" smtClean="0"/>
              <a:t>Another limitation:</a:t>
            </a:r>
            <a:endParaRPr lang="ru-RU" sz="2000" dirty="0"/>
          </a:p>
          <a:p>
            <a:r>
              <a:rPr lang="ru-RU" sz="2000" dirty="0" smtClean="0"/>
              <a:t>«</a:t>
            </a:r>
            <a:r>
              <a:rPr lang="en-US" sz="2000" dirty="0" smtClean="0"/>
              <a:t>electron clouds</a:t>
            </a:r>
            <a:r>
              <a:rPr lang="ru-RU" sz="2000" dirty="0" smtClean="0"/>
              <a:t>»</a:t>
            </a:r>
            <a:r>
              <a:rPr lang="en-US" sz="2000" dirty="0" smtClean="0"/>
              <a:t> effect: ion beam losses due to interaction with secondary electron avalanches from vacuum chambers walls</a:t>
            </a:r>
            <a:endParaRPr lang="ru-RU" sz="2000" dirty="0"/>
          </a:p>
        </p:txBody>
      </p:sp>
      <p:sp>
        <p:nvSpPr>
          <p:cNvPr id="81932" name="Line 14"/>
          <p:cNvSpPr>
            <a:spLocks noChangeShapeType="1"/>
          </p:cNvSpPr>
          <p:nvPr/>
        </p:nvSpPr>
        <p:spPr bwMode="auto">
          <a:xfrm>
            <a:off x="3707904" y="1052736"/>
            <a:ext cx="1944216" cy="72008"/>
          </a:xfrm>
          <a:prstGeom prst="line">
            <a:avLst/>
          </a:prstGeom>
          <a:noFill/>
          <a:ln w="9525">
            <a:solidFill>
              <a:schemeClr val="tx1"/>
            </a:solidFill>
            <a:round/>
            <a:headEnd type="triangle" w="med" len="med"/>
            <a:tailEnd/>
          </a:ln>
        </p:spPr>
        <p:txBody>
          <a:bodyPr/>
          <a:lstStyle/>
          <a:p>
            <a:endParaRPr lang="ru-RU"/>
          </a:p>
        </p:txBody>
      </p:sp>
      <p:sp>
        <p:nvSpPr>
          <p:cNvPr id="81933" name="Text Box 15"/>
          <p:cNvSpPr txBox="1">
            <a:spLocks noChangeArrowheads="1"/>
          </p:cNvSpPr>
          <p:nvPr/>
        </p:nvSpPr>
        <p:spPr bwMode="auto">
          <a:xfrm>
            <a:off x="5580112" y="908720"/>
            <a:ext cx="1907895" cy="400110"/>
          </a:xfrm>
          <a:prstGeom prst="rect">
            <a:avLst/>
          </a:prstGeom>
          <a:noFill/>
          <a:ln w="9525">
            <a:noFill/>
            <a:miter lim="800000"/>
            <a:headEnd/>
            <a:tailEnd/>
          </a:ln>
        </p:spPr>
        <p:txBody>
          <a:bodyPr wrap="none">
            <a:spAutoFit/>
          </a:bodyPr>
          <a:lstStyle/>
          <a:p>
            <a:r>
              <a:rPr lang="en-US" sz="2000" dirty="0" err="1" smtClean="0"/>
              <a:t>Max.beam</a:t>
            </a:r>
            <a:r>
              <a:rPr lang="en-US" sz="2000" dirty="0" smtClean="0"/>
              <a:t> size</a:t>
            </a:r>
            <a:endParaRPr lang="ru-RU" sz="2000" dirty="0"/>
          </a:p>
        </p:txBody>
      </p:sp>
      <p:pic>
        <p:nvPicPr>
          <p:cNvPr id="14" name="Рисунок 13" descr="DSC00980.JPG"/>
          <p:cNvPicPr>
            <a:picLocks noChangeAspect="1"/>
          </p:cNvPicPr>
          <p:nvPr/>
        </p:nvPicPr>
        <p:blipFill>
          <a:blip r:embed="rId6" cstate="print"/>
          <a:srcRect/>
          <a:stretch>
            <a:fillRect/>
          </a:stretch>
        </p:blipFill>
        <p:spPr bwMode="auto">
          <a:xfrm>
            <a:off x="7515205" y="2276872"/>
            <a:ext cx="1521291" cy="242532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ign_16"/>
          <p:cNvPicPr>
            <a:picLocks noChangeAspect="1" noChangeArrowheads="1"/>
          </p:cNvPicPr>
          <p:nvPr/>
        </p:nvPicPr>
        <p:blipFill>
          <a:blip r:embed="rId2" cstate="print"/>
          <a:srcRect/>
          <a:stretch>
            <a:fillRect/>
          </a:stretch>
        </p:blipFill>
        <p:spPr bwMode="auto">
          <a:xfrm>
            <a:off x="8077200" y="76200"/>
            <a:ext cx="925513" cy="992188"/>
          </a:xfrm>
          <a:prstGeom prst="rect">
            <a:avLst/>
          </a:prstGeom>
          <a:solidFill>
            <a:srgbClr val="3333CC"/>
          </a:solidFill>
          <a:ln w="9525">
            <a:noFill/>
            <a:miter lim="800000"/>
            <a:headEnd/>
            <a:tailEnd/>
          </a:ln>
        </p:spPr>
      </p:pic>
      <p:sp>
        <p:nvSpPr>
          <p:cNvPr id="82947" name="Text Box 4"/>
          <p:cNvSpPr txBox="1">
            <a:spLocks noChangeArrowheads="1"/>
          </p:cNvSpPr>
          <p:nvPr/>
        </p:nvSpPr>
        <p:spPr bwMode="auto">
          <a:xfrm>
            <a:off x="414338" y="412750"/>
            <a:ext cx="1659429" cy="369332"/>
          </a:xfrm>
          <a:prstGeom prst="rect">
            <a:avLst/>
          </a:prstGeom>
          <a:noFill/>
          <a:ln w="9525">
            <a:noFill/>
            <a:miter lim="800000"/>
            <a:headEnd/>
            <a:tailEnd/>
          </a:ln>
        </p:spPr>
        <p:txBody>
          <a:bodyPr wrap="none">
            <a:spAutoFit/>
          </a:bodyPr>
          <a:lstStyle/>
          <a:p>
            <a:r>
              <a:rPr lang="en-US" b="1" dirty="0" smtClean="0"/>
              <a:t>Bunch length</a:t>
            </a:r>
            <a:endParaRPr lang="ru-RU" b="1" dirty="0"/>
          </a:p>
        </p:txBody>
      </p:sp>
      <p:pic>
        <p:nvPicPr>
          <p:cNvPr id="82948" name="Picture 5"/>
          <p:cNvPicPr>
            <a:picLocks noChangeAspect="1" noChangeArrowheads="1"/>
          </p:cNvPicPr>
          <p:nvPr/>
        </p:nvPicPr>
        <p:blipFill>
          <a:blip r:embed="rId3" cstate="print"/>
          <a:srcRect/>
          <a:stretch>
            <a:fillRect/>
          </a:stretch>
        </p:blipFill>
        <p:spPr bwMode="auto">
          <a:xfrm>
            <a:off x="1244600" y="1539875"/>
            <a:ext cx="6153150" cy="3738563"/>
          </a:xfrm>
          <a:prstGeom prst="rect">
            <a:avLst/>
          </a:prstGeom>
          <a:noFill/>
          <a:ln w="9525">
            <a:noFill/>
            <a:miter lim="800000"/>
            <a:headEnd/>
            <a:tailEnd/>
          </a:ln>
        </p:spPr>
      </p:pic>
      <p:sp>
        <p:nvSpPr>
          <p:cNvPr id="82949" name="Text Box 7"/>
          <p:cNvSpPr txBox="1">
            <a:spLocks noChangeArrowheads="1"/>
          </p:cNvSpPr>
          <p:nvPr/>
        </p:nvSpPr>
        <p:spPr bwMode="auto">
          <a:xfrm>
            <a:off x="2660650" y="1028700"/>
            <a:ext cx="1924566" cy="369332"/>
          </a:xfrm>
          <a:prstGeom prst="rect">
            <a:avLst/>
          </a:prstGeom>
          <a:noFill/>
          <a:ln w="9525">
            <a:noFill/>
            <a:miter lim="800000"/>
            <a:headEnd/>
            <a:tailEnd/>
          </a:ln>
        </p:spPr>
        <p:txBody>
          <a:bodyPr wrap="none">
            <a:spAutoFit/>
          </a:bodyPr>
          <a:lstStyle/>
          <a:p>
            <a:r>
              <a:rPr lang="en-US" i="1" dirty="0" smtClean="0"/>
              <a:t>Hour-glass effect</a:t>
            </a:r>
            <a:endParaRPr lang="ru-RU" dirty="0"/>
          </a:p>
        </p:txBody>
      </p:sp>
      <p:sp>
        <p:nvSpPr>
          <p:cNvPr id="82950" name="Text Box 9"/>
          <p:cNvSpPr txBox="1">
            <a:spLocks noChangeArrowheads="1"/>
          </p:cNvSpPr>
          <p:nvPr/>
        </p:nvSpPr>
        <p:spPr bwMode="auto">
          <a:xfrm>
            <a:off x="3908425" y="5389563"/>
            <a:ext cx="1306513" cy="366712"/>
          </a:xfrm>
          <a:prstGeom prst="rect">
            <a:avLst/>
          </a:prstGeom>
          <a:noFill/>
          <a:ln w="9525">
            <a:noFill/>
            <a:miter lim="800000"/>
            <a:headEnd/>
            <a:tailEnd/>
          </a:ln>
        </p:spPr>
        <p:txBody>
          <a:bodyPr wrap="none">
            <a:spAutoFit/>
          </a:bodyPr>
          <a:lstStyle/>
          <a:p>
            <a:r>
              <a:rPr lang="en-US" b="1"/>
              <a:t> </a:t>
            </a:r>
            <a:r>
              <a:rPr lang="en-US" b="1">
                <a:sym typeface="Symbol" pitchFamily="18" charset="2"/>
              </a:rPr>
              <a:t>* = 0.5 m</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342900" y="274638"/>
            <a:ext cx="794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smtClean="0"/>
              <a:t>Space </a:t>
            </a:r>
            <a:r>
              <a:rPr lang="en-US" sz="2800" b="1" dirty="0"/>
              <a:t>c</a:t>
            </a:r>
            <a:r>
              <a:rPr lang="en-US" sz="2800" b="1" dirty="0" smtClean="0"/>
              <a:t>harge effect limitations to Luminosity</a:t>
            </a:r>
            <a:endParaRPr lang="ru-RU" sz="2800" b="1" dirty="0"/>
          </a:p>
        </p:txBody>
      </p:sp>
      <p:sp>
        <p:nvSpPr>
          <p:cNvPr id="111622" name="Rectangle 6"/>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10595" name="Object 5"/>
          <p:cNvGraphicFramePr>
            <a:graphicFrameLocks noChangeAspect="1"/>
          </p:cNvGraphicFramePr>
          <p:nvPr/>
        </p:nvGraphicFramePr>
        <p:xfrm>
          <a:off x="938213" y="1704975"/>
          <a:ext cx="2617787" cy="819150"/>
        </p:xfrm>
        <a:graphic>
          <a:graphicData uri="http://schemas.openxmlformats.org/presentationml/2006/ole">
            <mc:AlternateContent xmlns:mc="http://schemas.openxmlformats.org/markup-compatibility/2006">
              <mc:Choice xmlns:v="urn:schemas-microsoft-com:vml" Requires="v">
                <p:oleObj spid="_x0000_s110802" name="Формула" r:id="rId3" imgW="1549354" imgH="482278" progId="Equation.3">
                  <p:embed/>
                </p:oleObj>
              </mc:Choice>
              <mc:Fallback>
                <p:oleObj name="Формула" r:id="rId3" imgW="1549354" imgH="482278" progId="Equation.3">
                  <p:embed/>
                  <p:pic>
                    <p:nvPicPr>
                      <p:cNvPr id="0" name="Picture 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1704975"/>
                        <a:ext cx="261778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624" name="Rectangle 8"/>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10597" name="Object 7"/>
          <p:cNvGraphicFramePr>
            <a:graphicFrameLocks noChangeAspect="1"/>
          </p:cNvGraphicFramePr>
          <p:nvPr/>
        </p:nvGraphicFramePr>
        <p:xfrm>
          <a:off x="4957763" y="1768475"/>
          <a:ext cx="3009900" cy="820738"/>
        </p:xfrm>
        <a:graphic>
          <a:graphicData uri="http://schemas.openxmlformats.org/presentationml/2006/ole">
            <mc:AlternateContent xmlns:mc="http://schemas.openxmlformats.org/markup-compatibility/2006">
              <mc:Choice xmlns:v="urn:schemas-microsoft-com:vml" Requires="v">
                <p:oleObj spid="_x0000_s110803" name="Формула" r:id="rId5" imgW="1777541" imgH="482278" progId="Equation.3">
                  <p:embed/>
                </p:oleObj>
              </mc:Choice>
              <mc:Fallback>
                <p:oleObj name="Формула" r:id="rId5" imgW="1777541" imgH="482278" progId="Equation.3">
                  <p:embed/>
                  <p:pic>
                    <p:nvPicPr>
                      <p:cNvPr id="0" name="Picture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763" y="1768475"/>
                        <a:ext cx="3009900" cy="820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626" name="Rectangle 10"/>
          <p:cNvSpPr>
            <a:spLocks noChangeArrowheads="1"/>
          </p:cNvSpPr>
          <p:nvPr/>
        </p:nvSpPr>
        <p:spPr bwMode="auto">
          <a:xfrm>
            <a:off x="0"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10599" name="Object 9"/>
          <p:cNvGraphicFramePr>
            <a:graphicFrameLocks noChangeAspect="1"/>
          </p:cNvGraphicFramePr>
          <p:nvPr/>
        </p:nvGraphicFramePr>
        <p:xfrm>
          <a:off x="1346200" y="2744788"/>
          <a:ext cx="1395413" cy="744537"/>
        </p:xfrm>
        <a:graphic>
          <a:graphicData uri="http://schemas.openxmlformats.org/presentationml/2006/ole">
            <mc:AlternateContent xmlns:mc="http://schemas.openxmlformats.org/markup-compatibility/2006">
              <mc:Choice xmlns:v="urn:schemas-microsoft-com:vml" Requires="v">
                <p:oleObj spid="_x0000_s110804" name="Формула" r:id="rId7" imgW="837787" imgH="444247" progId="Equation.3">
                  <p:embed/>
                </p:oleObj>
              </mc:Choice>
              <mc:Fallback>
                <p:oleObj name="Формула" r:id="rId7" imgW="837787" imgH="444247" progId="Equation.3">
                  <p:embed/>
                  <p:pic>
                    <p:nvPicPr>
                      <p:cNvPr id="0" name="Picture 1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200" y="2744788"/>
                        <a:ext cx="1395413" cy="744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628" name="Rectangle 12"/>
          <p:cNvSpPr>
            <a:spLocks noChangeArrowheads="1"/>
          </p:cNvSpPr>
          <p:nvPr/>
        </p:nvSpPr>
        <p:spPr bwMode="auto">
          <a:xfrm>
            <a:off x="0" y="318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sp>
        <p:nvSpPr>
          <p:cNvPr id="111630" name="Rectangle 14"/>
          <p:cNvSpPr>
            <a:spLocks noChangeArrowheads="1"/>
          </p:cNvSpPr>
          <p:nvPr/>
        </p:nvSpPr>
        <p:spPr bwMode="auto">
          <a:xfrm>
            <a:off x="0" y="318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sp>
        <p:nvSpPr>
          <p:cNvPr id="111631" name="Text Box 15"/>
          <p:cNvSpPr txBox="1">
            <a:spLocks noChangeArrowheads="1"/>
          </p:cNvSpPr>
          <p:nvPr/>
        </p:nvSpPr>
        <p:spPr bwMode="auto">
          <a:xfrm>
            <a:off x="449263" y="1271588"/>
            <a:ext cx="46587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Beam-beam effect and incoherent tune shift</a:t>
            </a:r>
            <a:endParaRPr lang="ru-RU" dirty="0"/>
          </a:p>
        </p:txBody>
      </p:sp>
      <p:graphicFrame>
        <p:nvGraphicFramePr>
          <p:cNvPr id="110603" name="Object 17"/>
          <p:cNvGraphicFramePr>
            <a:graphicFrameLocks noChangeAspect="1"/>
          </p:cNvGraphicFramePr>
          <p:nvPr/>
        </p:nvGraphicFramePr>
        <p:xfrm>
          <a:off x="4729163" y="2614613"/>
          <a:ext cx="3508375" cy="939800"/>
        </p:xfrm>
        <a:graphic>
          <a:graphicData uri="http://schemas.openxmlformats.org/presentationml/2006/ole">
            <mc:AlternateContent xmlns:mc="http://schemas.openxmlformats.org/markup-compatibility/2006">
              <mc:Choice xmlns:v="urn:schemas-microsoft-com:vml" Requires="v">
                <p:oleObj spid="_x0000_s110805" name="Формула" r:id="rId9" imgW="1740559" imgH="469885" progId="Equation.3">
                  <p:embed/>
                </p:oleObj>
              </mc:Choice>
              <mc:Fallback>
                <p:oleObj name="Формула" r:id="rId9" imgW="1740559" imgH="469885" progId="Equation.3">
                  <p:embed/>
                  <p:pic>
                    <p:nvPicPr>
                      <p:cNvPr id="0" name="Picture 1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9163" y="2614613"/>
                        <a:ext cx="3508375"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604" name="Object 18"/>
          <p:cNvGraphicFramePr>
            <a:graphicFrameLocks noChangeAspect="1"/>
          </p:cNvGraphicFramePr>
          <p:nvPr/>
        </p:nvGraphicFramePr>
        <p:xfrm>
          <a:off x="2133600" y="5341938"/>
          <a:ext cx="5584825" cy="1090612"/>
        </p:xfrm>
        <a:graphic>
          <a:graphicData uri="http://schemas.openxmlformats.org/presentationml/2006/ole">
            <mc:AlternateContent xmlns:mc="http://schemas.openxmlformats.org/markup-compatibility/2006">
              <mc:Choice xmlns:v="urn:schemas-microsoft-com:vml" Requires="v">
                <p:oleObj spid="_x0000_s110806" name="Формула" r:id="rId11" imgW="2780680" imgH="546215" progId="Equation.3">
                  <p:embed/>
                </p:oleObj>
              </mc:Choice>
              <mc:Fallback>
                <p:oleObj name="Формула" r:id="rId11" imgW="2780680" imgH="546215" progId="Equation.3">
                  <p:embed/>
                  <p:pic>
                    <p:nvPicPr>
                      <p:cNvPr id="0" name="Picture 14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3600" y="5341938"/>
                        <a:ext cx="5584825" cy="1090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636" name="Text Box 20"/>
          <p:cNvSpPr txBox="1">
            <a:spLocks noChangeArrowheads="1"/>
          </p:cNvSpPr>
          <p:nvPr/>
        </p:nvSpPr>
        <p:spPr bwMode="auto">
          <a:xfrm>
            <a:off x="7197725" y="4341813"/>
            <a:ext cx="1239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latin typeface="Arial" charset="0"/>
                <a:ea typeface="Arial" charset="0"/>
                <a:cs typeface="Arial" charset="0"/>
              </a:rPr>
              <a:t>N</a:t>
            </a:r>
            <a:r>
              <a:rPr lang="en-US" i="1" baseline="-25000">
                <a:latin typeface="Arial" charset="0"/>
                <a:ea typeface="Arial" charset="0"/>
                <a:cs typeface="Arial" charset="0"/>
              </a:rPr>
              <a:t>b</a:t>
            </a:r>
            <a:r>
              <a:rPr lang="en-US">
                <a:latin typeface="Arial" charset="0"/>
                <a:ea typeface="Arial" charset="0"/>
                <a:cs typeface="Arial" charset="0"/>
              </a:rPr>
              <a:t> = const</a:t>
            </a:r>
            <a:endParaRPr lang="ru-RU">
              <a:latin typeface="Arial" charset="0"/>
              <a:ea typeface="Arial" charset="0"/>
              <a:cs typeface="Arial" charset="0"/>
            </a:endParaRPr>
          </a:p>
        </p:txBody>
      </p:sp>
      <p:graphicFrame>
        <p:nvGraphicFramePr>
          <p:cNvPr id="110606" name="Object 21"/>
          <p:cNvGraphicFramePr>
            <a:graphicFrameLocks noChangeAspect="1"/>
          </p:cNvGraphicFramePr>
          <p:nvPr/>
        </p:nvGraphicFramePr>
        <p:xfrm>
          <a:off x="2541588" y="3625850"/>
          <a:ext cx="3832225" cy="939800"/>
        </p:xfrm>
        <a:graphic>
          <a:graphicData uri="http://schemas.openxmlformats.org/presentationml/2006/ole">
            <mc:AlternateContent xmlns:mc="http://schemas.openxmlformats.org/markup-compatibility/2006">
              <mc:Choice xmlns:v="urn:schemas-microsoft-com:vml" Requires="v">
                <p:oleObj spid="_x0000_s110807" name="Формула" r:id="rId13" imgW="1917539" imgH="469601" progId="Equation.3">
                  <p:embed/>
                </p:oleObj>
              </mc:Choice>
              <mc:Fallback>
                <p:oleObj name="Формула" r:id="rId13" imgW="1917539" imgH="469601" progId="Equation.3">
                  <p:embed/>
                  <p:pic>
                    <p:nvPicPr>
                      <p:cNvPr id="0" name="Picture 14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1588" y="3625850"/>
                        <a:ext cx="3832225"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607" name="Object 22"/>
          <p:cNvGraphicFramePr>
            <a:graphicFrameLocks noChangeAspect="1"/>
          </p:cNvGraphicFramePr>
          <p:nvPr/>
        </p:nvGraphicFramePr>
        <p:xfrm>
          <a:off x="2222500" y="4541838"/>
          <a:ext cx="4848225" cy="939800"/>
        </p:xfrm>
        <a:graphic>
          <a:graphicData uri="http://schemas.openxmlformats.org/presentationml/2006/ole">
            <mc:AlternateContent xmlns:mc="http://schemas.openxmlformats.org/markup-compatibility/2006">
              <mc:Choice xmlns:v="urn:schemas-microsoft-com:vml" Requires="v">
                <p:oleObj spid="_x0000_s110808" name="Сормула" r:id="rId15" imgW="2425172" imgH="469601" progId="Equation.3">
                  <p:embed/>
                </p:oleObj>
              </mc:Choice>
              <mc:Fallback>
                <p:oleObj name="Сормула" r:id="rId15" imgW="2425172" imgH="469601" progId="Equation.3">
                  <p:embed/>
                  <p:pic>
                    <p:nvPicPr>
                      <p:cNvPr id="0" name="Picture 15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22500" y="4541838"/>
                        <a:ext cx="4848225"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639" name="Text Box 23"/>
          <p:cNvSpPr txBox="1">
            <a:spLocks noChangeArrowheads="1"/>
          </p:cNvSpPr>
          <p:nvPr/>
        </p:nvSpPr>
        <p:spPr bwMode="auto">
          <a:xfrm>
            <a:off x="200025" y="3960813"/>
            <a:ext cx="1865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Bunch-by-bunch</a:t>
            </a:r>
          </a:p>
          <a:p>
            <a:r>
              <a:rPr lang="en-US" dirty="0" smtClean="0"/>
              <a:t>injection</a:t>
            </a:r>
            <a:endParaRPr lang="ru-RU" dirty="0"/>
          </a:p>
        </p:txBody>
      </p:sp>
      <p:sp>
        <p:nvSpPr>
          <p:cNvPr id="111640" name="Text Box 24"/>
          <p:cNvSpPr txBox="1">
            <a:spLocks noChangeArrowheads="1"/>
          </p:cNvSpPr>
          <p:nvPr/>
        </p:nvSpPr>
        <p:spPr bwMode="auto">
          <a:xfrm>
            <a:off x="174625" y="5688013"/>
            <a:ext cx="18269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Accumulation in</a:t>
            </a:r>
          </a:p>
          <a:p>
            <a:r>
              <a:rPr lang="en-US" dirty="0" smtClean="0"/>
              <a:t>collider</a:t>
            </a:r>
            <a:endParaRPr lang="ru-RU"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969" name="Group 105"/>
          <p:cNvGraphicFramePr>
            <a:graphicFrameLocks noGrp="1"/>
          </p:cNvGraphicFramePr>
          <p:nvPr>
            <p:ph/>
            <p:extLst>
              <p:ext uri="{D42A27DB-BD31-4B8C-83A1-F6EECF244321}">
                <p14:modId xmlns:p14="http://schemas.microsoft.com/office/powerpoint/2010/main" val="3263744951"/>
              </p:ext>
            </p:extLst>
          </p:nvPr>
        </p:nvGraphicFramePr>
        <p:xfrm>
          <a:off x="396875" y="428625"/>
          <a:ext cx="8496300" cy="3431223"/>
        </p:xfrm>
        <a:graphic>
          <a:graphicData uri="http://schemas.openxmlformats.org/drawingml/2006/table">
            <a:tbl>
              <a:tblPr/>
              <a:tblGrid>
                <a:gridCol w="3162300"/>
                <a:gridCol w="3100388"/>
                <a:gridCol w="2233612"/>
              </a:tblGrid>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rgbClr val="CC0000"/>
                          </a:solidFill>
                          <a:effectLst/>
                          <a:latin typeface="Times New Roman" pitchFamily="18" charset="0"/>
                          <a:ea typeface="SimSun" pitchFamily="2" charset="-122"/>
                          <a:cs typeface="Times New Roman" pitchFamily="18" charset="0"/>
                        </a:rPr>
                        <a:t>RHIC</a:t>
                      </a:r>
                      <a:endParaRPr kumimoji="0" lang="en-US" sz="1800" b="0" i="0" u="none" strike="noStrike" cap="none" normalizeH="0" baseline="0" smtClean="0">
                        <a:ln>
                          <a:noFill/>
                        </a:ln>
                        <a:solidFill>
                          <a:srgbClr val="CC0000"/>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rgbClr val="CC0000"/>
                          </a:solidFill>
                          <a:effectLst/>
                          <a:latin typeface="Times New Roman" pitchFamily="18" charset="0"/>
                          <a:ea typeface="SimSun" pitchFamily="2" charset="-122"/>
                          <a:cs typeface="Times New Roman" pitchFamily="18" charset="0"/>
                        </a:rPr>
                        <a:t>NICA</a:t>
                      </a:r>
                      <a:endParaRPr kumimoji="0" lang="en-US" sz="1800" b="0" i="0" u="none" strike="noStrike" cap="none" normalizeH="0" baseline="0" smtClean="0">
                        <a:ln>
                          <a:noFill/>
                        </a:ln>
                        <a:solidFill>
                          <a:srgbClr val="CC0000"/>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80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Circumference, m</a:t>
                      </a:r>
                      <a:endParaRPr kumimoji="0" lang="ru-RU" sz="18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3800</a:t>
                      </a:r>
                      <a:endParaRPr kumimoji="0" lang="ru-RU" sz="1800" b="0" i="0" u="none" strike="noStrike" cap="none" normalizeH="0" baseline="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503</a:t>
                      </a:r>
                      <a:endParaRPr kumimoji="0" lang="ru-RU" sz="1800" b="0" i="0" u="none" strike="noStrike" cap="none" normalizeH="0" baseline="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5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Bunch spacing</a:t>
                      </a:r>
                      <a:r>
                        <a:rPr kumimoji="0" lang="ru-RU"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m</a:t>
                      </a:r>
                      <a:endParaRPr kumimoji="0" lang="ru-RU" sz="18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3800</a:t>
                      </a:r>
                      <a:r>
                        <a:rPr kumimoji="0" lang="en-US"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/120</a:t>
                      </a:r>
                      <a:r>
                        <a:rPr kumimoji="0" lang="ru-RU"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 32</a:t>
                      </a:r>
                      <a:endParaRPr kumimoji="0" lang="ru-RU" sz="1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t>
                      </a:r>
                      <a:r>
                        <a:rPr kumimoji="0" lang="en-US"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electron clouds, injection, parasitic collisions</a:t>
                      </a:r>
                      <a:r>
                        <a:rPr kumimoji="0" lang="ru-RU"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1</a:t>
                      </a:r>
                      <a:r>
                        <a:rPr kumimoji="0" lang="en-US"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5</a:t>
                      </a:r>
                      <a:endParaRPr kumimoji="0" lang="ru-RU" sz="1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t>
                      </a:r>
                      <a:r>
                        <a:rPr kumimoji="0" lang="en-US"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distance between dipoles</a:t>
                      </a:r>
                      <a:r>
                        <a:rPr kumimoji="0" lang="ru-RU"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Beta-function at IP</a:t>
                      </a:r>
                      <a:endParaRPr kumimoji="0" lang="ru-RU" sz="18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5</a:t>
                      </a:r>
                      <a:endParaRPr kumimoji="0" lang="ru-RU" sz="1800" b="0" i="0" u="none" strike="noStrike" cap="none" normalizeH="0" baseline="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r>
                        <a:rPr kumimoji="0" lang="en-US" sz="22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35</a:t>
                      </a:r>
                      <a:endParaRPr kumimoji="0" lang="ru-RU" sz="1800" b="0" i="0" u="none" strike="noStrike" cap="none" normalizeH="0" baseline="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20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Distance from IP to FFL</a:t>
                      </a:r>
                      <a:endParaRPr kumimoji="0" lang="ru-RU" sz="18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50</a:t>
                      </a:r>
                      <a:endParaRPr kumimoji="0" lang="ru-RU" sz="1800" b="0" i="0" u="none" strike="noStrike" cap="none" normalizeH="0" baseline="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5</a:t>
                      </a:r>
                      <a:endParaRPr kumimoji="0" lang="ru-RU" sz="18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971" name="Rectangle 107"/>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64970" name="Object 106"/>
          <p:cNvGraphicFramePr>
            <a:graphicFrameLocks noChangeAspect="1"/>
          </p:cNvGraphicFramePr>
          <p:nvPr/>
        </p:nvGraphicFramePr>
        <p:xfrm>
          <a:off x="1259632" y="4797152"/>
          <a:ext cx="3487737" cy="866775"/>
        </p:xfrm>
        <a:graphic>
          <a:graphicData uri="http://schemas.openxmlformats.org/presentationml/2006/ole">
            <mc:AlternateContent xmlns:mc="http://schemas.openxmlformats.org/markup-compatibility/2006">
              <mc:Choice xmlns:v="urn:schemas-microsoft-com:vml" Requires="v">
                <p:oleObj spid="_x0000_s111677" name="Сормула" r:id="rId3" imgW="1718640" imgH="420480" progId="Equation.3">
                  <p:embed/>
                </p:oleObj>
              </mc:Choice>
              <mc:Fallback>
                <p:oleObj name="Сормула" r:id="rId3" imgW="1718640" imgH="420480" progId="Equation.3">
                  <p:embed/>
                  <p:pic>
                    <p:nvPicPr>
                      <p:cNvPr id="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797152"/>
                        <a:ext cx="3487737" cy="866775"/>
                      </a:xfrm>
                      <a:prstGeom prst="rect">
                        <a:avLst/>
                      </a:prstGeom>
                      <a:solidFill>
                        <a:srgbClr val="00FF00"/>
                      </a:solidFill>
                    </p:spPr>
                  </p:pic>
                </p:oleObj>
              </mc:Fallback>
            </mc:AlternateContent>
          </a:graphicData>
        </a:graphic>
      </p:graphicFrame>
      <p:sp>
        <p:nvSpPr>
          <p:cNvPr id="164972" name="Text Box 108"/>
          <p:cNvSpPr txBox="1">
            <a:spLocks noChangeArrowheads="1"/>
          </p:cNvSpPr>
          <p:nvPr/>
        </p:nvSpPr>
        <p:spPr bwMode="auto">
          <a:xfrm>
            <a:off x="5702108" y="4833938"/>
            <a:ext cx="2872852" cy="1569660"/>
          </a:xfrm>
          <a:prstGeom prst="rect">
            <a:avLst/>
          </a:prstGeom>
          <a:solidFill>
            <a:srgbClr val="92D0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ru-RU" sz="2400" dirty="0"/>
              <a:t>3.5 </a:t>
            </a:r>
            <a:r>
              <a:rPr lang="en-US" sz="2400" dirty="0" err="1" smtClean="0"/>
              <a:t>GeV</a:t>
            </a:r>
            <a:r>
              <a:rPr lang="en-US" sz="2400" dirty="0" smtClean="0"/>
              <a:t>/</a:t>
            </a:r>
            <a:r>
              <a:rPr lang="en-US" sz="2400" dirty="0"/>
              <a:t>u</a:t>
            </a:r>
            <a:endParaRPr lang="en-US" sz="2400" dirty="0" smtClean="0"/>
          </a:p>
          <a:p>
            <a:pPr algn="ctr"/>
            <a:endParaRPr lang="ru-RU" sz="2400" dirty="0"/>
          </a:p>
          <a:p>
            <a:pPr algn="ctr"/>
            <a:r>
              <a:rPr lang="en-US" sz="2400" dirty="0"/>
              <a:t>RHIC &lt; 10</a:t>
            </a:r>
            <a:r>
              <a:rPr lang="en-US" sz="2400" baseline="30000" dirty="0"/>
              <a:t>25</a:t>
            </a:r>
            <a:r>
              <a:rPr lang="en-US" sz="2400" dirty="0"/>
              <a:t> </a:t>
            </a:r>
            <a:r>
              <a:rPr lang="en-US" sz="2400" dirty="0" smtClean="0"/>
              <a:t>cm</a:t>
            </a:r>
            <a:r>
              <a:rPr lang="ru-RU" sz="2400" baseline="30000" dirty="0" smtClean="0"/>
              <a:t>-2</a:t>
            </a:r>
            <a:r>
              <a:rPr lang="en-US" sz="2400" dirty="0"/>
              <a:t>s</a:t>
            </a:r>
            <a:r>
              <a:rPr lang="ru-RU" sz="2400" baseline="30000" dirty="0" smtClean="0"/>
              <a:t>-</a:t>
            </a:r>
            <a:r>
              <a:rPr lang="ru-RU" sz="2400" baseline="30000" dirty="0"/>
              <a:t>1</a:t>
            </a:r>
          </a:p>
          <a:p>
            <a:pPr algn="ctr"/>
            <a:r>
              <a:rPr lang="en-US" sz="2400" dirty="0"/>
              <a:t>NICA</a:t>
            </a:r>
            <a:r>
              <a:rPr lang="ru-RU" sz="2400" dirty="0"/>
              <a:t> </a:t>
            </a:r>
            <a:r>
              <a:rPr lang="en-US" sz="2400" dirty="0">
                <a:sym typeface="Symbol" pitchFamily="18" charset="2"/>
              </a:rPr>
              <a:t> 10</a:t>
            </a:r>
            <a:r>
              <a:rPr lang="en-US" sz="2400" baseline="30000" dirty="0">
                <a:sym typeface="Symbol" pitchFamily="18" charset="2"/>
              </a:rPr>
              <a:t>27</a:t>
            </a:r>
            <a:r>
              <a:rPr lang="en-US" sz="2400" dirty="0">
                <a:sym typeface="Symbol" pitchFamily="18" charset="2"/>
              </a:rPr>
              <a:t> </a:t>
            </a:r>
            <a:r>
              <a:rPr lang="en-US" sz="2400" dirty="0" smtClean="0">
                <a:sym typeface="Symbol" pitchFamily="18" charset="2"/>
              </a:rPr>
              <a:t>cm</a:t>
            </a:r>
            <a:r>
              <a:rPr lang="ru-RU" sz="2400" baseline="30000" dirty="0" smtClean="0">
                <a:sym typeface="Symbol" pitchFamily="18" charset="2"/>
              </a:rPr>
              <a:t>-2</a:t>
            </a:r>
            <a:r>
              <a:rPr lang="en-US" sz="2400" dirty="0">
                <a:sym typeface="Symbol" pitchFamily="18" charset="2"/>
              </a:rPr>
              <a:t>s</a:t>
            </a:r>
            <a:r>
              <a:rPr lang="ru-RU" sz="2400" baseline="30000" dirty="0" smtClean="0">
                <a:sym typeface="Symbol" pitchFamily="18" charset="2"/>
              </a:rPr>
              <a:t>-</a:t>
            </a:r>
            <a:r>
              <a:rPr lang="ru-RU" sz="2400" baseline="30000" dirty="0">
                <a:sym typeface="Symbol" pitchFamily="18" charset="2"/>
              </a:rPr>
              <a:t>1</a:t>
            </a:r>
            <a:endParaRPr lang="en-US" sz="2400" baseline="30000" dirty="0">
              <a:sym typeface="Symbol" pitchFamily="18" charset="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1393825" y="293688"/>
            <a:ext cx="47003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err="1" smtClean="0"/>
              <a:t>IntraBeam</a:t>
            </a:r>
            <a:r>
              <a:rPr lang="en-US" sz="2800" b="1" dirty="0" smtClean="0"/>
              <a:t> scattering </a:t>
            </a:r>
            <a:r>
              <a:rPr lang="ru-RU" sz="2800" b="1" dirty="0" smtClean="0"/>
              <a:t>(</a:t>
            </a:r>
            <a:r>
              <a:rPr lang="en-US" sz="2800" b="1" dirty="0" smtClean="0"/>
              <a:t>IBS</a:t>
            </a:r>
            <a:r>
              <a:rPr lang="ru-RU" sz="2800" b="1" dirty="0" smtClean="0"/>
              <a:t>)</a:t>
            </a:r>
            <a:endParaRPr lang="ru-RU" sz="2800" b="1" dirty="0"/>
          </a:p>
        </p:txBody>
      </p:sp>
      <p:sp>
        <p:nvSpPr>
          <p:cNvPr id="185349" name="Text Box 5"/>
          <p:cNvSpPr txBox="1">
            <a:spLocks noChangeArrowheads="1"/>
          </p:cNvSpPr>
          <p:nvPr/>
        </p:nvSpPr>
        <p:spPr bwMode="auto">
          <a:xfrm>
            <a:off x="965200" y="1619250"/>
            <a:ext cx="673774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IBS leads to 3 independent effects:</a:t>
            </a:r>
            <a:endParaRPr lang="en-US" sz="2000" dirty="0"/>
          </a:p>
          <a:p>
            <a:r>
              <a:rPr lang="ru-RU" sz="2000" dirty="0"/>
              <a:t>-</a:t>
            </a:r>
            <a:r>
              <a:rPr lang="en-US" altLang="ru-RU" sz="2000" dirty="0" smtClean="0"/>
              <a:t>“</a:t>
            </a:r>
            <a:r>
              <a:rPr lang="en-US" altLang="ru-RU" sz="2000" dirty="0" err="1" smtClean="0"/>
              <a:t>Maxwellisation</a:t>
            </a:r>
            <a:r>
              <a:rPr lang="en-US" altLang="ru-RU" sz="2000" dirty="0" smtClean="0"/>
              <a:t>” of the distribution </a:t>
            </a:r>
            <a:r>
              <a:rPr lang="en-US" altLang="ru-RU" sz="2000" dirty="0" err="1" smtClean="0"/>
              <a:t>fuction</a:t>
            </a:r>
            <a:r>
              <a:rPr lang="en-US" altLang="ja-JP" sz="2000" dirty="0" smtClean="0"/>
              <a:t>;</a:t>
            </a:r>
            <a:endParaRPr lang="en-US" altLang="ja-JP" sz="2000" dirty="0"/>
          </a:p>
          <a:p>
            <a:pPr>
              <a:buFontTx/>
              <a:buChar char="-"/>
            </a:pPr>
            <a:r>
              <a:rPr lang="en-US" sz="2000" dirty="0" smtClean="0"/>
              <a:t> Equal energy </a:t>
            </a:r>
            <a:r>
              <a:rPr lang="en-US" sz="2000" dirty="0" err="1" smtClean="0"/>
              <a:t>swaping</a:t>
            </a:r>
            <a:r>
              <a:rPr lang="en-US" sz="2000" dirty="0" smtClean="0"/>
              <a:t> between all 3 degrees of freedom</a:t>
            </a:r>
          </a:p>
          <a:p>
            <a:pPr>
              <a:buFontTx/>
              <a:buChar char="-"/>
            </a:pPr>
            <a:r>
              <a:rPr lang="en-US" sz="2000" dirty="0" smtClean="0"/>
              <a:t> Increasing of the 6D phase volume</a:t>
            </a:r>
            <a:endParaRPr lang="en-US" sz="2000" dirty="0"/>
          </a:p>
          <a:p>
            <a:pPr>
              <a:buFontTx/>
              <a:buChar char="-"/>
            </a:pPr>
            <a:endParaRPr lang="ru-RU" sz="2000" dirty="0"/>
          </a:p>
        </p:txBody>
      </p:sp>
      <p:sp>
        <p:nvSpPr>
          <p:cNvPr id="185350" name="Text Box 6"/>
          <p:cNvSpPr txBox="1">
            <a:spLocks noChangeArrowheads="1"/>
          </p:cNvSpPr>
          <p:nvPr/>
        </p:nvSpPr>
        <p:spPr bwMode="auto">
          <a:xfrm>
            <a:off x="683568" y="3212976"/>
            <a:ext cx="812273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Why IBS differs from situation when molecules interact?</a:t>
            </a:r>
            <a:r>
              <a:rPr lang="ru-RU" dirty="0" smtClean="0"/>
              <a:t> </a:t>
            </a:r>
            <a:r>
              <a:rPr lang="ru-RU" dirty="0"/>
              <a:t>-</a:t>
            </a:r>
          </a:p>
          <a:p>
            <a:endParaRPr lang="ru-RU" dirty="0"/>
          </a:p>
          <a:p>
            <a:r>
              <a:rPr lang="en-US" dirty="0" smtClean="0"/>
              <a:t>Cyclic accelerators because of curvature sections (arcs, etc) have Dispersion</a:t>
            </a:r>
            <a:r>
              <a:rPr lang="ru-RU" dirty="0" smtClean="0"/>
              <a:t>.</a:t>
            </a:r>
            <a:endParaRPr lang="ru-RU" dirty="0"/>
          </a:p>
          <a:p>
            <a:r>
              <a:rPr lang="en-US" dirty="0" smtClean="0"/>
              <a:t>Due to Dispersion the variation of the longitudinal coordinate leads to</a:t>
            </a:r>
          </a:p>
          <a:p>
            <a:r>
              <a:rPr lang="en-US" dirty="0" smtClean="0"/>
              <a:t>The variation of transverse oscillation amplitude</a:t>
            </a:r>
            <a:r>
              <a:rPr lang="ru-RU" dirty="0" smtClean="0"/>
              <a:t>.</a:t>
            </a:r>
            <a:endParaRPr lang="ru-RU" dirty="0"/>
          </a:p>
          <a:p>
            <a:endParaRPr lang="ru-RU" dirty="0"/>
          </a:p>
          <a:p>
            <a:r>
              <a:rPr lang="en-US" dirty="0" smtClean="0"/>
              <a:t>By other words transverse and longitudinal motion are coupled</a:t>
            </a:r>
            <a:r>
              <a:rPr lang="ru-RU" dirty="0" smtClean="0"/>
              <a:t>.</a:t>
            </a:r>
            <a:endParaRPr lang="en-US" dirty="0"/>
          </a:p>
          <a:p>
            <a:r>
              <a:rPr lang="en-US" dirty="0"/>
              <a:t> </a:t>
            </a:r>
            <a:endParaRPr lang="ru-RU" dirty="0"/>
          </a:p>
        </p:txBody>
      </p:sp>
      <p:sp>
        <p:nvSpPr>
          <p:cNvPr id="185351" name="Text Box 7"/>
          <p:cNvSpPr txBox="1">
            <a:spLocks noChangeArrowheads="1"/>
          </p:cNvSpPr>
          <p:nvPr/>
        </p:nvSpPr>
        <p:spPr bwMode="auto">
          <a:xfrm>
            <a:off x="1050925" y="912813"/>
            <a:ext cx="59736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dirty="0" smtClean="0">
                <a:solidFill>
                  <a:srgbClr val="FF0000"/>
                </a:solidFill>
              </a:rPr>
              <a:t>Single scattering on large angles – </a:t>
            </a:r>
            <a:r>
              <a:rPr lang="en-US" sz="2000" i="1" dirty="0" err="1" smtClean="0">
                <a:solidFill>
                  <a:srgbClr val="FF0000"/>
                </a:solidFill>
              </a:rPr>
              <a:t>Touschek</a:t>
            </a:r>
            <a:r>
              <a:rPr lang="en-US" sz="2000" i="1" dirty="0" smtClean="0">
                <a:solidFill>
                  <a:srgbClr val="FF0000"/>
                </a:solidFill>
              </a:rPr>
              <a:t> effect</a:t>
            </a:r>
            <a:endParaRPr lang="ru-RU" sz="2000" i="1" dirty="0">
              <a:solidFill>
                <a:srgbClr val="FF0000"/>
              </a:solidFill>
            </a:endParaRPr>
          </a:p>
        </p:txBody>
      </p:sp>
      <p:sp>
        <p:nvSpPr>
          <p:cNvPr id="6" name="Text Box 7"/>
          <p:cNvSpPr txBox="1">
            <a:spLocks noChangeArrowheads="1"/>
          </p:cNvSpPr>
          <p:nvPr/>
        </p:nvSpPr>
        <p:spPr bwMode="auto">
          <a:xfrm>
            <a:off x="0" y="6021288"/>
            <a:ext cx="90140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olidFill>
                  <a:srgbClr val="0000FF"/>
                </a:solidFill>
              </a:rPr>
              <a:t>There is no way to keep Luminosity without beam cooling </a:t>
            </a:r>
            <a:r>
              <a:rPr lang="ru-RU" sz="2400" b="1" dirty="0" smtClean="0">
                <a:solidFill>
                  <a:srgbClr val="0000FF"/>
                </a:solidFill>
              </a:rPr>
              <a:t>!!!</a:t>
            </a:r>
            <a:endParaRPr lang="ru-RU" sz="2400" b="1" dirty="0">
              <a:solidFill>
                <a:srgbClr val="0000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p:txBody>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fld id="{6C04A01D-4B2C-DF4C-86B1-823DEADAEC77}" type="slidenum">
              <a:rPr lang="ru-RU" baseline="0">
                <a:latin typeface="Arial" charset="0"/>
              </a:rPr>
              <a:pPr eaLnBrk="1" hangingPunct="1"/>
              <a:t>39</a:t>
            </a:fld>
            <a:endParaRPr lang="ru-RU" baseline="0">
              <a:latin typeface="Arial" charset="0"/>
            </a:endParaRPr>
          </a:p>
        </p:txBody>
      </p:sp>
      <p:pic>
        <p:nvPicPr>
          <p:cNvPr id="46083" name="Picture 2" descr="sign_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76200"/>
            <a:ext cx="925513" cy="992188"/>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4" name="Text Box 3"/>
          <p:cNvSpPr txBox="1">
            <a:spLocks noChangeArrowheads="1"/>
          </p:cNvSpPr>
          <p:nvPr/>
        </p:nvSpPr>
        <p:spPr bwMode="auto">
          <a:xfrm>
            <a:off x="342900" y="333375"/>
            <a:ext cx="354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r>
              <a:rPr lang="en-US" sz="2800" b="1" baseline="0">
                <a:latin typeface="Arial" charset="0"/>
              </a:rPr>
              <a:t>Luminosity life-time</a:t>
            </a:r>
            <a:endParaRPr lang="ru-RU" sz="2800" b="1" baseline="0">
              <a:latin typeface="Arial" charset="0"/>
            </a:endParaRPr>
          </a:p>
        </p:txBody>
      </p:sp>
      <p:sp>
        <p:nvSpPr>
          <p:cNvPr id="46085" name="Text Box 4"/>
          <p:cNvSpPr txBox="1">
            <a:spLocks noChangeArrowheads="1"/>
          </p:cNvSpPr>
          <p:nvPr/>
        </p:nvSpPr>
        <p:spPr bwMode="auto">
          <a:xfrm>
            <a:off x="195263" y="1527175"/>
            <a:ext cx="871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r>
              <a:rPr lang="en-US" altLang="zh-CN" sz="2000" baseline="0" dirty="0">
                <a:latin typeface="Arial" charset="0"/>
                <a:cs typeface="SimSun" charset="0"/>
              </a:rPr>
              <a:t>Without beam cooling - beam </a:t>
            </a:r>
            <a:r>
              <a:rPr lang="en-US" altLang="zh-CN" sz="2000" baseline="0" dirty="0" err="1">
                <a:latin typeface="Arial" charset="0"/>
                <a:cs typeface="SimSun" charset="0"/>
              </a:rPr>
              <a:t>emittance</a:t>
            </a:r>
            <a:r>
              <a:rPr lang="en-US" altLang="zh-CN" sz="2000" baseline="0" dirty="0">
                <a:latin typeface="Arial" charset="0"/>
                <a:cs typeface="SimSun" charset="0"/>
              </a:rPr>
              <a:t> grows due to intra-beam scattering</a:t>
            </a:r>
          </a:p>
          <a:p>
            <a:pPr eaLnBrk="1" hangingPunct="1"/>
            <a:r>
              <a:rPr lang="en-US" altLang="zh-CN" sz="2000" baseline="0" dirty="0">
                <a:latin typeface="Arial" charset="0"/>
                <a:cs typeface="SimSun" charset="0"/>
              </a:rPr>
              <a:t>Characteristic </a:t>
            </a:r>
            <a:r>
              <a:rPr lang="en-US" altLang="zh-CN" sz="2000" baseline="0" dirty="0" smtClean="0">
                <a:latin typeface="Arial" charset="0"/>
                <a:cs typeface="SimSun" charset="0"/>
              </a:rPr>
              <a:t>time </a:t>
            </a:r>
            <a:r>
              <a:rPr lang="en-US" altLang="zh-CN" sz="2000" baseline="0" dirty="0">
                <a:latin typeface="Arial" charset="0"/>
                <a:cs typeface="SimSun" charset="0"/>
              </a:rPr>
              <a:t>of the luminosity </a:t>
            </a:r>
            <a:r>
              <a:rPr lang="en-US" altLang="zh-CN" sz="2000" baseline="0" dirty="0" smtClean="0">
                <a:latin typeface="Arial" charset="0"/>
                <a:cs typeface="SimSun" charset="0"/>
              </a:rPr>
              <a:t>decrease rate</a:t>
            </a:r>
            <a:endParaRPr lang="ru-RU" altLang="zh-CN" sz="2000" baseline="0" dirty="0">
              <a:latin typeface="Arial" charset="0"/>
            </a:endParaRPr>
          </a:p>
          <a:p>
            <a:pPr eaLnBrk="1" hangingPunct="1"/>
            <a:r>
              <a:rPr lang="en-US" altLang="zh-CN" sz="2000" baseline="0" dirty="0">
                <a:latin typeface="Arial" charset="0"/>
                <a:cs typeface="SimSun" charset="0"/>
              </a:rPr>
              <a:t>~ several minutes</a:t>
            </a:r>
            <a:r>
              <a:rPr lang="ru-RU" altLang="zh-CN" sz="2000" baseline="0" dirty="0">
                <a:latin typeface="Arial" charset="0"/>
              </a:rPr>
              <a:t> (</a:t>
            </a:r>
            <a:r>
              <a:rPr lang="en-US" altLang="zh-CN" sz="2000" baseline="0" dirty="0">
                <a:latin typeface="Arial" charset="0"/>
                <a:cs typeface="SimSun" charset="0"/>
              </a:rPr>
              <a:t>at</a:t>
            </a:r>
            <a:r>
              <a:rPr lang="ru-RU" altLang="zh-CN" sz="2000" baseline="0" dirty="0">
                <a:latin typeface="Arial" charset="0"/>
              </a:rPr>
              <a:t> </a:t>
            </a:r>
            <a:r>
              <a:rPr lang="en-US" altLang="zh-CN" sz="2000" baseline="0" dirty="0">
                <a:latin typeface="Arial" charset="0"/>
                <a:cs typeface="SimSun" charset="0"/>
              </a:rPr>
              <a:t>RHIC operating with </a:t>
            </a:r>
            <a:r>
              <a:rPr lang="ru-RU" altLang="zh-CN" sz="2000" baseline="0" dirty="0">
                <a:latin typeface="Arial" charset="0"/>
              </a:rPr>
              <a:t>100 </a:t>
            </a:r>
            <a:r>
              <a:rPr lang="en-US" altLang="zh-CN" sz="2000" baseline="0" dirty="0" err="1">
                <a:latin typeface="Arial" charset="0"/>
                <a:cs typeface="SimSun" charset="0"/>
              </a:rPr>
              <a:t>GeV</a:t>
            </a:r>
            <a:r>
              <a:rPr lang="en-US" altLang="zh-CN" sz="2000" baseline="0" dirty="0">
                <a:latin typeface="Arial" charset="0"/>
                <a:cs typeface="SimSun" charset="0"/>
              </a:rPr>
              <a:t>/u ~</a:t>
            </a:r>
            <a:r>
              <a:rPr lang="ru-RU" altLang="zh-CN" sz="2000" baseline="0" dirty="0">
                <a:latin typeface="Arial" charset="0"/>
              </a:rPr>
              <a:t> 4 </a:t>
            </a:r>
            <a:r>
              <a:rPr lang="en-US" altLang="zh-CN" sz="2000" baseline="0" dirty="0">
                <a:latin typeface="Arial" charset="0"/>
                <a:cs typeface="SimSun" charset="0"/>
              </a:rPr>
              <a:t>hours</a:t>
            </a:r>
            <a:r>
              <a:rPr lang="ru-RU" altLang="zh-CN" sz="2000" baseline="0" dirty="0">
                <a:latin typeface="Arial" charset="0"/>
              </a:rPr>
              <a:t>)</a:t>
            </a:r>
            <a:r>
              <a:rPr lang="en-US" altLang="zh-CN" sz="2000" baseline="0" dirty="0">
                <a:latin typeface="Arial" charset="0"/>
                <a:cs typeface="SimSun" charset="0"/>
              </a:rPr>
              <a:t> </a:t>
            </a:r>
            <a:endParaRPr lang="ru-RU" sz="2000" baseline="0" dirty="0">
              <a:latin typeface="Arial" charset="0"/>
            </a:endParaRPr>
          </a:p>
        </p:txBody>
      </p:sp>
      <p:sp>
        <p:nvSpPr>
          <p:cNvPr id="46086" name="Text Box 5"/>
          <p:cNvSpPr txBox="1">
            <a:spLocks noChangeArrowheads="1"/>
          </p:cNvSpPr>
          <p:nvPr/>
        </p:nvSpPr>
        <p:spPr bwMode="auto">
          <a:xfrm>
            <a:off x="174625" y="2992438"/>
            <a:ext cx="8718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r>
              <a:rPr lang="en-US" sz="2000" baseline="0">
                <a:latin typeface="Arial" charset="0"/>
              </a:rPr>
              <a:t>RHIC</a:t>
            </a:r>
            <a:r>
              <a:rPr lang="ru-RU" sz="2000" baseline="0">
                <a:latin typeface="Arial" charset="0"/>
              </a:rPr>
              <a:t>:</a:t>
            </a:r>
          </a:p>
          <a:p>
            <a:pPr eaLnBrk="1" hangingPunct="1"/>
            <a:r>
              <a:rPr lang="en-US" sz="2000" baseline="0">
                <a:latin typeface="Arial" charset="0"/>
              </a:rPr>
              <a:t>Construction of the Electron cooling system at low energy ions</a:t>
            </a:r>
            <a:r>
              <a:rPr lang="ru-RU" sz="2000" baseline="0">
                <a:latin typeface="Arial" charset="0"/>
              </a:rPr>
              <a:t> (</a:t>
            </a:r>
            <a:r>
              <a:rPr lang="en-US" sz="2000" baseline="0">
                <a:latin typeface="Arial" charset="0"/>
              </a:rPr>
              <a:t>&lt;</a:t>
            </a:r>
            <a:r>
              <a:rPr lang="ru-RU" sz="2000" baseline="0">
                <a:latin typeface="Arial" charset="0"/>
              </a:rPr>
              <a:t> 5 </a:t>
            </a:r>
            <a:r>
              <a:rPr lang="en-US" sz="2000" baseline="0">
                <a:latin typeface="Arial" charset="0"/>
              </a:rPr>
              <a:t>GeV/u</a:t>
            </a:r>
            <a:r>
              <a:rPr lang="ru-RU" sz="2000" baseline="0">
                <a:latin typeface="Arial" charset="0"/>
              </a:rPr>
              <a:t>),</a:t>
            </a:r>
          </a:p>
          <a:p>
            <a:pPr eaLnBrk="1" hangingPunct="1"/>
            <a:r>
              <a:rPr lang="en-US" sz="2000" baseline="0">
                <a:latin typeface="Arial" charset="0"/>
              </a:rPr>
              <a:t>Stochastic cooling is used at maximal energy</a:t>
            </a:r>
            <a:r>
              <a:rPr lang="ru-RU" sz="2000" baseline="0">
                <a:latin typeface="Arial" charset="0"/>
              </a:rPr>
              <a:t>.</a:t>
            </a:r>
          </a:p>
        </p:txBody>
      </p:sp>
      <p:sp>
        <p:nvSpPr>
          <p:cNvPr id="46087" name="Text Box 6"/>
          <p:cNvSpPr txBox="1">
            <a:spLocks noChangeArrowheads="1"/>
          </p:cNvSpPr>
          <p:nvPr/>
        </p:nvSpPr>
        <p:spPr bwMode="auto">
          <a:xfrm>
            <a:off x="279400" y="4303713"/>
            <a:ext cx="78565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r>
              <a:rPr lang="en-US" sz="2000" baseline="0">
                <a:latin typeface="Arial" charset="0"/>
              </a:rPr>
              <a:t>NICA:</a:t>
            </a:r>
          </a:p>
          <a:p>
            <a:pPr eaLnBrk="1" hangingPunct="1"/>
            <a:r>
              <a:rPr lang="en-US" sz="2000" baseline="0">
                <a:latin typeface="Arial" charset="0"/>
              </a:rPr>
              <a:t>Electron + stochastic cooling during beam stacking</a:t>
            </a:r>
            <a:r>
              <a:rPr lang="ru-RU" sz="2000" baseline="0">
                <a:latin typeface="Arial" charset="0"/>
              </a:rPr>
              <a:t>,</a:t>
            </a:r>
          </a:p>
          <a:p>
            <a:pPr eaLnBrk="1" hangingPunct="1"/>
            <a:r>
              <a:rPr lang="en-US" sz="2000" baseline="0">
                <a:latin typeface="Arial" charset="0"/>
              </a:rPr>
              <a:t>Electron + stochastic cooling during the experiment</a:t>
            </a:r>
            <a:r>
              <a:rPr lang="ru-RU" sz="2000" baseline="0">
                <a:latin typeface="Arial" charset="0"/>
              </a:rPr>
              <a:t> </a:t>
            </a:r>
            <a:r>
              <a:rPr lang="en-US" sz="2000" baseline="0">
                <a:latin typeface="Arial" charset="0"/>
              </a:rPr>
              <a:t>(collision mode)</a:t>
            </a:r>
            <a:endParaRPr lang="ru-RU" sz="2000" baseline="0">
              <a:latin typeface="Arial" charset="0"/>
            </a:endParaRPr>
          </a:p>
        </p:txBody>
      </p:sp>
    </p:spTree>
    <p:extLst>
      <p:ext uri="{BB962C8B-B14F-4D97-AF65-F5344CB8AC3E}">
        <p14:creationId xmlns:p14="http://schemas.microsoft.com/office/powerpoint/2010/main" val="24269458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251520" y="260648"/>
            <a:ext cx="8712968" cy="764704"/>
          </a:xfrm>
        </p:spPr>
        <p:txBody>
          <a:bodyPr/>
          <a:lstStyle/>
          <a:p>
            <a:r>
              <a:rPr lang="en-US" sz="4000" dirty="0" smtClean="0">
                <a:solidFill>
                  <a:srgbClr val="FF0000"/>
                </a:solidFill>
              </a:rPr>
              <a:t>Collider </a:t>
            </a:r>
            <a:r>
              <a:rPr lang="en-US" sz="4000" dirty="0" err="1" smtClean="0">
                <a:solidFill>
                  <a:srgbClr val="FF0000"/>
                </a:solidFill>
              </a:rPr>
              <a:t>vs</a:t>
            </a:r>
            <a:r>
              <a:rPr lang="ru-RU" sz="4000" dirty="0" smtClean="0">
                <a:solidFill>
                  <a:srgbClr val="FF0000"/>
                </a:solidFill>
              </a:rPr>
              <a:t> </a:t>
            </a:r>
            <a:r>
              <a:rPr lang="en-US" sz="4000" dirty="0" smtClean="0">
                <a:solidFill>
                  <a:srgbClr val="FF0000"/>
                </a:solidFill>
              </a:rPr>
              <a:t>Fixed target</a:t>
            </a:r>
            <a:endParaRPr lang="ru-RU" sz="4000" dirty="0" smtClean="0">
              <a:solidFill>
                <a:srgbClr val="FF0000"/>
              </a:solidFill>
            </a:endParaRPr>
          </a:p>
        </p:txBody>
      </p:sp>
      <p:sp>
        <p:nvSpPr>
          <p:cNvPr id="176132" name="Text Box 4"/>
          <p:cNvSpPr txBox="1">
            <a:spLocks noChangeArrowheads="1"/>
          </p:cNvSpPr>
          <p:nvPr/>
        </p:nvSpPr>
        <p:spPr bwMode="auto">
          <a:xfrm>
            <a:off x="2868316" y="940658"/>
            <a:ext cx="35038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smtClean="0"/>
              <a:t>Center of mass energy (</a:t>
            </a:r>
            <a:r>
              <a:rPr lang="en-US" sz="2000" b="1" dirty="0" smtClean="0">
                <a:sym typeface="Symbol"/>
              </a:rPr>
              <a:t>S)</a:t>
            </a:r>
            <a:endParaRPr lang="ru-RU" sz="2000" b="1" dirty="0"/>
          </a:p>
        </p:txBody>
      </p:sp>
      <p:graphicFrame>
        <p:nvGraphicFramePr>
          <p:cNvPr id="176289" name="Group 161"/>
          <p:cNvGraphicFramePr>
            <a:graphicFrameLocks noGrp="1"/>
          </p:cNvGraphicFramePr>
          <p:nvPr>
            <p:ph idx="1"/>
            <p:extLst>
              <p:ext uri="{D42A27DB-BD31-4B8C-83A1-F6EECF244321}">
                <p14:modId xmlns:p14="http://schemas.microsoft.com/office/powerpoint/2010/main" val="1495290120"/>
              </p:ext>
            </p:extLst>
          </p:nvPr>
        </p:nvGraphicFramePr>
        <p:xfrm>
          <a:off x="228600" y="1412776"/>
          <a:ext cx="8547100" cy="3446464"/>
        </p:xfrm>
        <a:graphic>
          <a:graphicData uri="http://schemas.openxmlformats.org/drawingml/2006/table">
            <a:tbl>
              <a:tblPr/>
              <a:tblGrid>
                <a:gridCol w="2789238"/>
                <a:gridCol w="1643062"/>
                <a:gridCol w="4114800"/>
              </a:tblGrid>
              <a:tr h="862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408000"/>
                          </a:solidFill>
                          <a:effectLst/>
                          <a:latin typeface="Arial" pitchFamily="34" charset="0"/>
                          <a:cs typeface="Arial" pitchFamily="34" charset="0"/>
                        </a:rPr>
                        <a:t>Collider</a:t>
                      </a:r>
                      <a:endParaRPr kumimoji="0" lang="ru-RU" sz="2000" b="1" i="0" u="none" strike="noStrike" cap="none" normalizeH="0" baseline="0" dirty="0" smtClean="0">
                        <a:ln>
                          <a:noFill/>
                        </a:ln>
                        <a:solidFill>
                          <a:srgbClr val="408000"/>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itchFamily="18" charset="0"/>
                        </a:rPr>
                        <a:t>Fixed target</a:t>
                      </a:r>
                      <a:endParaRPr kumimoji="0" lang="ru-RU" sz="2000" b="1" i="0" u="none" strike="noStrike" cap="none" normalizeH="0" baseline="0" dirty="0" smtClean="0">
                        <a:ln>
                          <a:noFill/>
                        </a:ln>
                        <a:solidFill>
                          <a:srgbClr val="0000FF"/>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20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Accurate formulae</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0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04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Similar particles (symmetric)</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20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Ultra-relativistic case</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6285" name="Rectangle 157"/>
          <p:cNvSpPr>
            <a:spLocks noChangeArrowheads="1"/>
          </p:cNvSpPr>
          <p:nvPr/>
        </p:nvSpPr>
        <p:spPr bwMode="auto">
          <a:xfrm>
            <a:off x="0"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1402" name="Object 156"/>
          <p:cNvGraphicFramePr>
            <a:graphicFrameLocks noChangeAspect="1"/>
          </p:cNvGraphicFramePr>
          <p:nvPr/>
        </p:nvGraphicFramePr>
        <p:xfrm>
          <a:off x="3251200" y="3725863"/>
          <a:ext cx="968375" cy="428625"/>
        </p:xfrm>
        <a:graphic>
          <a:graphicData uri="http://schemas.openxmlformats.org/presentationml/2006/ole">
            <mc:AlternateContent xmlns:mc="http://schemas.openxmlformats.org/markup-compatibility/2006">
              <mc:Choice xmlns:v="urn:schemas-microsoft-com:vml" Requires="v">
                <p:oleObj spid="_x0000_s174199" name="Формула" r:id="rId3" imgW="494657" imgH="215931" progId="Equation.3">
                  <p:embed/>
                </p:oleObj>
              </mc:Choice>
              <mc:Fallback>
                <p:oleObj name="Формула" r:id="rId3" imgW="494657" imgH="215931" progId="Equation.3">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3725863"/>
                        <a:ext cx="9683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287" name="Rectangle 159"/>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1404" name="Object 158"/>
          <p:cNvGraphicFramePr>
            <a:graphicFrameLocks noChangeAspect="1"/>
          </p:cNvGraphicFramePr>
          <p:nvPr>
            <p:extLst>
              <p:ext uri="{D42A27DB-BD31-4B8C-83A1-F6EECF244321}">
                <p14:modId xmlns:p14="http://schemas.microsoft.com/office/powerpoint/2010/main" val="1385729935"/>
              </p:ext>
            </p:extLst>
          </p:nvPr>
        </p:nvGraphicFramePr>
        <p:xfrm>
          <a:off x="4800600" y="2388939"/>
          <a:ext cx="3822700" cy="608013"/>
        </p:xfrm>
        <a:graphic>
          <a:graphicData uri="http://schemas.openxmlformats.org/presentationml/2006/ole">
            <mc:AlternateContent xmlns:mc="http://schemas.openxmlformats.org/markup-compatibility/2006">
              <mc:Choice xmlns:v="urn:schemas-microsoft-com:vml" Requires="v">
                <p:oleObj spid="_x0000_s174200" name="Формула" r:id="rId5" imgW="1916384" imgH="304616" progId="Equation.3">
                  <p:embed/>
                </p:oleObj>
              </mc:Choice>
              <mc:Fallback>
                <p:oleObj name="Формула" r:id="rId5" imgW="1916384" imgH="304616" progId="Equation.3">
                  <p:embed/>
                  <p:pic>
                    <p:nvPicPr>
                      <p:cNvPr id="0" name="Picture 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388939"/>
                        <a:ext cx="3822700"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291" name="Rectangle 163"/>
          <p:cNvSpPr>
            <a:spLocks noChangeArrowheads="1"/>
          </p:cNvSpPr>
          <p:nvPr/>
        </p:nvSpPr>
        <p:spPr bwMode="auto">
          <a:xfrm>
            <a:off x="0" y="3295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1406" name="Object 162"/>
          <p:cNvGraphicFramePr>
            <a:graphicFrameLocks noChangeAspect="1"/>
          </p:cNvGraphicFramePr>
          <p:nvPr>
            <p:extLst>
              <p:ext uri="{D42A27DB-BD31-4B8C-83A1-F6EECF244321}">
                <p14:modId xmlns:p14="http://schemas.microsoft.com/office/powerpoint/2010/main" val="3601659642"/>
              </p:ext>
            </p:extLst>
          </p:nvPr>
        </p:nvGraphicFramePr>
        <p:xfrm>
          <a:off x="5511800" y="3257227"/>
          <a:ext cx="2224088" cy="531813"/>
        </p:xfrm>
        <a:graphic>
          <a:graphicData uri="http://schemas.openxmlformats.org/presentationml/2006/ole">
            <mc:AlternateContent xmlns:mc="http://schemas.openxmlformats.org/markup-compatibility/2006">
              <mc:Choice xmlns:v="urn:schemas-microsoft-com:vml" Requires="v">
                <p:oleObj spid="_x0000_s174201" name="Формула" r:id="rId7" imgW="1117233" imgH="266769" progId="Equation.3">
                  <p:embed/>
                </p:oleObj>
              </mc:Choice>
              <mc:Fallback>
                <p:oleObj name="Формула" r:id="rId7" imgW="1117233" imgH="266769" progId="Equation.3">
                  <p:embed/>
                  <p:pic>
                    <p:nvPicPr>
                      <p:cNvPr id="0" name="Picture 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1800" y="3257227"/>
                        <a:ext cx="2224088" cy="531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293" name="Rectangle 165"/>
          <p:cNvSpPr>
            <a:spLocks noChangeArrowheads="1"/>
          </p:cNvSpPr>
          <p:nvPr/>
        </p:nvSpPr>
        <p:spPr bwMode="auto">
          <a:xfrm>
            <a:off x="0" y="3295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charset="0"/>
              <a:ea typeface="Arial" charset="0"/>
              <a:cs typeface="Arial" charset="0"/>
            </a:endParaRPr>
          </a:p>
        </p:txBody>
      </p:sp>
      <p:graphicFrame>
        <p:nvGraphicFramePr>
          <p:cNvPr id="101408" name="Object 164"/>
          <p:cNvGraphicFramePr>
            <a:graphicFrameLocks noChangeAspect="1"/>
          </p:cNvGraphicFramePr>
          <p:nvPr>
            <p:extLst>
              <p:ext uri="{D42A27DB-BD31-4B8C-83A1-F6EECF244321}">
                <p14:modId xmlns:p14="http://schemas.microsoft.com/office/powerpoint/2010/main" val="928758558"/>
              </p:ext>
            </p:extLst>
          </p:nvPr>
        </p:nvGraphicFramePr>
        <p:xfrm>
          <a:off x="6007100" y="4119736"/>
          <a:ext cx="1389063" cy="533400"/>
        </p:xfrm>
        <a:graphic>
          <a:graphicData uri="http://schemas.openxmlformats.org/presentationml/2006/ole">
            <mc:AlternateContent xmlns:mc="http://schemas.openxmlformats.org/markup-compatibility/2006">
              <mc:Choice xmlns:v="urn:schemas-microsoft-com:vml" Requires="v">
                <p:oleObj spid="_x0000_s174202" name="Сормула" r:id="rId9" imgW="697919" imgH="266608" progId="Equation.3">
                  <p:embed/>
                </p:oleObj>
              </mc:Choice>
              <mc:Fallback>
                <p:oleObj name="Сормула" r:id="rId9" imgW="697919" imgH="266608" progId="Equation.3">
                  <p:embed/>
                  <p:pic>
                    <p:nvPicPr>
                      <p:cNvPr id="0" name="Picture 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7100" y="4119736"/>
                        <a:ext cx="138906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294" name="Text Box 166"/>
          <p:cNvSpPr txBox="1">
            <a:spLocks noChangeArrowheads="1"/>
          </p:cNvSpPr>
          <p:nvPr/>
        </p:nvSpPr>
        <p:spPr bwMode="auto">
          <a:xfrm>
            <a:off x="323528" y="5085184"/>
            <a:ext cx="7797800" cy="14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20000"/>
              </a:lnSpc>
            </a:pPr>
            <a:r>
              <a:rPr lang="en-US" dirty="0"/>
              <a:t>SIS300: B</a:t>
            </a:r>
            <a:r>
              <a:rPr lang="en-US" dirty="0">
                <a:sym typeface="Symbol" pitchFamily="18" charset="2"/>
              </a:rPr>
              <a:t> = 300 </a:t>
            </a:r>
            <a:r>
              <a:rPr lang="ru-RU" dirty="0" smtClean="0">
                <a:sym typeface="Symbol" pitchFamily="18" charset="2"/>
              </a:rPr>
              <a:t>Т</a:t>
            </a:r>
            <a:r>
              <a:rPr lang="en-US" dirty="0" err="1">
                <a:sym typeface="Symbol" pitchFamily="18" charset="2"/>
              </a:rPr>
              <a:t>m</a:t>
            </a:r>
            <a:r>
              <a:rPr lang="ru-RU" dirty="0" smtClean="0">
                <a:sym typeface="Symbol" pitchFamily="18" charset="2"/>
              </a:rPr>
              <a:t>, </a:t>
            </a:r>
            <a:r>
              <a:rPr lang="en-US" dirty="0" err="1" smtClean="0">
                <a:sym typeface="Symbol" pitchFamily="18" charset="2"/>
              </a:rPr>
              <a:t>E</a:t>
            </a:r>
            <a:r>
              <a:rPr lang="en-US" baseline="-25000" dirty="0" err="1" smtClean="0">
                <a:sym typeface="Symbol" pitchFamily="18" charset="2"/>
              </a:rPr>
              <a:t>Au</a:t>
            </a:r>
            <a:r>
              <a:rPr lang="ru-RU" dirty="0" smtClean="0">
                <a:sym typeface="Symbol" pitchFamily="18" charset="2"/>
              </a:rPr>
              <a:t> </a:t>
            </a:r>
            <a:r>
              <a:rPr lang="ru-RU" dirty="0">
                <a:sym typeface="Symbol" pitchFamily="18" charset="2"/>
              </a:rPr>
              <a:t>= 36 </a:t>
            </a:r>
            <a:r>
              <a:rPr lang="en-US" dirty="0" err="1">
                <a:sym typeface="Symbol" pitchFamily="18" charset="2"/>
              </a:rPr>
              <a:t>GeV</a:t>
            </a:r>
            <a:r>
              <a:rPr lang="en-US" dirty="0">
                <a:sym typeface="Symbol" pitchFamily="18" charset="2"/>
              </a:rPr>
              <a:t>/u</a:t>
            </a:r>
            <a:r>
              <a:rPr lang="ru-RU" dirty="0" smtClean="0">
                <a:sym typeface="Symbol" pitchFamily="18" charset="2"/>
              </a:rPr>
              <a:t>  Е</a:t>
            </a:r>
            <a:r>
              <a:rPr lang="en-US" baseline="-25000" dirty="0" smtClean="0">
                <a:sym typeface="Symbol" pitchFamily="18" charset="2"/>
              </a:rPr>
              <a:t>cm</a:t>
            </a:r>
            <a:r>
              <a:rPr lang="ru-RU" dirty="0" smtClean="0">
                <a:sym typeface="Symbol" pitchFamily="18" charset="2"/>
              </a:rPr>
              <a:t> </a:t>
            </a:r>
            <a:r>
              <a:rPr lang="en-US" dirty="0">
                <a:sym typeface="Symbol" pitchFamily="18" charset="2"/>
              </a:rPr>
              <a:t>~</a:t>
            </a:r>
            <a:r>
              <a:rPr lang="ru-RU" dirty="0">
                <a:sym typeface="Symbol" pitchFamily="18" charset="2"/>
              </a:rPr>
              <a:t> 8 </a:t>
            </a:r>
            <a:r>
              <a:rPr lang="en-US" dirty="0" err="1">
                <a:sym typeface="Symbol" pitchFamily="18" charset="2"/>
              </a:rPr>
              <a:t>GeV</a:t>
            </a:r>
            <a:r>
              <a:rPr lang="en-US" dirty="0">
                <a:sym typeface="Symbol" pitchFamily="18" charset="2"/>
              </a:rPr>
              <a:t>/u</a:t>
            </a:r>
            <a:r>
              <a:rPr lang="ru-RU" dirty="0">
                <a:sym typeface="Symbol" pitchFamily="18" charset="2"/>
              </a:rPr>
              <a:t> </a:t>
            </a:r>
            <a:endParaRPr lang="en-US" dirty="0" smtClean="0">
              <a:sym typeface="Symbol" pitchFamily="18" charset="2"/>
            </a:endParaRPr>
          </a:p>
          <a:p>
            <a:pPr>
              <a:lnSpc>
                <a:spcPct val="120000"/>
              </a:lnSpc>
            </a:pPr>
            <a:r>
              <a:rPr lang="en-US" dirty="0" err="1" smtClean="0">
                <a:sym typeface="Symbol" pitchFamily="18" charset="2"/>
              </a:rPr>
              <a:t>Nuclotron</a:t>
            </a:r>
            <a:r>
              <a:rPr lang="ru-RU" dirty="0" smtClean="0">
                <a:sym typeface="Symbol" pitchFamily="18" charset="2"/>
              </a:rPr>
              <a:t>: </a:t>
            </a:r>
            <a:r>
              <a:rPr lang="en-US" dirty="0"/>
              <a:t>B</a:t>
            </a:r>
            <a:r>
              <a:rPr lang="en-US" dirty="0">
                <a:sym typeface="Symbol" pitchFamily="18" charset="2"/>
              </a:rPr>
              <a:t> = 45 </a:t>
            </a:r>
            <a:r>
              <a:rPr lang="ru-RU" dirty="0">
                <a:sym typeface="Symbol" pitchFamily="18" charset="2"/>
              </a:rPr>
              <a:t>Т</a:t>
            </a:r>
            <a:r>
              <a:rPr lang="en-US" dirty="0">
                <a:sym typeface="Symbol" pitchFamily="18" charset="2"/>
              </a:rPr>
              <a:t>m</a:t>
            </a:r>
            <a:r>
              <a:rPr lang="ru-RU" dirty="0" smtClean="0">
                <a:sym typeface="Symbol" pitchFamily="18" charset="2"/>
              </a:rPr>
              <a:t>, </a:t>
            </a:r>
            <a:r>
              <a:rPr lang="en-US" dirty="0" err="1" smtClean="0">
                <a:sym typeface="Symbol" pitchFamily="18" charset="2"/>
              </a:rPr>
              <a:t>E</a:t>
            </a:r>
            <a:r>
              <a:rPr lang="en-US" baseline="-25000" dirty="0" err="1">
                <a:sym typeface="Symbol" pitchFamily="18" charset="2"/>
              </a:rPr>
              <a:t>Au</a:t>
            </a:r>
            <a:r>
              <a:rPr lang="ru-RU" dirty="0" smtClean="0">
                <a:sym typeface="Symbol" pitchFamily="18" charset="2"/>
              </a:rPr>
              <a:t> </a:t>
            </a:r>
            <a:r>
              <a:rPr lang="ru-RU" dirty="0">
                <a:sym typeface="Symbol" pitchFamily="18" charset="2"/>
              </a:rPr>
              <a:t>= </a:t>
            </a:r>
            <a:r>
              <a:rPr lang="en-US" dirty="0">
                <a:sym typeface="Symbol" pitchFamily="18" charset="2"/>
              </a:rPr>
              <a:t>5.5</a:t>
            </a:r>
            <a:r>
              <a:rPr lang="ru-RU" dirty="0">
                <a:sym typeface="Symbol" pitchFamily="18" charset="2"/>
              </a:rPr>
              <a:t> </a:t>
            </a:r>
            <a:r>
              <a:rPr lang="en-US" dirty="0" err="1">
                <a:sym typeface="Symbol" pitchFamily="18" charset="2"/>
              </a:rPr>
              <a:t>GeV</a:t>
            </a:r>
            <a:r>
              <a:rPr lang="en-US" dirty="0">
                <a:sym typeface="Symbol" pitchFamily="18" charset="2"/>
              </a:rPr>
              <a:t>/u</a:t>
            </a:r>
            <a:r>
              <a:rPr lang="ru-RU" dirty="0" smtClean="0">
                <a:sym typeface="Symbol" pitchFamily="18" charset="2"/>
              </a:rPr>
              <a:t>  Е</a:t>
            </a:r>
            <a:r>
              <a:rPr lang="en-US" baseline="-25000" dirty="0">
                <a:sym typeface="Symbol" pitchFamily="18" charset="2"/>
              </a:rPr>
              <a:t>cm</a:t>
            </a:r>
            <a:r>
              <a:rPr lang="ru-RU" dirty="0" smtClean="0">
                <a:sym typeface="Symbol" pitchFamily="18" charset="2"/>
              </a:rPr>
              <a:t> </a:t>
            </a:r>
            <a:r>
              <a:rPr lang="en-US" dirty="0">
                <a:sym typeface="Symbol" pitchFamily="18" charset="2"/>
              </a:rPr>
              <a:t>~</a:t>
            </a:r>
            <a:r>
              <a:rPr lang="ru-RU" dirty="0">
                <a:sym typeface="Symbol" pitchFamily="18" charset="2"/>
              </a:rPr>
              <a:t> 3.3 </a:t>
            </a:r>
            <a:r>
              <a:rPr lang="en-US" dirty="0" err="1">
                <a:sym typeface="Symbol" pitchFamily="18" charset="2"/>
              </a:rPr>
              <a:t>GeV</a:t>
            </a:r>
            <a:r>
              <a:rPr lang="en-US" dirty="0">
                <a:sym typeface="Symbol" pitchFamily="18" charset="2"/>
              </a:rPr>
              <a:t>/u</a:t>
            </a:r>
            <a:r>
              <a:rPr lang="ru-RU" dirty="0">
                <a:sym typeface="Symbol" pitchFamily="18" charset="2"/>
              </a:rPr>
              <a:t> </a:t>
            </a:r>
            <a:endParaRPr lang="en-US" dirty="0" smtClean="0">
              <a:sym typeface="Symbol" pitchFamily="18" charset="2"/>
            </a:endParaRPr>
          </a:p>
          <a:p>
            <a:pPr>
              <a:lnSpc>
                <a:spcPct val="120000"/>
              </a:lnSpc>
            </a:pPr>
            <a:r>
              <a:rPr lang="en-US" dirty="0" smtClean="0">
                <a:sym typeface="Symbol" pitchFamily="18" charset="2"/>
              </a:rPr>
              <a:t>NICA</a:t>
            </a:r>
            <a:r>
              <a:rPr lang="en-US" dirty="0">
                <a:sym typeface="Symbol" pitchFamily="18" charset="2"/>
              </a:rPr>
              <a:t>: </a:t>
            </a:r>
            <a:r>
              <a:rPr lang="en-US" dirty="0"/>
              <a:t>B</a:t>
            </a:r>
            <a:r>
              <a:rPr lang="en-US" dirty="0">
                <a:sym typeface="Symbol" pitchFamily="18" charset="2"/>
              </a:rPr>
              <a:t> = 45 </a:t>
            </a:r>
            <a:r>
              <a:rPr lang="ru-RU" dirty="0">
                <a:sym typeface="Symbol" pitchFamily="18" charset="2"/>
              </a:rPr>
              <a:t>Т</a:t>
            </a:r>
            <a:r>
              <a:rPr lang="en-US" dirty="0">
                <a:sym typeface="Symbol" pitchFamily="18" charset="2"/>
              </a:rPr>
              <a:t>m</a:t>
            </a:r>
            <a:r>
              <a:rPr lang="ru-RU" dirty="0" smtClean="0">
                <a:sym typeface="Symbol" pitchFamily="18" charset="2"/>
              </a:rPr>
              <a:t>, </a:t>
            </a:r>
            <a:r>
              <a:rPr lang="en-US" dirty="0" err="1" smtClean="0">
                <a:sym typeface="Symbol" pitchFamily="18" charset="2"/>
              </a:rPr>
              <a:t>E</a:t>
            </a:r>
            <a:r>
              <a:rPr lang="en-US" baseline="-25000" dirty="0" err="1">
                <a:sym typeface="Symbol" pitchFamily="18" charset="2"/>
              </a:rPr>
              <a:t>Au</a:t>
            </a:r>
            <a:r>
              <a:rPr lang="ru-RU" dirty="0" smtClean="0">
                <a:sym typeface="Symbol" pitchFamily="18" charset="2"/>
              </a:rPr>
              <a:t> </a:t>
            </a:r>
            <a:r>
              <a:rPr lang="ru-RU" dirty="0">
                <a:sym typeface="Symbol" pitchFamily="18" charset="2"/>
              </a:rPr>
              <a:t>= </a:t>
            </a:r>
            <a:r>
              <a:rPr lang="en-US" dirty="0">
                <a:sym typeface="Symbol" pitchFamily="18" charset="2"/>
              </a:rPr>
              <a:t>5.5</a:t>
            </a:r>
            <a:r>
              <a:rPr lang="ru-RU" dirty="0">
                <a:sym typeface="Symbol" pitchFamily="18" charset="2"/>
              </a:rPr>
              <a:t> </a:t>
            </a:r>
            <a:r>
              <a:rPr lang="en-US" dirty="0" err="1">
                <a:sym typeface="Symbol" pitchFamily="18" charset="2"/>
              </a:rPr>
              <a:t>GeV</a:t>
            </a:r>
            <a:r>
              <a:rPr lang="en-US" dirty="0">
                <a:sym typeface="Symbol" pitchFamily="18" charset="2"/>
              </a:rPr>
              <a:t>/u</a:t>
            </a:r>
            <a:r>
              <a:rPr lang="ru-RU" dirty="0" smtClean="0">
                <a:sym typeface="Symbol" pitchFamily="18" charset="2"/>
              </a:rPr>
              <a:t>  Е</a:t>
            </a:r>
            <a:r>
              <a:rPr lang="en-US" baseline="-25000" dirty="0">
                <a:sym typeface="Symbol" pitchFamily="18" charset="2"/>
              </a:rPr>
              <a:t>cm</a:t>
            </a:r>
            <a:r>
              <a:rPr lang="ru-RU" dirty="0" smtClean="0">
                <a:sym typeface="Symbol" pitchFamily="18" charset="2"/>
              </a:rPr>
              <a:t> </a:t>
            </a:r>
            <a:r>
              <a:rPr lang="en-US" dirty="0">
                <a:sym typeface="Symbol" pitchFamily="18" charset="2"/>
              </a:rPr>
              <a:t>~</a:t>
            </a:r>
            <a:r>
              <a:rPr lang="ru-RU" dirty="0">
                <a:sym typeface="Symbol" pitchFamily="18" charset="2"/>
              </a:rPr>
              <a:t> </a:t>
            </a:r>
            <a:r>
              <a:rPr lang="en-US" dirty="0">
                <a:sym typeface="Symbol" pitchFamily="18" charset="2"/>
              </a:rPr>
              <a:t>11</a:t>
            </a:r>
            <a:r>
              <a:rPr lang="ru-RU" dirty="0">
                <a:sym typeface="Symbol" pitchFamily="18" charset="2"/>
              </a:rPr>
              <a:t> </a:t>
            </a:r>
            <a:r>
              <a:rPr lang="en-US" dirty="0" err="1">
                <a:sym typeface="Symbol" pitchFamily="18" charset="2"/>
              </a:rPr>
              <a:t>GeV</a:t>
            </a:r>
            <a:r>
              <a:rPr lang="en-US" dirty="0">
                <a:sym typeface="Symbol" pitchFamily="18" charset="2"/>
              </a:rPr>
              <a:t>/u</a:t>
            </a:r>
            <a:r>
              <a:rPr lang="ru-RU" dirty="0">
                <a:sym typeface="Symbol" pitchFamily="18" charset="2"/>
              </a:rPr>
              <a:t> </a:t>
            </a:r>
            <a:endParaRPr lang="en-US" dirty="0" smtClean="0">
              <a:sym typeface="Symbol" pitchFamily="18" charset="2"/>
            </a:endParaRPr>
          </a:p>
          <a:p>
            <a:pPr>
              <a:lnSpc>
                <a:spcPct val="120000"/>
              </a:lnSpc>
            </a:pPr>
            <a:r>
              <a:rPr lang="en-US" dirty="0" smtClean="0"/>
              <a:t>RHIC: B</a:t>
            </a:r>
            <a:r>
              <a:rPr lang="en-US" dirty="0" smtClean="0">
                <a:sym typeface="Symbol" pitchFamily="18" charset="2"/>
              </a:rPr>
              <a:t> ~ 130 </a:t>
            </a:r>
            <a:r>
              <a:rPr lang="ru-RU" dirty="0">
                <a:sym typeface="Symbol" pitchFamily="18" charset="2"/>
              </a:rPr>
              <a:t>Т</a:t>
            </a:r>
            <a:r>
              <a:rPr lang="en-US" dirty="0">
                <a:sym typeface="Symbol" pitchFamily="18" charset="2"/>
              </a:rPr>
              <a:t>m</a:t>
            </a:r>
            <a:r>
              <a:rPr lang="ru-RU" dirty="0" smtClean="0">
                <a:sym typeface="Symbol" pitchFamily="18" charset="2"/>
              </a:rPr>
              <a:t>, </a:t>
            </a:r>
            <a:r>
              <a:rPr lang="en-US" dirty="0" err="1" smtClean="0">
                <a:sym typeface="Symbol" pitchFamily="18" charset="2"/>
              </a:rPr>
              <a:t>E</a:t>
            </a:r>
            <a:r>
              <a:rPr lang="en-US" baseline="-25000" dirty="0" err="1">
                <a:sym typeface="Symbol" pitchFamily="18" charset="2"/>
              </a:rPr>
              <a:t>Au</a:t>
            </a:r>
            <a:r>
              <a:rPr lang="ru-RU" dirty="0" smtClean="0">
                <a:sym typeface="Symbol" pitchFamily="18" charset="2"/>
              </a:rPr>
              <a:t> = </a:t>
            </a:r>
            <a:r>
              <a:rPr lang="en-US" dirty="0" smtClean="0">
                <a:sym typeface="Symbol" pitchFamily="18" charset="2"/>
              </a:rPr>
              <a:t>100</a:t>
            </a:r>
            <a:r>
              <a:rPr lang="ru-RU" dirty="0" smtClean="0">
                <a:sym typeface="Symbol" pitchFamily="18" charset="2"/>
              </a:rPr>
              <a:t> </a:t>
            </a:r>
            <a:r>
              <a:rPr lang="en-US" dirty="0" err="1" smtClean="0">
                <a:sym typeface="Symbol" pitchFamily="18" charset="2"/>
              </a:rPr>
              <a:t>GeV</a:t>
            </a:r>
            <a:r>
              <a:rPr lang="en-US" dirty="0" smtClean="0">
                <a:sym typeface="Symbol" pitchFamily="18" charset="2"/>
              </a:rPr>
              <a:t>/u</a:t>
            </a:r>
            <a:r>
              <a:rPr lang="ru-RU" dirty="0" smtClean="0">
                <a:sym typeface="Symbol" pitchFamily="18" charset="2"/>
              </a:rPr>
              <a:t>  Е</a:t>
            </a:r>
            <a:r>
              <a:rPr lang="en-US" baseline="-25000" dirty="0">
                <a:sym typeface="Symbol" pitchFamily="18" charset="2"/>
              </a:rPr>
              <a:t>cm</a:t>
            </a:r>
            <a:r>
              <a:rPr lang="ru-RU" dirty="0" smtClean="0">
                <a:sym typeface="Symbol" pitchFamily="18" charset="2"/>
              </a:rPr>
              <a:t> </a:t>
            </a:r>
            <a:r>
              <a:rPr lang="en-US" dirty="0" smtClean="0">
                <a:sym typeface="Symbol" pitchFamily="18" charset="2"/>
              </a:rPr>
              <a:t>~</a:t>
            </a:r>
            <a:r>
              <a:rPr lang="ru-RU" dirty="0" smtClean="0">
                <a:sym typeface="Symbol" pitchFamily="18" charset="2"/>
              </a:rPr>
              <a:t> </a:t>
            </a:r>
            <a:r>
              <a:rPr lang="en-US" dirty="0" smtClean="0">
                <a:sym typeface="Symbol" pitchFamily="18" charset="2"/>
              </a:rPr>
              <a:t>14</a:t>
            </a:r>
            <a:r>
              <a:rPr lang="ru-RU" dirty="0" smtClean="0">
                <a:sym typeface="Symbol" pitchFamily="18" charset="2"/>
              </a:rPr>
              <a:t> </a:t>
            </a:r>
            <a:r>
              <a:rPr lang="en-US" dirty="0" err="1">
                <a:sym typeface="Symbol" pitchFamily="18" charset="2"/>
              </a:rPr>
              <a:t>GeV</a:t>
            </a:r>
            <a:r>
              <a:rPr lang="en-US" dirty="0">
                <a:sym typeface="Symbol" pitchFamily="18" charset="2"/>
              </a:rPr>
              <a:t>/u</a:t>
            </a:r>
            <a:r>
              <a:rPr lang="ru-RU" dirty="0">
                <a:sym typeface="Symbol" pitchFamily="18" charset="2"/>
              </a:rPr>
              <a:t> </a:t>
            </a:r>
            <a:endParaRPr lang="en-US" dirty="0" smtClean="0">
              <a:sym typeface="Symbol" pitchFamily="18" charset="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403350" y="279400"/>
            <a:ext cx="4244975" cy="701675"/>
          </a:xfrm>
          <a:prstGeom prst="rect">
            <a:avLst/>
          </a:prstGeom>
          <a:noFill/>
          <a:ln w="9525">
            <a:noFill/>
            <a:miter lim="800000"/>
            <a:headEnd/>
            <a:tailEnd/>
          </a:ln>
        </p:spPr>
        <p:txBody>
          <a:bodyPr wrap="none">
            <a:spAutoFit/>
          </a:bodyPr>
          <a:lstStyle/>
          <a:p>
            <a:pPr eaLnBrk="0" hangingPunct="0"/>
            <a:r>
              <a:rPr lang="en-US" sz="4000">
                <a:solidFill>
                  <a:schemeClr val="tx2"/>
                </a:solidFill>
              </a:rPr>
              <a:t>Electron Cooling</a:t>
            </a:r>
          </a:p>
        </p:txBody>
      </p:sp>
      <p:sp>
        <p:nvSpPr>
          <p:cNvPr id="91139" name="Text Box 4"/>
          <p:cNvSpPr txBox="1">
            <a:spLocks noChangeArrowheads="1"/>
          </p:cNvSpPr>
          <p:nvPr/>
        </p:nvSpPr>
        <p:spPr bwMode="auto">
          <a:xfrm>
            <a:off x="877888" y="5534025"/>
            <a:ext cx="3000375" cy="1006475"/>
          </a:xfrm>
          <a:prstGeom prst="rect">
            <a:avLst/>
          </a:prstGeom>
          <a:noFill/>
          <a:ln w="9525">
            <a:noFill/>
            <a:miter lim="800000"/>
            <a:headEnd/>
            <a:tailEnd/>
          </a:ln>
        </p:spPr>
        <p:txBody>
          <a:bodyPr>
            <a:spAutoFit/>
          </a:bodyPr>
          <a:lstStyle/>
          <a:p>
            <a:pPr eaLnBrk="0" hangingPunct="0"/>
            <a:r>
              <a:rPr lang="en-US" sz="2000">
                <a:solidFill>
                  <a:schemeClr val="accent2"/>
                </a:solidFill>
              </a:rPr>
              <a:t>superposition</a:t>
            </a:r>
            <a:r>
              <a:rPr lang="en-US" sz="2000"/>
              <a:t> of a cold </a:t>
            </a:r>
            <a:br>
              <a:rPr lang="en-US" sz="2000"/>
            </a:br>
            <a:r>
              <a:rPr lang="en-US" sz="2000"/>
              <a:t>intense electron beam</a:t>
            </a:r>
            <a:br>
              <a:rPr lang="en-US" sz="2000"/>
            </a:br>
            <a:r>
              <a:rPr lang="en-US" sz="2000"/>
              <a:t>with the </a:t>
            </a:r>
            <a:r>
              <a:rPr lang="en-US" sz="2000">
                <a:solidFill>
                  <a:schemeClr val="accent2"/>
                </a:solidFill>
              </a:rPr>
              <a:t>same velocity     </a:t>
            </a:r>
            <a:endParaRPr lang="en-US" sz="2000" baseline="-25000">
              <a:solidFill>
                <a:schemeClr val="accent2"/>
              </a:solidFill>
              <a:sym typeface="Symbol" pitchFamily="18" charset="2"/>
            </a:endParaRPr>
          </a:p>
        </p:txBody>
      </p:sp>
      <p:pic>
        <p:nvPicPr>
          <p:cNvPr id="91140" name="Picture 5" descr="ecool_beamframe_cas"/>
          <p:cNvPicPr>
            <a:picLocks noGrp="1" noChangeAspect="1" noChangeArrowheads="1"/>
          </p:cNvPicPr>
          <p:nvPr>
            <p:ph/>
          </p:nvPr>
        </p:nvPicPr>
        <p:blipFill>
          <a:blip r:embed="rId2" cstate="print"/>
          <a:srcRect/>
          <a:stretch>
            <a:fillRect/>
          </a:stretch>
        </p:blipFill>
        <p:spPr>
          <a:xfrm>
            <a:off x="0" y="1222375"/>
            <a:ext cx="6854825" cy="4205288"/>
          </a:xfrm>
          <a:noFill/>
        </p:spPr>
      </p:pic>
      <p:sp>
        <p:nvSpPr>
          <p:cNvPr id="91141" name="Text Box 6"/>
          <p:cNvSpPr txBox="1">
            <a:spLocks noChangeArrowheads="1"/>
          </p:cNvSpPr>
          <p:nvPr/>
        </p:nvSpPr>
        <p:spPr bwMode="auto">
          <a:xfrm>
            <a:off x="6877050" y="1628775"/>
            <a:ext cx="1655763" cy="793750"/>
          </a:xfrm>
          <a:prstGeom prst="rect">
            <a:avLst/>
          </a:prstGeom>
          <a:solidFill>
            <a:srgbClr val="FFFF99"/>
          </a:solidFill>
          <a:ln w="9525">
            <a:noFill/>
            <a:miter lim="800000"/>
            <a:headEnd/>
            <a:tailEnd/>
          </a:ln>
        </p:spPr>
        <p:txBody>
          <a:bodyPr>
            <a:spAutoFit/>
          </a:bodyPr>
          <a:lstStyle/>
          <a:p>
            <a:pPr algn="ctr" eaLnBrk="0" hangingPunct="0"/>
            <a:r>
              <a:rPr lang="en-US" sz="2000">
                <a:solidFill>
                  <a:schemeClr val="accent2"/>
                </a:solidFill>
              </a:rPr>
              <a:t>v</a:t>
            </a:r>
            <a:r>
              <a:rPr lang="en-US" sz="2000" baseline="-25000">
                <a:solidFill>
                  <a:schemeClr val="accent2"/>
                </a:solidFill>
              </a:rPr>
              <a:t>e</a:t>
            </a:r>
            <a:r>
              <a:rPr lang="en-US" sz="2000" baseline="-25000">
                <a:solidFill>
                  <a:schemeClr val="accent2"/>
                </a:solidFill>
                <a:sym typeface="Symbol" pitchFamily="18" charset="2"/>
              </a:rPr>
              <a:t></a:t>
            </a:r>
            <a:r>
              <a:rPr lang="en-US" sz="2000">
                <a:solidFill>
                  <a:schemeClr val="accent2"/>
                </a:solidFill>
                <a:sym typeface="Symbol" pitchFamily="18" charset="2"/>
              </a:rPr>
              <a:t> = v</a:t>
            </a:r>
            <a:r>
              <a:rPr lang="en-US" sz="2000" baseline="-25000">
                <a:solidFill>
                  <a:schemeClr val="accent2"/>
                </a:solidFill>
                <a:sym typeface="Symbol" pitchFamily="18" charset="2"/>
              </a:rPr>
              <a:t>i</a:t>
            </a:r>
          </a:p>
          <a:p>
            <a:pPr algn="ctr" eaLnBrk="0" hangingPunct="0">
              <a:lnSpc>
                <a:spcPct val="130000"/>
              </a:lnSpc>
            </a:pPr>
            <a:r>
              <a:rPr lang="en-US" sz="2000">
                <a:solidFill>
                  <a:schemeClr val="accent2"/>
                </a:solidFill>
                <a:sym typeface="Symbol" pitchFamily="18" charset="2"/>
              </a:rPr>
              <a:t>E</a:t>
            </a:r>
            <a:r>
              <a:rPr lang="en-US" sz="2000" baseline="-25000">
                <a:solidFill>
                  <a:schemeClr val="accent2"/>
                </a:solidFill>
                <a:sym typeface="Symbol" pitchFamily="18" charset="2"/>
              </a:rPr>
              <a:t>e</a:t>
            </a:r>
            <a:r>
              <a:rPr lang="en-US" sz="2000">
                <a:solidFill>
                  <a:schemeClr val="accent2"/>
                </a:solidFill>
                <a:sym typeface="Symbol" pitchFamily="18" charset="2"/>
              </a:rPr>
              <a:t>=m</a:t>
            </a:r>
            <a:r>
              <a:rPr lang="en-US" sz="2000" baseline="-25000">
                <a:solidFill>
                  <a:schemeClr val="accent2"/>
                </a:solidFill>
                <a:sym typeface="Symbol" pitchFamily="18" charset="2"/>
              </a:rPr>
              <a:t>e</a:t>
            </a:r>
            <a:r>
              <a:rPr lang="en-US" sz="2000">
                <a:solidFill>
                  <a:schemeClr val="accent2"/>
                </a:solidFill>
                <a:sym typeface="Symbol" pitchFamily="18" charset="2"/>
              </a:rPr>
              <a:t>/M</a:t>
            </a:r>
            <a:r>
              <a:rPr lang="en-US" sz="2000" baseline="-25000">
                <a:solidFill>
                  <a:schemeClr val="accent2"/>
                </a:solidFill>
                <a:sym typeface="Symbol" pitchFamily="18" charset="2"/>
              </a:rPr>
              <a:t>i</a:t>
            </a:r>
            <a:r>
              <a:rPr lang="en-US" sz="2000">
                <a:solidFill>
                  <a:schemeClr val="accent2"/>
                </a:solidFill>
                <a:sym typeface="Symbol" pitchFamily="18" charset="2"/>
              </a:rPr>
              <a:t>E</a:t>
            </a:r>
            <a:r>
              <a:rPr lang="en-US" sz="2000" baseline="-25000">
                <a:solidFill>
                  <a:schemeClr val="accent2"/>
                </a:solidFill>
                <a:sym typeface="Symbol" pitchFamily="18" charset="2"/>
              </a:rPr>
              <a:t>i</a:t>
            </a:r>
            <a:endParaRPr lang="de-DE" sz="2000"/>
          </a:p>
        </p:txBody>
      </p:sp>
      <p:sp>
        <p:nvSpPr>
          <p:cNvPr id="91142" name="Text Box 7"/>
          <p:cNvSpPr txBox="1">
            <a:spLocks noChangeArrowheads="1"/>
          </p:cNvSpPr>
          <p:nvPr/>
        </p:nvSpPr>
        <p:spPr bwMode="auto">
          <a:xfrm>
            <a:off x="6902450" y="2420938"/>
            <a:ext cx="2263775" cy="581025"/>
          </a:xfrm>
          <a:prstGeom prst="rect">
            <a:avLst/>
          </a:prstGeom>
          <a:noFill/>
          <a:ln w="9525">
            <a:noFill/>
            <a:miter lim="800000"/>
            <a:headEnd/>
            <a:tailEnd/>
          </a:ln>
        </p:spPr>
        <p:txBody>
          <a:bodyPr wrap="none">
            <a:spAutoFit/>
          </a:bodyPr>
          <a:lstStyle/>
          <a:p>
            <a:r>
              <a:rPr lang="en-US" sz="1600"/>
              <a:t>e.g. :</a:t>
            </a:r>
            <a:r>
              <a:rPr lang="en-US" sz="1600">
                <a:solidFill>
                  <a:srgbClr val="0000CC"/>
                </a:solidFill>
              </a:rPr>
              <a:t>220 keV electrons</a:t>
            </a:r>
            <a:br>
              <a:rPr lang="en-US" sz="1600">
                <a:solidFill>
                  <a:srgbClr val="0000CC"/>
                </a:solidFill>
              </a:rPr>
            </a:br>
            <a:r>
              <a:rPr lang="en-US" sz="1600"/>
              <a:t>cool </a:t>
            </a:r>
            <a:r>
              <a:rPr lang="en-US" sz="1600">
                <a:solidFill>
                  <a:srgbClr val="CC0000"/>
                </a:solidFill>
              </a:rPr>
              <a:t>400 MeV/u ions</a:t>
            </a:r>
          </a:p>
        </p:txBody>
      </p:sp>
      <p:sp>
        <p:nvSpPr>
          <p:cNvPr id="91143" name="Text Box 8"/>
          <p:cNvSpPr txBox="1">
            <a:spLocks noChangeArrowheads="1"/>
          </p:cNvSpPr>
          <p:nvPr/>
        </p:nvSpPr>
        <p:spPr bwMode="auto">
          <a:xfrm>
            <a:off x="6634163" y="3429000"/>
            <a:ext cx="2547937" cy="1016000"/>
          </a:xfrm>
          <a:prstGeom prst="rect">
            <a:avLst/>
          </a:prstGeom>
          <a:solidFill>
            <a:srgbClr val="CCECFF">
              <a:alpha val="39999"/>
            </a:srgbClr>
          </a:solidFill>
          <a:ln w="9525">
            <a:noFill/>
            <a:miter lim="800000"/>
            <a:headEnd/>
            <a:tailEnd/>
          </a:ln>
        </p:spPr>
        <p:txBody>
          <a:bodyPr wrap="none">
            <a:spAutoFit/>
          </a:bodyPr>
          <a:lstStyle/>
          <a:p>
            <a:r>
              <a:rPr lang="en-US" sz="2000">
                <a:solidFill>
                  <a:srgbClr val="3333CC"/>
                </a:solidFill>
              </a:rPr>
              <a:t>electron temperature</a:t>
            </a:r>
          </a:p>
          <a:p>
            <a:r>
              <a:rPr lang="en-US" sz="2000">
                <a:solidFill>
                  <a:srgbClr val="3333CC"/>
                </a:solidFill>
              </a:rPr>
              <a:t>k</a:t>
            </a:r>
            <a:r>
              <a:rPr lang="en-US" sz="2000" baseline="-25000">
                <a:solidFill>
                  <a:srgbClr val="3333CC"/>
                </a:solidFill>
              </a:rPr>
              <a:t>B</a:t>
            </a:r>
            <a:r>
              <a:rPr lang="en-US" sz="2000">
                <a:solidFill>
                  <a:srgbClr val="3333CC"/>
                </a:solidFill>
              </a:rPr>
              <a:t>T</a:t>
            </a:r>
            <a:r>
              <a:rPr lang="en-US" sz="2000" baseline="-25000">
                <a:solidFill>
                  <a:srgbClr val="3333CC"/>
                </a:solidFill>
                <a:sym typeface="Symbol" pitchFamily="18" charset="2"/>
              </a:rPr>
              <a:t></a:t>
            </a:r>
            <a:r>
              <a:rPr lang="en-US" sz="2000">
                <a:solidFill>
                  <a:srgbClr val="3333CC"/>
                </a:solidFill>
                <a:sym typeface="Symbol" pitchFamily="18" charset="2"/>
              </a:rPr>
              <a:t>  0.1 eV</a:t>
            </a:r>
          </a:p>
          <a:p>
            <a:r>
              <a:rPr lang="en-US" sz="2000">
                <a:solidFill>
                  <a:srgbClr val="3333CC"/>
                </a:solidFill>
                <a:sym typeface="Symbol" pitchFamily="18" charset="2"/>
              </a:rPr>
              <a:t>k</a:t>
            </a:r>
            <a:r>
              <a:rPr lang="en-US" sz="2000" baseline="-25000">
                <a:solidFill>
                  <a:srgbClr val="3333CC"/>
                </a:solidFill>
                <a:sym typeface="Symbol" pitchFamily="18" charset="2"/>
              </a:rPr>
              <a:t>B</a:t>
            </a:r>
            <a:r>
              <a:rPr lang="en-US" sz="2000">
                <a:solidFill>
                  <a:srgbClr val="3333CC"/>
                </a:solidFill>
                <a:sym typeface="Symbol" pitchFamily="18" charset="2"/>
              </a:rPr>
              <a:t>T</a:t>
            </a:r>
            <a:r>
              <a:rPr lang="en-US" sz="2000" baseline="-25000">
                <a:solidFill>
                  <a:srgbClr val="3333CC"/>
                </a:solidFill>
                <a:sym typeface="Symbol" pitchFamily="18" charset="2"/>
              </a:rPr>
              <a:t></a:t>
            </a:r>
            <a:r>
              <a:rPr lang="en-US" sz="2000">
                <a:solidFill>
                  <a:srgbClr val="3333CC"/>
                </a:solidFill>
                <a:sym typeface="Symbol" pitchFamily="18" charset="2"/>
              </a:rPr>
              <a:t>  0.1 - 1 meV</a:t>
            </a:r>
          </a:p>
        </p:txBody>
      </p:sp>
      <p:sp>
        <p:nvSpPr>
          <p:cNvPr id="91144" name="Text Box 3"/>
          <p:cNvSpPr txBox="1">
            <a:spLocks noChangeArrowheads="1"/>
          </p:cNvSpPr>
          <p:nvPr/>
        </p:nvSpPr>
        <p:spPr bwMode="auto">
          <a:xfrm>
            <a:off x="4305300" y="5449888"/>
            <a:ext cx="4956175" cy="1123950"/>
          </a:xfrm>
          <a:prstGeom prst="rect">
            <a:avLst/>
          </a:prstGeom>
          <a:solidFill>
            <a:srgbClr val="CCCCFF">
              <a:alpha val="34901"/>
            </a:srgbClr>
          </a:solidFill>
          <a:ln w="9525">
            <a:noFill/>
            <a:miter lim="800000"/>
            <a:headEnd/>
            <a:tailEnd/>
          </a:ln>
        </p:spPr>
        <p:txBody>
          <a:bodyPr wrap="none">
            <a:spAutoFit/>
          </a:bodyPr>
          <a:lstStyle/>
          <a:p>
            <a:pPr eaLnBrk="0" hangingPunct="0"/>
            <a:r>
              <a:rPr lang="en-US" sz="2000"/>
              <a:t>momentum transfer by Coulomb collisions</a:t>
            </a:r>
          </a:p>
          <a:p>
            <a:pPr eaLnBrk="0" hangingPunct="0"/>
            <a:endParaRPr lang="en-US" sz="700"/>
          </a:p>
          <a:p>
            <a:pPr eaLnBrk="0" hangingPunct="0"/>
            <a:r>
              <a:rPr lang="en-US" sz="2000"/>
              <a:t>cooling force results from energy loss</a:t>
            </a:r>
            <a:br>
              <a:rPr lang="en-US" sz="2000"/>
            </a:br>
            <a:r>
              <a:rPr lang="en-US" sz="2000"/>
              <a:t>in the co-moving gas of free electrons</a:t>
            </a:r>
          </a:p>
        </p:txBody>
      </p:sp>
      <p:sp>
        <p:nvSpPr>
          <p:cNvPr id="91145" name="Rectangle 8"/>
          <p:cNvSpPr>
            <a:spLocks noChangeArrowheads="1"/>
          </p:cNvSpPr>
          <p:nvPr/>
        </p:nvSpPr>
        <p:spPr bwMode="auto">
          <a:xfrm>
            <a:off x="7535863" y="6581775"/>
            <a:ext cx="1608137" cy="276225"/>
          </a:xfrm>
          <a:prstGeom prst="rect">
            <a:avLst/>
          </a:prstGeom>
          <a:noFill/>
          <a:ln w="9525">
            <a:noFill/>
            <a:miter lim="800000"/>
            <a:headEnd/>
            <a:tailEnd/>
          </a:ln>
        </p:spPr>
        <p:txBody>
          <a:bodyPr wrap="none">
            <a:spAutoFit/>
          </a:bodyPr>
          <a:lstStyle/>
          <a:p>
            <a:r>
              <a:rPr lang="en-US" sz="1200" i="1">
                <a:solidFill>
                  <a:srgbClr val="0000FF"/>
                </a:solidFill>
              </a:rPr>
              <a:t>Courtesy to M.Steck</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120775" y="219075"/>
            <a:ext cx="4781550" cy="701675"/>
          </a:xfrm>
          <a:prstGeom prst="rect">
            <a:avLst/>
          </a:prstGeom>
          <a:noFill/>
          <a:ln w="9525">
            <a:noFill/>
            <a:miter lim="800000"/>
            <a:headEnd/>
            <a:tailEnd/>
          </a:ln>
        </p:spPr>
        <p:txBody>
          <a:bodyPr wrap="none">
            <a:spAutoFit/>
          </a:bodyPr>
          <a:lstStyle/>
          <a:p>
            <a:pPr eaLnBrk="0" hangingPunct="0"/>
            <a:r>
              <a:rPr lang="en-US" sz="4000">
                <a:solidFill>
                  <a:schemeClr val="tx2"/>
                </a:solidFill>
              </a:rPr>
              <a:t>Stochastic Cooling</a:t>
            </a:r>
          </a:p>
        </p:txBody>
      </p:sp>
      <p:sp>
        <p:nvSpPr>
          <p:cNvPr id="93187" name="Text Box 3"/>
          <p:cNvSpPr txBox="1">
            <a:spLocks noChangeArrowheads="1"/>
          </p:cNvSpPr>
          <p:nvPr/>
        </p:nvSpPr>
        <p:spPr bwMode="auto">
          <a:xfrm>
            <a:off x="138113" y="1290638"/>
            <a:ext cx="8916987" cy="415925"/>
          </a:xfrm>
          <a:prstGeom prst="rect">
            <a:avLst/>
          </a:prstGeom>
          <a:solidFill>
            <a:srgbClr val="FFFFCC"/>
          </a:solidFill>
          <a:ln w="19050">
            <a:solidFill>
              <a:schemeClr val="tx2"/>
            </a:solidFill>
            <a:miter lim="800000"/>
            <a:headEnd/>
            <a:tailEnd/>
          </a:ln>
        </p:spPr>
        <p:txBody>
          <a:bodyPr wrap="none">
            <a:spAutoFit/>
          </a:bodyPr>
          <a:lstStyle/>
          <a:p>
            <a:r>
              <a:rPr lang="en-US" sz="2000">
                <a:solidFill>
                  <a:srgbClr val="333399"/>
                </a:solidFill>
              </a:rPr>
              <a:t>First cooling method which was successfully used for beam preparation</a:t>
            </a:r>
          </a:p>
        </p:txBody>
      </p:sp>
      <p:sp>
        <p:nvSpPr>
          <p:cNvPr id="93188" name="Text Box 4"/>
          <p:cNvSpPr txBox="1">
            <a:spLocks noChangeArrowheads="1"/>
          </p:cNvSpPr>
          <p:nvPr/>
        </p:nvSpPr>
        <p:spPr bwMode="auto">
          <a:xfrm>
            <a:off x="4152900" y="2420938"/>
            <a:ext cx="4956175" cy="2759075"/>
          </a:xfrm>
          <a:prstGeom prst="rect">
            <a:avLst/>
          </a:prstGeom>
          <a:noFill/>
          <a:ln w="9525">
            <a:noFill/>
            <a:miter lim="800000"/>
            <a:headEnd/>
            <a:tailEnd/>
          </a:ln>
        </p:spPr>
        <p:txBody>
          <a:bodyPr wrap="none">
            <a:spAutoFit/>
          </a:bodyPr>
          <a:lstStyle/>
          <a:p>
            <a:r>
              <a:rPr lang="en-US" sz="2000"/>
              <a:t>Conditions:</a:t>
            </a:r>
          </a:p>
          <a:p>
            <a:r>
              <a:rPr lang="en-US" sz="2000"/>
              <a:t>Betatron phase advance </a:t>
            </a:r>
            <a:br>
              <a:rPr lang="en-US" sz="2000"/>
            </a:br>
            <a:r>
              <a:rPr lang="en-US" sz="2000"/>
              <a:t>(pick-up to kicker):  (n</a:t>
            </a:r>
            <a:r>
              <a:rPr lang="en-US" sz="2000">
                <a:sym typeface="Symbol" pitchFamily="18" charset="2"/>
              </a:rPr>
              <a:t> + ½) </a:t>
            </a:r>
            <a:r>
              <a:rPr lang="en-US" sz="2000"/>
              <a:t> </a:t>
            </a:r>
          </a:p>
          <a:p>
            <a:endParaRPr lang="en-US" sz="800"/>
          </a:p>
          <a:p>
            <a:r>
              <a:rPr lang="en-US" sz="2000"/>
              <a:t>Signal travel time = time of flight of particle</a:t>
            </a:r>
            <a:br>
              <a:rPr lang="en-US" sz="2000"/>
            </a:br>
            <a:r>
              <a:rPr lang="en-US" sz="2000"/>
              <a:t>(between pick-up and kicker)</a:t>
            </a:r>
          </a:p>
          <a:p>
            <a:endParaRPr lang="en-US" sz="800"/>
          </a:p>
          <a:p>
            <a:r>
              <a:rPr lang="en-US" sz="2000"/>
              <a:t>Sampling of sub-ensemble of total beam</a:t>
            </a:r>
          </a:p>
          <a:p>
            <a:endParaRPr lang="en-US" sz="2000"/>
          </a:p>
        </p:txBody>
      </p:sp>
      <p:pic>
        <p:nvPicPr>
          <p:cNvPr id="93189" name="Picture 5" descr="stochastic_cooling_scheme"/>
          <p:cNvPicPr>
            <a:picLocks noGrp="1" noChangeAspect="1" noChangeArrowheads="1"/>
          </p:cNvPicPr>
          <p:nvPr>
            <p:ph/>
          </p:nvPr>
        </p:nvPicPr>
        <p:blipFill>
          <a:blip r:embed="rId2" cstate="print"/>
          <a:srcRect/>
          <a:stretch>
            <a:fillRect/>
          </a:stretch>
        </p:blipFill>
        <p:spPr>
          <a:xfrm>
            <a:off x="288925" y="1828800"/>
            <a:ext cx="3343275" cy="4751388"/>
          </a:xfrm>
          <a:noFill/>
        </p:spPr>
      </p:pic>
      <p:sp>
        <p:nvSpPr>
          <p:cNvPr id="93190" name="Text Box 6"/>
          <p:cNvSpPr txBox="1">
            <a:spLocks noChangeArrowheads="1"/>
          </p:cNvSpPr>
          <p:nvPr/>
        </p:nvSpPr>
        <p:spPr bwMode="auto">
          <a:xfrm>
            <a:off x="152400" y="5375275"/>
            <a:ext cx="4851400" cy="1006475"/>
          </a:xfrm>
          <a:prstGeom prst="rect">
            <a:avLst/>
          </a:prstGeom>
          <a:solidFill>
            <a:schemeClr val="bg1"/>
          </a:solidFill>
          <a:ln w="9525">
            <a:noFill/>
            <a:miter lim="800000"/>
            <a:headEnd/>
            <a:tailEnd/>
          </a:ln>
        </p:spPr>
        <p:txBody>
          <a:bodyPr wrap="none">
            <a:spAutoFit/>
          </a:bodyPr>
          <a:lstStyle/>
          <a:p>
            <a:r>
              <a:rPr lang="en-US" sz="2000"/>
              <a:t>Principle of transverse cooling:</a:t>
            </a:r>
          </a:p>
          <a:p>
            <a:r>
              <a:rPr lang="en-US" sz="2000"/>
              <a:t>measurement of deviation from ideal orbit</a:t>
            </a:r>
          </a:p>
          <a:p>
            <a:r>
              <a:rPr lang="en-US" sz="2000"/>
              <a:t>is used for correction kick (feedback)</a:t>
            </a:r>
          </a:p>
        </p:txBody>
      </p:sp>
      <p:sp>
        <p:nvSpPr>
          <p:cNvPr id="93191" name="Text Box 7"/>
          <p:cNvSpPr txBox="1">
            <a:spLocks noChangeArrowheads="1"/>
          </p:cNvSpPr>
          <p:nvPr/>
        </p:nvSpPr>
        <p:spPr bwMode="auto">
          <a:xfrm>
            <a:off x="4192588" y="1825625"/>
            <a:ext cx="4784725" cy="369888"/>
          </a:xfrm>
          <a:prstGeom prst="rect">
            <a:avLst/>
          </a:prstGeom>
          <a:noFill/>
          <a:ln w="9525">
            <a:noFill/>
            <a:miter lim="800000"/>
            <a:headEnd/>
            <a:tailEnd/>
          </a:ln>
        </p:spPr>
        <p:txBody>
          <a:bodyPr wrap="none">
            <a:spAutoFit/>
          </a:bodyPr>
          <a:lstStyle/>
          <a:p>
            <a:r>
              <a:rPr lang="de-DE" sz="1800">
                <a:solidFill>
                  <a:srgbClr val="333399"/>
                </a:solidFill>
              </a:rPr>
              <a:t>S. van der Meer, D. Möhl, L. Thorndahl et al. </a:t>
            </a:r>
          </a:p>
        </p:txBody>
      </p:sp>
      <p:sp>
        <p:nvSpPr>
          <p:cNvPr id="93192" name="Text Box 8"/>
          <p:cNvSpPr txBox="1">
            <a:spLocks noChangeArrowheads="1"/>
          </p:cNvSpPr>
          <p:nvPr/>
        </p:nvSpPr>
        <p:spPr bwMode="auto">
          <a:xfrm>
            <a:off x="506413" y="2984500"/>
            <a:ext cx="906462" cy="336550"/>
          </a:xfrm>
          <a:prstGeom prst="rect">
            <a:avLst/>
          </a:prstGeom>
          <a:noFill/>
          <a:ln w="9525">
            <a:noFill/>
            <a:miter lim="800000"/>
            <a:headEnd/>
            <a:tailEnd/>
          </a:ln>
        </p:spPr>
        <p:txBody>
          <a:bodyPr wrap="none">
            <a:spAutoFit/>
          </a:bodyPr>
          <a:lstStyle/>
          <a:p>
            <a:r>
              <a:rPr lang="en-US" sz="1600"/>
              <a:t>pick-up</a:t>
            </a:r>
          </a:p>
        </p:txBody>
      </p:sp>
      <p:sp>
        <p:nvSpPr>
          <p:cNvPr id="93193" name="Text Box 9"/>
          <p:cNvSpPr txBox="1">
            <a:spLocks noChangeArrowheads="1"/>
          </p:cNvSpPr>
          <p:nvPr/>
        </p:nvSpPr>
        <p:spPr bwMode="auto">
          <a:xfrm>
            <a:off x="2662238" y="3005138"/>
            <a:ext cx="771525" cy="336550"/>
          </a:xfrm>
          <a:prstGeom prst="rect">
            <a:avLst/>
          </a:prstGeom>
          <a:noFill/>
          <a:ln w="9525">
            <a:noFill/>
            <a:miter lim="800000"/>
            <a:headEnd/>
            <a:tailEnd/>
          </a:ln>
        </p:spPr>
        <p:txBody>
          <a:bodyPr wrap="none">
            <a:spAutoFit/>
          </a:bodyPr>
          <a:lstStyle/>
          <a:p>
            <a:r>
              <a:rPr lang="en-US" sz="1600"/>
              <a:t>kicker</a:t>
            </a:r>
          </a:p>
        </p:txBody>
      </p:sp>
      <p:sp>
        <p:nvSpPr>
          <p:cNvPr id="93194" name="Text Box 10"/>
          <p:cNvSpPr txBox="1">
            <a:spLocks noChangeArrowheads="1"/>
          </p:cNvSpPr>
          <p:nvPr/>
        </p:nvSpPr>
        <p:spPr bwMode="auto">
          <a:xfrm>
            <a:off x="1179513" y="3908425"/>
            <a:ext cx="1033462" cy="336550"/>
          </a:xfrm>
          <a:prstGeom prst="rect">
            <a:avLst/>
          </a:prstGeom>
          <a:noFill/>
          <a:ln w="9525">
            <a:noFill/>
            <a:miter lim="800000"/>
            <a:headEnd/>
            <a:tailEnd/>
          </a:ln>
        </p:spPr>
        <p:txBody>
          <a:bodyPr wrap="none">
            <a:spAutoFit/>
          </a:bodyPr>
          <a:lstStyle/>
          <a:p>
            <a:r>
              <a:rPr lang="en-US" sz="1600"/>
              <a:t>amplifier</a:t>
            </a:r>
          </a:p>
        </p:txBody>
      </p:sp>
      <p:sp>
        <p:nvSpPr>
          <p:cNvPr id="93195" name="Rectangle 10"/>
          <p:cNvSpPr>
            <a:spLocks noChangeArrowheads="1"/>
          </p:cNvSpPr>
          <p:nvPr/>
        </p:nvSpPr>
        <p:spPr bwMode="auto">
          <a:xfrm>
            <a:off x="7535863" y="6581775"/>
            <a:ext cx="1608137" cy="276225"/>
          </a:xfrm>
          <a:prstGeom prst="rect">
            <a:avLst/>
          </a:prstGeom>
          <a:noFill/>
          <a:ln w="9525">
            <a:noFill/>
            <a:miter lim="800000"/>
            <a:headEnd/>
            <a:tailEnd/>
          </a:ln>
        </p:spPr>
        <p:txBody>
          <a:bodyPr wrap="none">
            <a:spAutoFit/>
          </a:bodyPr>
          <a:lstStyle/>
          <a:p>
            <a:r>
              <a:rPr lang="en-US" sz="1200" i="1">
                <a:solidFill>
                  <a:srgbClr val="0000FF"/>
                </a:solidFill>
              </a:rPr>
              <a:t>Courtesy to M.Steck</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0" name="Rectangle 7"/>
          <p:cNvSpPr>
            <a:spLocks noChangeArrowheads="1"/>
          </p:cNvSpPr>
          <p:nvPr/>
        </p:nvSpPr>
        <p:spPr bwMode="auto">
          <a:xfrm>
            <a:off x="4302125" y="4443413"/>
            <a:ext cx="4841875" cy="8001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1257300" lvl="2" indent="-342900" eaLnBrk="0" hangingPunct="0">
              <a:lnSpc>
                <a:spcPct val="120000"/>
              </a:lnSpc>
              <a:buFont typeface="Wingdings" charset="0"/>
              <a:buChar char="Ø"/>
            </a:pPr>
            <a:r>
              <a:rPr kumimoji="1" lang="en-US" sz="2000" b="1" baseline="0">
                <a:solidFill>
                  <a:srgbClr val="006600"/>
                </a:solidFill>
                <a:ea typeface="ＭＳ Ｐゴシック" charset="0"/>
                <a:cs typeface="ＭＳ Ｐゴシック" charset="0"/>
                <a:sym typeface="Symbol" charset="0"/>
              </a:rPr>
              <a:t>Scrappers and collimators</a:t>
            </a:r>
          </a:p>
        </p:txBody>
      </p:sp>
      <p:grpSp>
        <p:nvGrpSpPr>
          <p:cNvPr id="45059" name="Group 15"/>
          <p:cNvGrpSpPr>
            <a:grpSpLocks/>
          </p:cNvGrpSpPr>
          <p:nvPr/>
        </p:nvGrpSpPr>
        <p:grpSpPr bwMode="auto">
          <a:xfrm>
            <a:off x="0" y="0"/>
            <a:ext cx="9144000" cy="3432175"/>
            <a:chOff x="0" y="0"/>
            <a:chExt cx="5760" cy="2162"/>
          </a:xfrm>
        </p:grpSpPr>
        <p:pic>
          <p:nvPicPr>
            <p:cNvPr id="45070" name="Picture 9" descr="NICA_header_bl-wh.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60"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Rectangle 7"/>
            <p:cNvSpPr>
              <a:spLocks noChangeArrowheads="1"/>
            </p:cNvSpPr>
            <p:nvPr/>
          </p:nvSpPr>
          <p:spPr bwMode="auto">
            <a:xfrm>
              <a:off x="0" y="119"/>
              <a:ext cx="5760"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eaLnBrk="0" hangingPunct="0">
                <a:lnSpc>
                  <a:spcPct val="120000"/>
                </a:lnSpc>
              </a:pPr>
              <a:r>
                <a:rPr kumimoji="1" lang="en-US" sz="2800" b="1" baseline="0" dirty="0">
                  <a:solidFill>
                    <a:srgbClr val="000066"/>
                  </a:solidFill>
                  <a:ea typeface="ＭＳ Ｐゴシック" charset="0"/>
                  <a:cs typeface="ＭＳ Ｐゴシック" charset="0"/>
                  <a:sym typeface="Symbol" charset="0"/>
                </a:rPr>
                <a:t>The problems we have met and the solutions</a:t>
              </a:r>
            </a:p>
          </p:txBody>
        </p:sp>
        <p:sp>
          <p:nvSpPr>
            <p:cNvPr id="45072" name="Rectangle 7"/>
            <p:cNvSpPr>
              <a:spLocks noChangeArrowheads="1"/>
            </p:cNvSpPr>
            <p:nvPr/>
          </p:nvSpPr>
          <p:spPr bwMode="auto">
            <a:xfrm>
              <a:off x="125" y="964"/>
              <a:ext cx="2602" cy="11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algn="ctr" eaLnBrk="0" hangingPunct="0">
                <a:lnSpc>
                  <a:spcPct val="120000"/>
                </a:lnSpc>
              </a:pPr>
              <a:r>
                <a:rPr kumimoji="1" lang="en-US" b="1" baseline="0">
                  <a:solidFill>
                    <a:srgbClr val="000066"/>
                  </a:solidFill>
                  <a:ea typeface="ＭＳ Ｐゴシック" charset="0"/>
                  <a:cs typeface="ＭＳ Ｐゴシック" charset="0"/>
                  <a:sym typeface="Symbol" charset="0"/>
                </a:rPr>
                <a:t>The problems:</a:t>
              </a:r>
            </a:p>
            <a:p>
              <a:pPr marL="342900" indent="-342900" eaLnBrk="0" hangingPunct="0">
                <a:lnSpc>
                  <a:spcPct val="120000"/>
                </a:lnSpc>
                <a:buFont typeface="Wingdings" charset="0"/>
                <a:buChar char="ü"/>
              </a:pPr>
              <a:r>
                <a:rPr kumimoji="1" lang="en-US" sz="2000" b="1" baseline="0">
                  <a:solidFill>
                    <a:srgbClr val="000066"/>
                  </a:solidFill>
                  <a:ea typeface="ＭＳ Ｐゴシック" charset="0"/>
                  <a:cs typeface="ＭＳ Ｐゴシック" charset="0"/>
                  <a:sym typeface="Symbol" charset="0"/>
                </a:rPr>
                <a:t>Beam space charge effects</a:t>
              </a:r>
            </a:p>
            <a:p>
              <a:pPr marL="342900" indent="-342900" eaLnBrk="0" hangingPunct="0">
                <a:lnSpc>
                  <a:spcPct val="120000"/>
                </a:lnSpc>
                <a:buFont typeface="Wingdings" charset="0"/>
                <a:buChar char="ü"/>
              </a:pPr>
              <a:r>
                <a:rPr kumimoji="1" lang="en-US" sz="2000" b="1" baseline="0">
                  <a:solidFill>
                    <a:srgbClr val="000066"/>
                  </a:solidFill>
                  <a:ea typeface="ＭＳ Ｐゴシック" charset="0"/>
                  <a:cs typeface="ＭＳ Ｐゴシック" charset="0"/>
                  <a:sym typeface="Symbol" charset="0"/>
                </a:rPr>
                <a:t>Beam-beam effects</a:t>
              </a:r>
            </a:p>
            <a:p>
              <a:pPr marL="342900" indent="-342900" eaLnBrk="0" hangingPunct="0">
                <a:lnSpc>
                  <a:spcPct val="120000"/>
                </a:lnSpc>
                <a:buFont typeface="Wingdings" charset="0"/>
                <a:buChar char="ü"/>
              </a:pPr>
              <a:r>
                <a:rPr kumimoji="1" lang="en-US" sz="2000" b="1" baseline="0">
                  <a:solidFill>
                    <a:srgbClr val="000066"/>
                  </a:solidFill>
                  <a:ea typeface="ＭＳ Ｐゴシック" charset="0"/>
                  <a:cs typeface="ＭＳ Ｐゴシック" charset="0"/>
                  <a:sym typeface="Symbol" charset="0"/>
                </a:rPr>
                <a:t>IntraBeam scattering (IBS)  luminosity degradation</a:t>
              </a:r>
              <a:endParaRPr kumimoji="1" lang="en-US" b="1" baseline="0">
                <a:solidFill>
                  <a:srgbClr val="000066"/>
                </a:solidFill>
                <a:ea typeface="ＭＳ Ｐゴシック" charset="0"/>
                <a:cs typeface="ＭＳ Ｐゴシック" charset="0"/>
                <a:sym typeface="Symbol" charset="0"/>
              </a:endParaRPr>
            </a:p>
          </p:txBody>
        </p:sp>
      </p:grpSp>
      <p:sp>
        <p:nvSpPr>
          <p:cNvPr id="215053" name="Rectangle 7"/>
          <p:cNvSpPr>
            <a:spLocks noChangeArrowheads="1"/>
          </p:cNvSpPr>
          <p:nvPr/>
        </p:nvSpPr>
        <p:spPr bwMode="auto">
          <a:xfrm>
            <a:off x="4302125" y="1520825"/>
            <a:ext cx="4841875" cy="1870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algn="ctr" eaLnBrk="0" hangingPunct="0">
              <a:lnSpc>
                <a:spcPct val="120000"/>
              </a:lnSpc>
            </a:pPr>
            <a:r>
              <a:rPr kumimoji="1" lang="en-US" b="1" baseline="0">
                <a:solidFill>
                  <a:srgbClr val="006600"/>
                </a:solidFill>
                <a:ea typeface="ＭＳ Ｐゴシック" charset="0"/>
                <a:cs typeface="ＭＳ Ｐゴシック" charset="0"/>
                <a:sym typeface="Symbol" charset="0"/>
              </a:rPr>
              <a:t>The solutions:</a:t>
            </a:r>
          </a:p>
          <a:p>
            <a:pPr marL="342900" indent="-342900" eaLnBrk="0" hangingPunct="0">
              <a:lnSpc>
                <a:spcPct val="120000"/>
              </a:lnSpc>
              <a:buFont typeface="Wingdings" charset="0"/>
              <a:buChar char="Ø"/>
            </a:pPr>
            <a:r>
              <a:rPr kumimoji="1" lang="en-US" sz="2000" b="1" baseline="0">
                <a:solidFill>
                  <a:srgbClr val="006600"/>
                </a:solidFill>
                <a:ea typeface="ＭＳ Ｐゴシック" charset="0"/>
                <a:cs typeface="ＭＳ Ｐゴシック" charset="0"/>
                <a:sym typeface="Symbol" charset="0"/>
              </a:rPr>
              <a:t>Electron cooling application</a:t>
            </a:r>
          </a:p>
          <a:p>
            <a:pPr marL="342900" indent="-342900" eaLnBrk="0" hangingPunct="0">
              <a:lnSpc>
                <a:spcPct val="120000"/>
              </a:lnSpc>
              <a:buFont typeface="Wingdings" charset="0"/>
              <a:buChar char="Ø"/>
            </a:pPr>
            <a:r>
              <a:rPr kumimoji="1" lang="en-US" sz="2000" b="1" baseline="0">
                <a:solidFill>
                  <a:srgbClr val="006600"/>
                </a:solidFill>
                <a:ea typeface="ＭＳ Ｐゴシック" charset="0"/>
                <a:cs typeface="ＭＳ Ｐゴシック" charset="0"/>
                <a:sym typeface="Symbol" charset="0"/>
              </a:rPr>
              <a:t>Stochastic cooling application</a:t>
            </a:r>
          </a:p>
          <a:p>
            <a:pPr marL="342900" indent="-342900" eaLnBrk="0" hangingPunct="0">
              <a:lnSpc>
                <a:spcPct val="120000"/>
              </a:lnSpc>
              <a:buFont typeface="Wingdings" charset="0"/>
              <a:buChar char="Ø"/>
            </a:pPr>
            <a:r>
              <a:rPr kumimoji="1" lang="en-US" sz="2000" b="1" baseline="0">
                <a:solidFill>
                  <a:srgbClr val="006600"/>
                </a:solidFill>
                <a:ea typeface="ＭＳ Ｐゴシック" charset="0"/>
                <a:cs typeface="ＭＳ Ｐゴシック" charset="0"/>
                <a:sym typeface="Symbol" charset="0"/>
              </a:rPr>
              <a:t>Beam parameters choice</a:t>
            </a:r>
          </a:p>
          <a:p>
            <a:pPr marL="342900" indent="-342900" eaLnBrk="0" hangingPunct="0">
              <a:lnSpc>
                <a:spcPct val="120000"/>
              </a:lnSpc>
              <a:buFont typeface="Wingdings" charset="0"/>
              <a:buChar char="Ø"/>
            </a:pPr>
            <a:r>
              <a:rPr kumimoji="1" lang="en-US" sz="2000" b="1" baseline="0">
                <a:solidFill>
                  <a:srgbClr val="006600"/>
                </a:solidFill>
                <a:ea typeface="ＭＳ Ｐゴシック" charset="0"/>
                <a:cs typeface="ＭＳ Ｐゴシック" charset="0"/>
                <a:sym typeface="Symbol" charset="0"/>
              </a:rPr>
              <a:t>Operation scenario optimisation</a:t>
            </a:r>
          </a:p>
        </p:txBody>
      </p:sp>
      <p:sp>
        <p:nvSpPr>
          <p:cNvPr id="215054" name="Rectangle 7"/>
          <p:cNvSpPr>
            <a:spLocks noChangeArrowheads="1"/>
          </p:cNvSpPr>
          <p:nvPr/>
        </p:nvSpPr>
        <p:spPr bwMode="auto">
          <a:xfrm>
            <a:off x="165100" y="3538538"/>
            <a:ext cx="4130675" cy="4302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eaLnBrk="0" hangingPunct="0">
              <a:lnSpc>
                <a:spcPct val="120000"/>
              </a:lnSpc>
              <a:buFont typeface="Wingdings" charset="0"/>
              <a:buChar char="ü"/>
            </a:pPr>
            <a:r>
              <a:rPr kumimoji="1" lang="en-US" sz="2000" b="1" baseline="0">
                <a:solidFill>
                  <a:srgbClr val="000066"/>
                </a:solidFill>
                <a:ea typeface="ＭＳ Ｐゴシック" charset="0"/>
                <a:cs typeface="ＭＳ Ｐゴシック" charset="0"/>
                <a:sym typeface="Symbol" charset="0"/>
              </a:rPr>
              <a:t>Recombination in e-cooler</a:t>
            </a:r>
            <a:endParaRPr kumimoji="1" lang="en-US" b="1" baseline="0">
              <a:solidFill>
                <a:srgbClr val="000066"/>
              </a:solidFill>
              <a:ea typeface="ＭＳ Ｐゴシック" charset="0"/>
              <a:cs typeface="ＭＳ Ｐゴシック" charset="0"/>
              <a:sym typeface="Symbol" charset="0"/>
            </a:endParaRPr>
          </a:p>
        </p:txBody>
      </p:sp>
      <p:sp>
        <p:nvSpPr>
          <p:cNvPr id="215057" name="Rectangle 7"/>
          <p:cNvSpPr>
            <a:spLocks noChangeArrowheads="1"/>
          </p:cNvSpPr>
          <p:nvPr/>
        </p:nvSpPr>
        <p:spPr bwMode="auto">
          <a:xfrm>
            <a:off x="207963" y="4008438"/>
            <a:ext cx="4130675" cy="1196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eaLnBrk="0" hangingPunct="0">
              <a:lnSpc>
                <a:spcPct val="120000"/>
              </a:lnSpc>
              <a:buFont typeface="Wingdings" charset="0"/>
              <a:buChar char="ü"/>
            </a:pPr>
            <a:r>
              <a:rPr kumimoji="1" lang="en-US" sz="2000" b="1" baseline="0">
                <a:solidFill>
                  <a:srgbClr val="000066"/>
                </a:solidFill>
                <a:ea typeface="ＭＳ Ｐゴシック" charset="0"/>
                <a:cs typeface="ＭＳ Ｐゴシック" charset="0"/>
                <a:sym typeface="Symbol" charset="0"/>
              </a:rPr>
              <a:t>Bunch halo formation </a:t>
            </a:r>
          </a:p>
          <a:p>
            <a:pPr marL="342900" indent="-342900" algn="r" eaLnBrk="0" hangingPunct="0">
              <a:lnSpc>
                <a:spcPct val="120000"/>
              </a:lnSpc>
              <a:buFont typeface="Wingdings" charset="0"/>
              <a:buNone/>
            </a:pPr>
            <a:r>
              <a:rPr kumimoji="1" lang="en-US" sz="2000" b="1" baseline="0">
                <a:solidFill>
                  <a:srgbClr val="000066"/>
                </a:solidFill>
                <a:ea typeface="ＭＳ Ｐゴシック" charset="0"/>
                <a:cs typeface="ＭＳ Ｐゴシック" charset="0"/>
                <a:sym typeface="Symbol" charset="0"/>
              </a:rPr>
              <a:t> parasitic collisions, background growth</a:t>
            </a:r>
          </a:p>
        </p:txBody>
      </p:sp>
      <p:sp>
        <p:nvSpPr>
          <p:cNvPr id="215056" name="AutoShape 16"/>
          <p:cNvSpPr>
            <a:spLocks noChangeArrowheads="1"/>
          </p:cNvSpPr>
          <p:nvPr/>
        </p:nvSpPr>
        <p:spPr bwMode="auto">
          <a:xfrm rot="5400000">
            <a:off x="601663" y="3600450"/>
            <a:ext cx="1114425" cy="1428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FF"/>
          </a:solidFill>
          <a:ln w="28575">
            <a:solidFill>
              <a:srgbClr val="FF0000"/>
            </a:solidFill>
            <a:miter lim="800000"/>
            <a:headEnd/>
            <a:tailEnd/>
          </a:ln>
        </p:spPr>
        <p:txBody>
          <a:bodyPr wrap="none" anchor="ctr"/>
          <a:lstStyle/>
          <a:p>
            <a:endParaRPr lang="ru-RU"/>
          </a:p>
        </p:txBody>
      </p:sp>
      <p:sp>
        <p:nvSpPr>
          <p:cNvPr id="215059" name="AutoShape 19"/>
          <p:cNvSpPr>
            <a:spLocks noChangeArrowheads="1"/>
          </p:cNvSpPr>
          <p:nvPr/>
        </p:nvSpPr>
        <p:spPr bwMode="auto">
          <a:xfrm rot="699300">
            <a:off x="3346450" y="4379913"/>
            <a:ext cx="1997075" cy="1555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28575">
            <a:solidFill>
              <a:srgbClr val="006600"/>
            </a:solidFill>
            <a:miter lim="800000"/>
            <a:headEnd/>
            <a:tailEnd/>
          </a:ln>
        </p:spPr>
        <p:txBody>
          <a:bodyPr wrap="none" anchor="ctr"/>
          <a:lstStyle/>
          <a:p>
            <a:endParaRPr lang="ru-RU"/>
          </a:p>
        </p:txBody>
      </p:sp>
      <p:grpSp>
        <p:nvGrpSpPr>
          <p:cNvPr id="45065" name="Group 22"/>
          <p:cNvGrpSpPr>
            <a:grpSpLocks/>
          </p:cNvGrpSpPr>
          <p:nvPr/>
        </p:nvGrpSpPr>
        <p:grpSpPr bwMode="auto">
          <a:xfrm>
            <a:off x="34925" y="6303963"/>
            <a:ext cx="9058275" cy="496887"/>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45068" name="Picture 7" descr="NICA-Logo_4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 y="4015"/>
              <a:ext cx="37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4" descr="JIN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 y="3952"/>
              <a:ext cx="337"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58" name="AutoShape 18"/>
          <p:cNvSpPr>
            <a:spLocks noChangeArrowheads="1"/>
          </p:cNvSpPr>
          <p:nvPr/>
        </p:nvSpPr>
        <p:spPr bwMode="auto">
          <a:xfrm rot="9437528">
            <a:off x="2233613" y="2916238"/>
            <a:ext cx="3332162" cy="203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FF"/>
          </a:solidFill>
          <a:ln w="28575">
            <a:solidFill>
              <a:srgbClr val="FF0000"/>
            </a:solidFill>
            <a:miter lim="800000"/>
            <a:headEnd/>
            <a:tailEnd/>
          </a:ln>
        </p:spPr>
        <p:txBody>
          <a:bodyPr wrap="none" anchor="ctr"/>
          <a:lstStyle/>
          <a:p>
            <a:endParaRPr lang="ru-RU"/>
          </a:p>
        </p:txBody>
      </p:sp>
    </p:spTree>
    <p:extLst>
      <p:ext uri="{BB962C8B-B14F-4D97-AF65-F5344CB8AC3E}">
        <p14:creationId xmlns:p14="http://schemas.microsoft.com/office/powerpoint/2010/main" val="2131302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5053"/>
                                        </p:tgtEl>
                                        <p:attrNameLst>
                                          <p:attrName>style.visibility</p:attrName>
                                        </p:attrNameLst>
                                      </p:cBhvr>
                                      <p:to>
                                        <p:strVal val="visible"/>
                                      </p:to>
                                    </p:set>
                                    <p:animEffect transition="in" filter="wipe(up)">
                                      <p:cBhvr>
                                        <p:cTn id="7" dur="500"/>
                                        <p:tgtEl>
                                          <p:spTgt spid="215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5058"/>
                                        </p:tgtEl>
                                        <p:attrNameLst>
                                          <p:attrName>style.visibility</p:attrName>
                                        </p:attrNameLst>
                                      </p:cBhvr>
                                      <p:to>
                                        <p:strVal val="visible"/>
                                      </p:to>
                                    </p:set>
                                    <p:animEffect transition="in" filter="wipe(right)">
                                      <p:cBhvr>
                                        <p:cTn id="12" dur="500"/>
                                        <p:tgtEl>
                                          <p:spTgt spid="215058"/>
                                        </p:tgtEl>
                                      </p:cBhvr>
                                    </p:animEffect>
                                  </p:childTnLst>
                                </p:cTn>
                              </p:par>
                            </p:childTnLst>
                          </p:cTn>
                        </p:par>
                        <p:par>
                          <p:cTn id="13" fill="hold" nodeType="afterGroup">
                            <p:stCondLst>
                              <p:cond delay="500"/>
                            </p:stCondLst>
                            <p:childTnLst>
                              <p:par>
                                <p:cTn id="14" presetID="55" presetClass="entr" presetSubtype="0" fill="hold" grpId="0" nodeType="afterEffect">
                                  <p:stCondLst>
                                    <p:cond delay="0"/>
                                  </p:stCondLst>
                                  <p:childTnLst>
                                    <p:set>
                                      <p:cBhvr>
                                        <p:cTn id="15" dur="1" fill="hold">
                                          <p:stCondLst>
                                            <p:cond delay="0"/>
                                          </p:stCondLst>
                                        </p:cTn>
                                        <p:tgtEl>
                                          <p:spTgt spid="215054"/>
                                        </p:tgtEl>
                                        <p:attrNameLst>
                                          <p:attrName>style.visibility</p:attrName>
                                        </p:attrNameLst>
                                      </p:cBhvr>
                                      <p:to>
                                        <p:strVal val="visible"/>
                                      </p:to>
                                    </p:set>
                                    <p:anim calcmode="lin" valueType="num">
                                      <p:cBhvr>
                                        <p:cTn id="16" dur="1000" fill="hold"/>
                                        <p:tgtEl>
                                          <p:spTgt spid="215054"/>
                                        </p:tgtEl>
                                        <p:attrNameLst>
                                          <p:attrName>ppt_w</p:attrName>
                                        </p:attrNameLst>
                                      </p:cBhvr>
                                      <p:tavLst>
                                        <p:tav tm="0">
                                          <p:val>
                                            <p:strVal val="#ppt_w*0.70"/>
                                          </p:val>
                                        </p:tav>
                                        <p:tav tm="100000">
                                          <p:val>
                                            <p:strVal val="#ppt_w"/>
                                          </p:val>
                                        </p:tav>
                                      </p:tavLst>
                                    </p:anim>
                                    <p:anim calcmode="lin" valueType="num">
                                      <p:cBhvr>
                                        <p:cTn id="17" dur="1000" fill="hold"/>
                                        <p:tgtEl>
                                          <p:spTgt spid="215054"/>
                                        </p:tgtEl>
                                        <p:attrNameLst>
                                          <p:attrName>ppt_h</p:attrName>
                                        </p:attrNameLst>
                                      </p:cBhvr>
                                      <p:tavLst>
                                        <p:tav tm="0">
                                          <p:val>
                                            <p:strVal val="#ppt_h"/>
                                          </p:val>
                                        </p:tav>
                                        <p:tav tm="100000">
                                          <p:val>
                                            <p:strVal val="#ppt_h"/>
                                          </p:val>
                                        </p:tav>
                                      </p:tavLst>
                                    </p:anim>
                                    <p:animEffect transition="in" filter="fade">
                                      <p:cBhvr>
                                        <p:cTn id="18" dur="1000"/>
                                        <p:tgtEl>
                                          <p:spTgt spid="2150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15056"/>
                                        </p:tgtEl>
                                        <p:attrNameLst>
                                          <p:attrName>style.visibility</p:attrName>
                                        </p:attrNameLst>
                                      </p:cBhvr>
                                      <p:to>
                                        <p:strVal val="visible"/>
                                      </p:to>
                                    </p:set>
                                    <p:animEffect transition="in" filter="wipe(right)">
                                      <p:cBhvr>
                                        <p:cTn id="23" dur="500"/>
                                        <p:tgtEl>
                                          <p:spTgt spid="215056"/>
                                        </p:tgtEl>
                                      </p:cBhvr>
                                    </p:animEffect>
                                  </p:childTnLst>
                                </p:cTn>
                              </p:par>
                            </p:childTnLst>
                          </p:cTn>
                        </p:par>
                        <p:par>
                          <p:cTn id="24" fill="hold" nodeType="afterGroup">
                            <p:stCondLst>
                              <p:cond delay="500"/>
                            </p:stCondLst>
                            <p:childTnLst>
                              <p:par>
                                <p:cTn id="25" presetID="55" presetClass="entr" presetSubtype="0" fill="hold" grpId="0" nodeType="afterEffect">
                                  <p:stCondLst>
                                    <p:cond delay="0"/>
                                  </p:stCondLst>
                                  <p:childTnLst>
                                    <p:set>
                                      <p:cBhvr>
                                        <p:cTn id="26" dur="1" fill="hold">
                                          <p:stCondLst>
                                            <p:cond delay="0"/>
                                          </p:stCondLst>
                                        </p:cTn>
                                        <p:tgtEl>
                                          <p:spTgt spid="215057"/>
                                        </p:tgtEl>
                                        <p:attrNameLst>
                                          <p:attrName>style.visibility</p:attrName>
                                        </p:attrNameLst>
                                      </p:cBhvr>
                                      <p:to>
                                        <p:strVal val="visible"/>
                                      </p:to>
                                    </p:set>
                                    <p:anim calcmode="lin" valueType="num">
                                      <p:cBhvr>
                                        <p:cTn id="27" dur="1000" fill="hold"/>
                                        <p:tgtEl>
                                          <p:spTgt spid="215057"/>
                                        </p:tgtEl>
                                        <p:attrNameLst>
                                          <p:attrName>ppt_w</p:attrName>
                                        </p:attrNameLst>
                                      </p:cBhvr>
                                      <p:tavLst>
                                        <p:tav tm="0">
                                          <p:val>
                                            <p:strVal val="#ppt_w*0.70"/>
                                          </p:val>
                                        </p:tav>
                                        <p:tav tm="100000">
                                          <p:val>
                                            <p:strVal val="#ppt_w"/>
                                          </p:val>
                                        </p:tav>
                                      </p:tavLst>
                                    </p:anim>
                                    <p:anim calcmode="lin" valueType="num">
                                      <p:cBhvr>
                                        <p:cTn id="28" dur="1000" fill="hold"/>
                                        <p:tgtEl>
                                          <p:spTgt spid="215057"/>
                                        </p:tgtEl>
                                        <p:attrNameLst>
                                          <p:attrName>ppt_h</p:attrName>
                                        </p:attrNameLst>
                                      </p:cBhvr>
                                      <p:tavLst>
                                        <p:tav tm="0">
                                          <p:val>
                                            <p:strVal val="#ppt_h"/>
                                          </p:val>
                                        </p:tav>
                                        <p:tav tm="100000">
                                          <p:val>
                                            <p:strVal val="#ppt_h"/>
                                          </p:val>
                                        </p:tav>
                                      </p:tavLst>
                                    </p:anim>
                                    <p:animEffect transition="in" filter="fade">
                                      <p:cBhvr>
                                        <p:cTn id="29" dur="1000"/>
                                        <p:tgtEl>
                                          <p:spTgt spid="21505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5059"/>
                                        </p:tgtEl>
                                        <p:attrNameLst>
                                          <p:attrName>style.visibility</p:attrName>
                                        </p:attrNameLst>
                                      </p:cBhvr>
                                      <p:to>
                                        <p:strVal val="visible"/>
                                      </p:to>
                                    </p:set>
                                    <p:animEffect transition="in" filter="wipe(left)">
                                      <p:cBhvr>
                                        <p:cTn id="34" dur="500"/>
                                        <p:tgtEl>
                                          <p:spTgt spid="215059"/>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15060"/>
                                        </p:tgtEl>
                                        <p:attrNameLst>
                                          <p:attrName>style.visibility</p:attrName>
                                        </p:attrNameLst>
                                      </p:cBhvr>
                                      <p:to>
                                        <p:strVal val="visible"/>
                                      </p:to>
                                    </p:set>
                                    <p:animEffect transition="in" filter="wipe(left)">
                                      <p:cBhvr>
                                        <p:cTn id="38" dur="500"/>
                                        <p:tgtEl>
                                          <p:spTgt spid="21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0" grpId="0" animBg="1"/>
      <p:bldP spid="215053" grpId="0" animBg="1"/>
      <p:bldP spid="215054" grpId="0" animBg="1"/>
      <p:bldP spid="215057" grpId="0" animBg="1"/>
      <p:bldP spid="215056" grpId="0" animBg="1"/>
      <p:bldP spid="215059" grpId="0" animBg="1"/>
      <p:bldP spid="21505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Номер слайда 1"/>
          <p:cNvSpPr>
            <a:spLocks noGrp="1"/>
          </p:cNvSpPr>
          <p:nvPr>
            <p:ph type="sldNum" sz="quarter" idx="10"/>
          </p:nvPr>
        </p:nvSpPr>
        <p:spPr/>
        <p:txBody>
          <a:bodyPr/>
          <a:lstStyle/>
          <a:p>
            <a:fld id="{2981773E-D06E-48EE-B82D-CF4F38E88573}" type="slidenum">
              <a:rPr lang="ru-RU"/>
              <a:pPr/>
              <a:t>43</a:t>
            </a:fld>
            <a:endParaRPr lang="ru-RU"/>
          </a:p>
        </p:txBody>
      </p:sp>
      <p:grpSp>
        <p:nvGrpSpPr>
          <p:cNvPr id="2" name="Group 22"/>
          <p:cNvGrpSpPr>
            <a:grpSpLocks/>
          </p:cNvGrpSpPr>
          <p:nvPr/>
        </p:nvGrpSpPr>
        <p:grpSpPr bwMode="auto">
          <a:xfrm>
            <a:off x="0" y="0"/>
            <a:ext cx="9144000" cy="6770688"/>
            <a:chOff x="0" y="0"/>
            <a:chExt cx="5760" cy="4265"/>
          </a:xfrm>
        </p:grpSpPr>
        <p:grpSp>
          <p:nvGrpSpPr>
            <p:cNvPr id="3" name="Group 4"/>
            <p:cNvGrpSpPr>
              <a:grpSpLocks/>
            </p:cNvGrpSpPr>
            <p:nvPr/>
          </p:nvGrpSpPr>
          <p:grpSpPr bwMode="auto">
            <a:xfrm>
              <a:off x="22" y="3952"/>
              <a:ext cx="5706" cy="313"/>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25286" name="Picture 7" descr="NICA-Logo_4c"/>
              <p:cNvPicPr>
                <a:picLocks noChangeAspect="1" noChangeArrowheads="1"/>
              </p:cNvPicPr>
              <p:nvPr/>
            </p:nvPicPr>
            <p:blipFill>
              <a:blip r:embed="rId3" cstate="print"/>
              <a:srcRect/>
              <a:stretch>
                <a:fillRect/>
              </a:stretch>
            </p:blipFill>
            <p:spPr bwMode="auto">
              <a:xfrm>
                <a:off x="392" y="4015"/>
                <a:ext cx="376" cy="186"/>
              </a:xfrm>
              <a:prstGeom prst="rect">
                <a:avLst/>
              </a:prstGeom>
              <a:noFill/>
              <a:ln w="9525">
                <a:noFill/>
                <a:miter lim="800000"/>
                <a:headEnd/>
                <a:tailEnd/>
              </a:ln>
            </p:spPr>
          </p:pic>
          <p:pic>
            <p:nvPicPr>
              <p:cNvPr id="225288" name="Picture 4" descr="JINR"/>
              <p:cNvPicPr>
                <a:picLocks noChangeAspect="1" noChangeArrowheads="1"/>
              </p:cNvPicPr>
              <p:nvPr/>
            </p:nvPicPr>
            <p:blipFill>
              <a:blip r:embed="rId4" cstate="print"/>
              <a:srcRect/>
              <a:stretch>
                <a:fillRect/>
              </a:stretch>
            </p:blipFill>
            <p:spPr bwMode="auto">
              <a:xfrm>
                <a:off x="22" y="3952"/>
                <a:ext cx="337" cy="313"/>
              </a:xfrm>
              <a:prstGeom prst="rect">
                <a:avLst/>
              </a:prstGeom>
              <a:noFill/>
              <a:ln w="9525">
                <a:noFill/>
                <a:miter lim="800000"/>
                <a:headEnd/>
                <a:tailEnd/>
              </a:ln>
            </p:spPr>
          </p:pic>
        </p:grpSp>
        <p:grpSp>
          <p:nvGrpSpPr>
            <p:cNvPr id="4" name="Group 19"/>
            <p:cNvGrpSpPr>
              <a:grpSpLocks/>
            </p:cNvGrpSpPr>
            <p:nvPr/>
          </p:nvGrpSpPr>
          <p:grpSpPr bwMode="auto">
            <a:xfrm>
              <a:off x="0" y="1542"/>
              <a:ext cx="2902" cy="2365"/>
              <a:chOff x="304" y="2390"/>
              <a:chExt cx="2390" cy="1709"/>
            </a:xfrm>
          </p:grpSpPr>
          <p:graphicFrame>
            <p:nvGraphicFramePr>
              <p:cNvPr id="225293" name="Object 13"/>
              <p:cNvGraphicFramePr>
                <a:graphicFrameLocks noChangeAspect="1"/>
              </p:cNvGraphicFramePr>
              <p:nvPr/>
            </p:nvGraphicFramePr>
            <p:xfrm>
              <a:off x="304" y="2390"/>
              <a:ext cx="2390" cy="1709"/>
            </p:xfrm>
            <a:graphic>
              <a:graphicData uri="http://schemas.openxmlformats.org/presentationml/2006/ole">
                <mc:AlternateContent xmlns:mc="http://schemas.openxmlformats.org/markup-compatibility/2006">
                  <mc:Choice xmlns:v="urn:schemas-microsoft-com:vml" Requires="v">
                    <p:oleObj spid="_x0000_s281623" name="Mathcad" r:id="rId5" imgW="3476520" imgH="2486160" progId="Mathcad">
                      <p:embed/>
                    </p:oleObj>
                  </mc:Choice>
                  <mc:Fallback>
                    <p:oleObj name="Mathcad" r:id="rId5" imgW="3476520" imgH="2486160" progId="Mathca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 y="2390"/>
                            <a:ext cx="2390" cy="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297" name="Text Box 17"/>
              <p:cNvSpPr txBox="1">
                <a:spLocks noChangeArrowheads="1"/>
              </p:cNvSpPr>
              <p:nvPr/>
            </p:nvSpPr>
            <p:spPr bwMode="auto">
              <a:xfrm>
                <a:off x="1385" y="2529"/>
                <a:ext cx="1104" cy="153"/>
              </a:xfrm>
              <a:prstGeom prst="rect">
                <a:avLst/>
              </a:prstGeom>
              <a:noFill/>
              <a:ln w="9525">
                <a:noFill/>
                <a:miter lim="800000"/>
                <a:headEnd/>
                <a:tailEnd/>
              </a:ln>
              <a:effectLst/>
            </p:spPr>
            <p:txBody>
              <a:bodyPr>
                <a:spAutoFit/>
              </a:bodyPr>
              <a:lstStyle/>
              <a:p>
                <a:r>
                  <a:rPr lang="en-US" sz="1600" b="1" baseline="0">
                    <a:sym typeface="Symbol" pitchFamily="18" charset="2"/>
                  </a:rPr>
                  <a:t></a:t>
                </a:r>
                <a:r>
                  <a:rPr lang="en-US" sz="1600" b="1">
                    <a:sym typeface="Symbol" pitchFamily="18" charset="2"/>
                  </a:rPr>
                  <a:t>cool</a:t>
                </a:r>
                <a:r>
                  <a:rPr lang="en-US" sz="1600" b="1" baseline="0">
                    <a:sym typeface="Symbol" pitchFamily="18" charset="2"/>
                  </a:rPr>
                  <a:t>(E</a:t>
                </a:r>
                <a:r>
                  <a:rPr lang="en-US" sz="1600" b="1">
                    <a:sym typeface="Symbol" pitchFamily="18" charset="2"/>
                  </a:rPr>
                  <a:t>i</a:t>
                </a:r>
                <a:r>
                  <a:rPr lang="en-US" sz="1600" b="1" baseline="0">
                    <a:sym typeface="Symbol" pitchFamily="18" charset="2"/>
                  </a:rPr>
                  <a:t>, T</a:t>
                </a:r>
                <a:r>
                  <a:rPr lang="en-US" sz="1600" b="1">
                    <a:sym typeface="Symbol" pitchFamily="18" charset="2"/>
                  </a:rPr>
                  <a:t>e</a:t>
                </a:r>
                <a:r>
                  <a:rPr lang="en-US" sz="1600" b="1" baseline="0">
                    <a:sym typeface="Symbol" pitchFamily="18" charset="2"/>
                  </a:rPr>
                  <a:t>, B)</a:t>
                </a:r>
                <a:endParaRPr lang="ru-RU" sz="1600" b="1" i="1" baseline="0"/>
              </a:p>
            </p:txBody>
          </p:sp>
        </p:grpSp>
        <p:grpSp>
          <p:nvGrpSpPr>
            <p:cNvPr id="5" name="Group 20"/>
            <p:cNvGrpSpPr>
              <a:grpSpLocks/>
            </p:cNvGrpSpPr>
            <p:nvPr/>
          </p:nvGrpSpPr>
          <p:grpSpPr bwMode="auto">
            <a:xfrm>
              <a:off x="2916" y="1511"/>
              <a:ext cx="2844" cy="2432"/>
              <a:chOff x="2990" y="2351"/>
              <a:chExt cx="2476" cy="1728"/>
            </a:xfrm>
          </p:grpSpPr>
          <p:graphicFrame>
            <p:nvGraphicFramePr>
              <p:cNvPr id="225295" name="Object 15"/>
              <p:cNvGraphicFramePr>
                <a:graphicFrameLocks noChangeAspect="1"/>
              </p:cNvGraphicFramePr>
              <p:nvPr/>
            </p:nvGraphicFramePr>
            <p:xfrm>
              <a:off x="2990" y="2351"/>
              <a:ext cx="2476" cy="1728"/>
            </p:xfrm>
            <a:graphic>
              <a:graphicData uri="http://schemas.openxmlformats.org/presentationml/2006/ole">
                <mc:AlternateContent xmlns:mc="http://schemas.openxmlformats.org/markup-compatibility/2006">
                  <mc:Choice xmlns:v="urn:schemas-microsoft-com:vml" Requires="v">
                    <p:oleObj spid="_x0000_s281624" name="Mathcad" r:id="rId7" imgW="3562200" imgH="2486160" progId="Mathcad">
                      <p:embed/>
                    </p:oleObj>
                  </mc:Choice>
                  <mc:Fallback>
                    <p:oleObj name="Mathcad" r:id="rId7" imgW="3562200" imgH="2486160" progId="Mathca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0" y="2351"/>
                            <a:ext cx="2476"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298" name="Text Box 18"/>
              <p:cNvSpPr txBox="1">
                <a:spLocks noChangeArrowheads="1"/>
              </p:cNvSpPr>
              <p:nvPr/>
            </p:nvSpPr>
            <p:spPr bwMode="auto">
              <a:xfrm>
                <a:off x="4130" y="2482"/>
                <a:ext cx="1104" cy="150"/>
              </a:xfrm>
              <a:prstGeom prst="rect">
                <a:avLst/>
              </a:prstGeom>
              <a:noFill/>
              <a:ln w="9525">
                <a:noFill/>
                <a:miter lim="800000"/>
                <a:headEnd/>
                <a:tailEnd/>
              </a:ln>
              <a:effectLst/>
            </p:spPr>
            <p:txBody>
              <a:bodyPr>
                <a:spAutoFit/>
              </a:bodyPr>
              <a:lstStyle/>
              <a:p>
                <a:r>
                  <a:rPr lang="en-US" sz="1600" b="1" baseline="0">
                    <a:sym typeface="Symbol" pitchFamily="18" charset="2"/>
                  </a:rPr>
                  <a:t></a:t>
                </a:r>
                <a:r>
                  <a:rPr lang="en-US" sz="1600" b="1">
                    <a:sym typeface="Symbol" pitchFamily="18" charset="2"/>
                  </a:rPr>
                  <a:t>recombn</a:t>
                </a:r>
                <a:r>
                  <a:rPr lang="en-US" sz="1600" b="1" baseline="0">
                    <a:sym typeface="Symbol" pitchFamily="18" charset="2"/>
                  </a:rPr>
                  <a:t>(E</a:t>
                </a:r>
                <a:r>
                  <a:rPr lang="en-US" sz="1600" b="1">
                    <a:sym typeface="Symbol" pitchFamily="18" charset="2"/>
                  </a:rPr>
                  <a:t>i</a:t>
                </a:r>
                <a:r>
                  <a:rPr lang="en-US" sz="1600" b="1" baseline="0">
                    <a:sym typeface="Symbol" pitchFamily="18" charset="2"/>
                  </a:rPr>
                  <a:t>, T</a:t>
                </a:r>
                <a:r>
                  <a:rPr lang="en-US" sz="1600" b="1">
                    <a:sym typeface="Symbol" pitchFamily="18" charset="2"/>
                  </a:rPr>
                  <a:t>e</a:t>
                </a:r>
                <a:r>
                  <a:rPr lang="en-US" sz="1600" b="1" baseline="0">
                    <a:sym typeface="Symbol" pitchFamily="18" charset="2"/>
                  </a:rPr>
                  <a:t>)</a:t>
                </a:r>
                <a:endParaRPr lang="ru-RU" sz="1600" b="1" i="1" baseline="0"/>
              </a:p>
            </p:txBody>
          </p:sp>
        </p:grpSp>
        <p:grpSp>
          <p:nvGrpSpPr>
            <p:cNvPr id="7" name="Group 21"/>
            <p:cNvGrpSpPr>
              <a:grpSpLocks/>
            </p:cNvGrpSpPr>
            <p:nvPr/>
          </p:nvGrpSpPr>
          <p:grpSpPr bwMode="auto">
            <a:xfrm>
              <a:off x="0" y="0"/>
              <a:ext cx="5760" cy="1466"/>
              <a:chOff x="0" y="0"/>
              <a:chExt cx="5760" cy="1466"/>
            </a:xfrm>
          </p:grpSpPr>
          <p:pic>
            <p:nvPicPr>
              <p:cNvPr id="225283" name="Picture 9" descr="NICA_header_bl-wh.tif"/>
              <p:cNvPicPr>
                <a:picLocks noChangeAspect="1"/>
              </p:cNvPicPr>
              <p:nvPr/>
            </p:nvPicPr>
            <p:blipFill>
              <a:blip r:embed="rId9" cstate="print"/>
              <a:srcRect/>
              <a:stretch>
                <a:fillRect/>
              </a:stretch>
            </p:blipFill>
            <p:spPr bwMode="auto">
              <a:xfrm>
                <a:off x="0" y="0"/>
                <a:ext cx="5760" cy="578"/>
              </a:xfrm>
              <a:prstGeom prst="rect">
                <a:avLst/>
              </a:prstGeom>
              <a:noFill/>
              <a:ln w="9525">
                <a:noFill/>
                <a:miter lim="800000"/>
                <a:headEnd/>
                <a:tailEnd/>
              </a:ln>
            </p:spPr>
          </p:pic>
          <p:sp>
            <p:nvSpPr>
              <p:cNvPr id="225290" name="Rectangle 7"/>
              <p:cNvSpPr>
                <a:spLocks noChangeArrowheads="1"/>
              </p:cNvSpPr>
              <p:nvPr/>
            </p:nvSpPr>
            <p:spPr bwMode="auto">
              <a:xfrm>
                <a:off x="204" y="119"/>
                <a:ext cx="5404" cy="312"/>
              </a:xfrm>
              <a:prstGeom prst="rect">
                <a:avLst/>
              </a:prstGeom>
              <a:noFill/>
              <a:ln w="9525">
                <a:noFill/>
                <a:miter lim="800000"/>
                <a:headEnd/>
                <a:tailEnd/>
              </a:ln>
            </p:spPr>
            <p:txBody>
              <a:bodyPr>
                <a:spAutoFit/>
              </a:bodyPr>
              <a:lstStyle/>
              <a:p>
                <a:pPr marL="342900" indent="-342900" algn="ctr" eaLnBrk="0" hangingPunct="0">
                  <a:lnSpc>
                    <a:spcPct val="120000"/>
                  </a:lnSpc>
                </a:pPr>
                <a:r>
                  <a:rPr kumimoji="1" lang="en-US" sz="2400" b="1" baseline="0" dirty="0">
                    <a:solidFill>
                      <a:srgbClr val="000066"/>
                    </a:solidFill>
                    <a:latin typeface="Arial" pitchFamily="34" charset="0"/>
                    <a:cs typeface="Arial" pitchFamily="34" charset="0"/>
                    <a:sym typeface="Symbol" pitchFamily="18" charset="2"/>
                  </a:rPr>
                  <a:t>Two regimes and cooling methods: injection &amp; storage</a:t>
                </a:r>
              </a:p>
            </p:txBody>
          </p:sp>
          <p:sp>
            <p:nvSpPr>
              <p:cNvPr id="225291" name="Rectangle 7"/>
              <p:cNvSpPr>
                <a:spLocks noChangeArrowheads="1"/>
              </p:cNvSpPr>
              <p:nvPr/>
            </p:nvSpPr>
            <p:spPr bwMode="auto">
              <a:xfrm>
                <a:off x="476" y="663"/>
                <a:ext cx="4990" cy="803"/>
              </a:xfrm>
              <a:prstGeom prst="rect">
                <a:avLst/>
              </a:prstGeom>
              <a:noFill/>
              <a:ln w="9525">
                <a:noFill/>
                <a:miter lim="800000"/>
                <a:headEnd/>
                <a:tailEnd/>
              </a:ln>
            </p:spPr>
            <p:txBody>
              <a:bodyPr wrap="square">
                <a:spAutoFit/>
              </a:bodyPr>
              <a:lstStyle/>
              <a:p>
                <a:pPr marL="342900" indent="-342900" algn="ctr" eaLnBrk="0" hangingPunct="0">
                  <a:lnSpc>
                    <a:spcPct val="120000"/>
                  </a:lnSpc>
                </a:pPr>
                <a:r>
                  <a:rPr kumimoji="1" lang="en-US" sz="2400" b="1" baseline="0" dirty="0">
                    <a:solidFill>
                      <a:srgbClr val="000066"/>
                    </a:solidFill>
                    <a:latin typeface="Arial" pitchFamily="34" charset="0"/>
                    <a:cs typeface="Arial" pitchFamily="34" charset="0"/>
                    <a:sym typeface="Symbol" pitchFamily="18" charset="2"/>
                  </a:rPr>
                  <a:t>Injection periodicity </a:t>
                </a:r>
              </a:p>
              <a:p>
                <a:pPr marL="342900" indent="-342900" eaLnBrk="0" hangingPunct="0">
                  <a:lnSpc>
                    <a:spcPct val="120000"/>
                  </a:lnSpc>
                </a:pPr>
                <a:r>
                  <a:rPr kumimoji="1" lang="en-US" sz="2000" b="1" u="sng" baseline="0" dirty="0">
                    <a:solidFill>
                      <a:srgbClr val="000066"/>
                    </a:solidFill>
                    <a:latin typeface="Arial" pitchFamily="34" charset="0"/>
                    <a:cs typeface="Arial" pitchFamily="34" charset="0"/>
                    <a:sym typeface="Symbol" pitchFamily="18" charset="2"/>
                  </a:rPr>
                  <a:t>Requirement:</a:t>
                </a:r>
              </a:p>
              <a:p>
                <a:pPr marL="342900" indent="-342900" eaLnBrk="0" hangingPunct="0">
                  <a:lnSpc>
                    <a:spcPct val="120000"/>
                  </a:lnSpc>
                </a:pPr>
                <a:r>
                  <a:rPr kumimoji="1" lang="en-US" sz="2000" b="1" baseline="0" dirty="0">
                    <a:solidFill>
                      <a:srgbClr val="000066"/>
                    </a:solidFill>
                    <a:latin typeface="Arial" pitchFamily="34" charset="0"/>
                    <a:cs typeface="Arial" pitchFamily="34" charset="0"/>
                    <a:sym typeface="Symbol" pitchFamily="18" charset="2"/>
                  </a:rPr>
                  <a:t></a:t>
                </a:r>
                <a:r>
                  <a:rPr kumimoji="1" lang="en-US" sz="2000" b="1" dirty="0">
                    <a:solidFill>
                      <a:srgbClr val="000066"/>
                    </a:solidFill>
                    <a:latin typeface="Arial" pitchFamily="34" charset="0"/>
                    <a:cs typeface="Arial" pitchFamily="34" charset="0"/>
                    <a:sym typeface="Symbol" pitchFamily="18" charset="2"/>
                  </a:rPr>
                  <a:t>cool</a:t>
                </a:r>
                <a:r>
                  <a:rPr kumimoji="1" lang="en-US" sz="2000" b="1" baseline="0" dirty="0">
                    <a:solidFill>
                      <a:srgbClr val="000066"/>
                    </a:solidFill>
                    <a:latin typeface="Arial" pitchFamily="34" charset="0"/>
                    <a:cs typeface="Arial" pitchFamily="34" charset="0"/>
                    <a:sym typeface="Symbol" pitchFamily="18" charset="2"/>
                  </a:rPr>
                  <a:t>  10 sec &lt;&lt; </a:t>
                </a:r>
                <a:r>
                  <a:rPr kumimoji="1" lang="en-US" sz="2000" b="1" dirty="0">
                    <a:solidFill>
                      <a:srgbClr val="000066"/>
                    </a:solidFill>
                    <a:latin typeface="Arial" pitchFamily="34" charset="0"/>
                    <a:cs typeface="Arial" pitchFamily="34" charset="0"/>
                    <a:sym typeface="Symbol" pitchFamily="18" charset="2"/>
                  </a:rPr>
                  <a:t>recombination</a:t>
                </a:r>
                <a:r>
                  <a:rPr kumimoji="1" lang="en-US" sz="2000" b="1" baseline="0" dirty="0">
                    <a:solidFill>
                      <a:srgbClr val="000066"/>
                    </a:solidFill>
                    <a:latin typeface="Arial" pitchFamily="34" charset="0"/>
                    <a:cs typeface="Arial" pitchFamily="34" charset="0"/>
                    <a:sym typeface="Symbol" pitchFamily="18" charset="2"/>
                  </a:rPr>
                  <a:t> ~ 480 sec (for e-cooling)</a:t>
                </a:r>
              </a:p>
            </p:txBody>
          </p:sp>
        </p:grpSp>
      </p:grpSp>
    </p:spTree>
  </p:cSld>
  <p:clrMapOvr>
    <a:masterClrMapping/>
  </p:clrMapOvr>
  <p:transition xmlns:p14="http://schemas.microsoft.com/office/powerpoint/2010/main" advTm="2859"/>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Номер слайда 1"/>
          <p:cNvSpPr>
            <a:spLocks noGrp="1"/>
          </p:cNvSpPr>
          <p:nvPr>
            <p:ph type="sldNum" sz="quarter" idx="10"/>
          </p:nvPr>
        </p:nvSpPr>
        <p:spPr/>
        <p:txBody>
          <a:bodyPr/>
          <a:lstStyle/>
          <a:p>
            <a:fld id="{C30544E6-3A73-4BC8-9B99-45BC4E38EDCC}" type="slidenum">
              <a:rPr lang="ru-RU"/>
              <a:pPr/>
              <a:t>44</a:t>
            </a:fld>
            <a:endParaRPr lang="ru-RU"/>
          </a:p>
        </p:txBody>
      </p:sp>
      <p:grpSp>
        <p:nvGrpSpPr>
          <p:cNvPr id="4" name="Group 2"/>
          <p:cNvGrpSpPr>
            <a:grpSpLocks/>
          </p:cNvGrpSpPr>
          <p:nvPr/>
        </p:nvGrpSpPr>
        <p:grpSpPr bwMode="auto">
          <a:xfrm>
            <a:off x="0" y="0"/>
            <a:ext cx="9144000" cy="6770688"/>
            <a:chOff x="0" y="0"/>
            <a:chExt cx="5760" cy="4265"/>
          </a:xfrm>
        </p:grpSpPr>
        <p:pic>
          <p:nvPicPr>
            <p:cNvPr id="241667" name="Picture 9" descr="NICA_header_bl-wh.tif"/>
            <p:cNvPicPr>
              <a:picLocks noChangeAspect="1"/>
            </p:cNvPicPr>
            <p:nvPr/>
          </p:nvPicPr>
          <p:blipFill>
            <a:blip r:embed="rId3" cstate="print"/>
            <a:srcRect/>
            <a:stretch>
              <a:fillRect/>
            </a:stretch>
          </p:blipFill>
          <p:spPr bwMode="auto">
            <a:xfrm>
              <a:off x="0" y="0"/>
              <a:ext cx="5760" cy="578"/>
            </a:xfrm>
            <a:prstGeom prst="rect">
              <a:avLst/>
            </a:prstGeom>
            <a:noFill/>
            <a:ln w="9525">
              <a:noFill/>
              <a:miter lim="800000"/>
              <a:headEnd/>
              <a:tailEnd/>
            </a:ln>
          </p:spPr>
        </p:pic>
        <p:grpSp>
          <p:nvGrpSpPr>
            <p:cNvPr id="5" name="Group 4"/>
            <p:cNvGrpSpPr>
              <a:grpSpLocks/>
            </p:cNvGrpSpPr>
            <p:nvPr/>
          </p:nvGrpSpPr>
          <p:grpSpPr bwMode="auto">
            <a:xfrm>
              <a:off x="22" y="3952"/>
              <a:ext cx="5706" cy="313"/>
              <a:chOff x="22" y="3952"/>
              <a:chExt cx="5706" cy="313"/>
            </a:xfrm>
          </p:grpSpPr>
          <p:cxnSp>
            <p:nvCxnSpPr>
              <p:cNvPr id="2"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41670" name="Picture 7" descr="NICA-Logo_4c"/>
              <p:cNvPicPr>
                <a:picLocks noChangeAspect="1" noChangeArrowheads="1"/>
              </p:cNvPicPr>
              <p:nvPr/>
            </p:nvPicPr>
            <p:blipFill>
              <a:blip r:embed="rId4" cstate="print"/>
              <a:srcRect/>
              <a:stretch>
                <a:fillRect/>
              </a:stretch>
            </p:blipFill>
            <p:spPr bwMode="auto">
              <a:xfrm>
                <a:off x="392" y="4015"/>
                <a:ext cx="376" cy="186"/>
              </a:xfrm>
              <a:prstGeom prst="rect">
                <a:avLst/>
              </a:prstGeom>
              <a:noFill/>
              <a:ln w="9525">
                <a:noFill/>
                <a:miter lim="800000"/>
                <a:headEnd/>
                <a:tailEnd/>
              </a:ln>
            </p:spPr>
          </p:pic>
          <p:pic>
            <p:nvPicPr>
              <p:cNvPr id="241672" name="Picture 4" descr="JINR"/>
              <p:cNvPicPr>
                <a:picLocks noChangeAspect="1" noChangeArrowheads="1"/>
              </p:cNvPicPr>
              <p:nvPr/>
            </p:nvPicPr>
            <p:blipFill>
              <a:blip r:embed="rId5" cstate="print"/>
              <a:srcRect/>
              <a:stretch>
                <a:fillRect/>
              </a:stretch>
            </p:blipFill>
            <p:spPr bwMode="auto">
              <a:xfrm>
                <a:off x="22" y="3952"/>
                <a:ext cx="337" cy="313"/>
              </a:xfrm>
              <a:prstGeom prst="rect">
                <a:avLst/>
              </a:prstGeom>
              <a:noFill/>
              <a:ln w="9525">
                <a:noFill/>
                <a:miter lim="800000"/>
                <a:headEnd/>
                <a:tailEnd/>
              </a:ln>
            </p:spPr>
          </p:pic>
        </p:grpSp>
        <p:sp>
          <p:nvSpPr>
            <p:cNvPr id="241673" name="Rectangle 7"/>
            <p:cNvSpPr>
              <a:spLocks noChangeArrowheads="1"/>
            </p:cNvSpPr>
            <p:nvPr/>
          </p:nvSpPr>
          <p:spPr bwMode="auto">
            <a:xfrm>
              <a:off x="574" y="191"/>
              <a:ext cx="4847" cy="334"/>
            </a:xfrm>
            <a:prstGeom prst="rect">
              <a:avLst/>
            </a:prstGeom>
            <a:noFill/>
            <a:ln w="9525">
              <a:noFill/>
              <a:miter lim="800000"/>
              <a:headEnd/>
              <a:tailEnd/>
            </a:ln>
          </p:spPr>
          <p:txBody>
            <a:bodyPr>
              <a:spAutoFit/>
            </a:bodyPr>
            <a:lstStyle/>
            <a:p>
              <a:pPr marL="342900" indent="-342900" algn="ctr" eaLnBrk="0" hangingPunct="0">
                <a:lnSpc>
                  <a:spcPct val="120000"/>
                </a:lnSpc>
              </a:pPr>
              <a:r>
                <a:rPr kumimoji="1" lang="en-US" sz="2400" b="1" baseline="0">
                  <a:solidFill>
                    <a:srgbClr val="000066"/>
                  </a:solidFill>
                  <a:latin typeface="Arial" pitchFamily="34" charset="0"/>
                  <a:cs typeface="Arial" pitchFamily="34" charset="0"/>
                  <a:sym typeface="Symbol" pitchFamily="18" charset="2"/>
                </a:rPr>
                <a:t>1. Facility structure and operation regimes</a:t>
              </a:r>
            </a:p>
          </p:txBody>
        </p:sp>
      </p:grpSp>
      <p:grpSp>
        <p:nvGrpSpPr>
          <p:cNvPr id="7" name="Group 10"/>
          <p:cNvGrpSpPr>
            <a:grpSpLocks/>
          </p:cNvGrpSpPr>
          <p:nvPr/>
        </p:nvGrpSpPr>
        <p:grpSpPr bwMode="auto">
          <a:xfrm>
            <a:off x="34925" y="6273801"/>
            <a:ext cx="9058275" cy="496888"/>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41676" name="Picture 7" descr="NICA-Logo_4c"/>
            <p:cNvPicPr>
              <a:picLocks noChangeAspect="1" noChangeArrowheads="1"/>
            </p:cNvPicPr>
            <p:nvPr/>
          </p:nvPicPr>
          <p:blipFill>
            <a:blip r:embed="rId4" cstate="print"/>
            <a:srcRect/>
            <a:stretch>
              <a:fillRect/>
            </a:stretch>
          </p:blipFill>
          <p:spPr bwMode="auto">
            <a:xfrm>
              <a:off x="392" y="4015"/>
              <a:ext cx="376" cy="186"/>
            </a:xfrm>
            <a:prstGeom prst="rect">
              <a:avLst/>
            </a:prstGeom>
            <a:noFill/>
            <a:ln w="9525">
              <a:noFill/>
              <a:miter lim="800000"/>
              <a:headEnd/>
              <a:tailEnd/>
            </a:ln>
          </p:spPr>
        </p:pic>
        <p:pic>
          <p:nvPicPr>
            <p:cNvPr id="241678" name="Picture 4" descr="JINR"/>
            <p:cNvPicPr>
              <a:picLocks noChangeAspect="1" noChangeArrowheads="1"/>
            </p:cNvPicPr>
            <p:nvPr/>
          </p:nvPicPr>
          <p:blipFill>
            <a:blip r:embed="rId5" cstate="print"/>
            <a:srcRect/>
            <a:stretch>
              <a:fillRect/>
            </a:stretch>
          </p:blipFill>
          <p:spPr bwMode="auto">
            <a:xfrm>
              <a:off x="22" y="3952"/>
              <a:ext cx="337" cy="313"/>
            </a:xfrm>
            <a:prstGeom prst="rect">
              <a:avLst/>
            </a:prstGeom>
            <a:noFill/>
            <a:ln w="9525">
              <a:noFill/>
              <a:miter lim="800000"/>
              <a:headEnd/>
              <a:tailEnd/>
            </a:ln>
          </p:spPr>
        </p:pic>
      </p:grpSp>
      <p:grpSp>
        <p:nvGrpSpPr>
          <p:cNvPr id="8" name="Group 36"/>
          <p:cNvGrpSpPr>
            <a:grpSpLocks/>
          </p:cNvGrpSpPr>
          <p:nvPr/>
        </p:nvGrpSpPr>
        <p:grpSpPr bwMode="auto">
          <a:xfrm>
            <a:off x="0" y="109760"/>
            <a:ext cx="9144000" cy="5551488"/>
            <a:chOff x="0" y="0"/>
            <a:chExt cx="5760" cy="3497"/>
          </a:xfrm>
        </p:grpSpPr>
        <p:graphicFrame>
          <p:nvGraphicFramePr>
            <p:cNvPr id="241681" name="Object 17"/>
            <p:cNvGraphicFramePr>
              <a:graphicFrameLocks noChangeAspect="1"/>
            </p:cNvGraphicFramePr>
            <p:nvPr/>
          </p:nvGraphicFramePr>
          <p:xfrm>
            <a:off x="2800" y="675"/>
            <a:ext cx="2850" cy="2026"/>
          </p:xfrm>
          <a:graphic>
            <a:graphicData uri="http://schemas.openxmlformats.org/presentationml/2006/ole">
              <mc:AlternateContent xmlns:mc="http://schemas.openxmlformats.org/markup-compatibility/2006">
                <mc:Choice xmlns:v="urn:schemas-microsoft-com:vml" Requires="v">
                  <p:oleObj spid="_x0000_s282656" name="Mathcad" r:id="rId6" imgW="3562350" imgH="2533650" progId="Mathcad">
                    <p:embed/>
                  </p:oleObj>
                </mc:Choice>
                <mc:Fallback>
                  <p:oleObj name="Mathcad" r:id="rId6" imgW="3562350" imgH="2533650" progId="Mathca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 y="675"/>
                          <a:ext cx="2850" cy="2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1682" name="Rectangle 7"/>
            <p:cNvSpPr>
              <a:spLocks noChangeArrowheads="1"/>
            </p:cNvSpPr>
            <p:nvPr/>
          </p:nvSpPr>
          <p:spPr bwMode="auto">
            <a:xfrm>
              <a:off x="0" y="533"/>
              <a:ext cx="4153" cy="288"/>
            </a:xfrm>
            <a:prstGeom prst="rect">
              <a:avLst/>
            </a:prstGeom>
            <a:noFill/>
            <a:ln w="9525">
              <a:noFill/>
              <a:miter lim="800000"/>
              <a:headEnd/>
              <a:tailEnd/>
            </a:ln>
          </p:spPr>
          <p:txBody>
            <a:bodyPr>
              <a:spAutoFit/>
            </a:bodyPr>
            <a:lstStyle/>
            <a:p>
              <a:pPr marL="342900" indent="-342900" eaLnBrk="0" hangingPunct="0">
                <a:lnSpc>
                  <a:spcPct val="120000"/>
                </a:lnSpc>
                <a:buFont typeface="Wingdings" pitchFamily="2" charset="2"/>
                <a:buNone/>
              </a:pPr>
              <a:r>
                <a:rPr kumimoji="1" lang="en-US" sz="2000" b="1" baseline="0" dirty="0">
                  <a:solidFill>
                    <a:srgbClr val="000066"/>
                  </a:solidFill>
                  <a:latin typeface="Arial" pitchFamily="34" charset="0"/>
                  <a:cs typeface="Arial" pitchFamily="34" charset="0"/>
                  <a:sym typeface="Symbol" pitchFamily="18" charset="2"/>
                </a:rPr>
                <a:t>Electron cooling application!  </a:t>
              </a:r>
              <a:r>
                <a:rPr kumimoji="1" lang="en-US" sz="2000" b="1" baseline="0" dirty="0">
                  <a:solidFill>
                    <a:srgbClr val="FF0000"/>
                  </a:solidFill>
                  <a:latin typeface="Arial" pitchFamily="34" charset="0"/>
                  <a:cs typeface="Arial" pitchFamily="34" charset="0"/>
                  <a:sym typeface="Symbol" pitchFamily="18" charset="2"/>
                </a:rPr>
                <a:t>(</a:t>
              </a:r>
              <a:r>
                <a:rPr kumimoji="1" lang="en-US" sz="2000" b="1" baseline="0" dirty="0" err="1" smtClean="0">
                  <a:solidFill>
                    <a:srgbClr val="FF0000"/>
                  </a:solidFill>
                  <a:latin typeface="Arial" pitchFamily="34" charset="0"/>
                  <a:cs typeface="Arial" pitchFamily="34" charset="0"/>
                  <a:sym typeface="Symbol" pitchFamily="18" charset="2"/>
                </a:rPr>
                <a:t>N_</a:t>
              </a:r>
              <a:r>
                <a:rPr kumimoji="1" lang="en-US" sz="2000" b="1" dirty="0" err="1" smtClean="0">
                  <a:solidFill>
                    <a:srgbClr val="FF0000"/>
                  </a:solidFill>
                  <a:latin typeface="Arial" pitchFamily="34" charset="0"/>
                  <a:cs typeface="Arial" pitchFamily="34" charset="0"/>
                  <a:sym typeface="Symbol" pitchFamily="18" charset="2"/>
                </a:rPr>
                <a:t>ion</a:t>
              </a:r>
              <a:r>
                <a:rPr kumimoji="1" lang="en-US" sz="2000" b="1" baseline="0" dirty="0" smtClean="0">
                  <a:solidFill>
                    <a:srgbClr val="FF0000"/>
                  </a:solidFill>
                  <a:latin typeface="Arial" pitchFamily="34" charset="0"/>
                  <a:cs typeface="Arial" pitchFamily="34" charset="0"/>
                  <a:sym typeface="Symbol" pitchFamily="18" charset="2"/>
                </a:rPr>
                <a:t>)</a:t>
              </a:r>
              <a:r>
                <a:rPr kumimoji="1" lang="en-US" sz="2000" b="1" dirty="0" smtClean="0">
                  <a:solidFill>
                    <a:srgbClr val="FF0000"/>
                  </a:solidFill>
                  <a:latin typeface="Arial" pitchFamily="34" charset="0"/>
                  <a:cs typeface="Arial" pitchFamily="34" charset="0"/>
                  <a:sym typeface="Symbol" pitchFamily="18" charset="2"/>
                </a:rPr>
                <a:t>bunch</a:t>
              </a:r>
              <a:r>
                <a:rPr kumimoji="1" lang="en-US" sz="2000" b="1" baseline="0" dirty="0" smtClean="0">
                  <a:solidFill>
                    <a:srgbClr val="FF0000"/>
                  </a:solidFill>
                  <a:latin typeface="Arial" pitchFamily="34" charset="0"/>
                  <a:cs typeface="Arial" pitchFamily="34" charset="0"/>
                  <a:sym typeface="Symbol" pitchFamily="18" charset="2"/>
                </a:rPr>
                <a:t> </a:t>
              </a:r>
              <a:r>
                <a:rPr kumimoji="1" lang="en-US" sz="2000" b="1" baseline="0" dirty="0">
                  <a:solidFill>
                    <a:srgbClr val="FF0000"/>
                  </a:solidFill>
                  <a:latin typeface="Arial" pitchFamily="34" charset="0"/>
                  <a:cs typeface="Arial" pitchFamily="34" charset="0"/>
                  <a:sym typeface="Symbol" pitchFamily="18" charset="2"/>
                </a:rPr>
                <a:t> 2E9!</a:t>
              </a:r>
            </a:p>
          </p:txBody>
        </p:sp>
        <p:pic>
          <p:nvPicPr>
            <p:cNvPr id="241683" name="Picture 9" descr="NICA_header_bl-wh.tif"/>
            <p:cNvPicPr>
              <a:picLocks noChangeAspect="1"/>
            </p:cNvPicPr>
            <p:nvPr/>
          </p:nvPicPr>
          <p:blipFill>
            <a:blip r:embed="rId3" cstate="print"/>
            <a:srcRect/>
            <a:stretch>
              <a:fillRect/>
            </a:stretch>
          </p:blipFill>
          <p:spPr bwMode="auto">
            <a:xfrm>
              <a:off x="0" y="0"/>
              <a:ext cx="5760" cy="578"/>
            </a:xfrm>
            <a:prstGeom prst="rect">
              <a:avLst/>
            </a:prstGeom>
            <a:noFill/>
            <a:ln w="9525">
              <a:noFill/>
              <a:miter lim="800000"/>
              <a:headEnd/>
              <a:tailEnd/>
            </a:ln>
          </p:spPr>
        </p:pic>
        <p:sp>
          <p:nvSpPr>
            <p:cNvPr id="241685" name="Rectangle 7"/>
            <p:cNvSpPr>
              <a:spLocks noChangeArrowheads="1"/>
            </p:cNvSpPr>
            <p:nvPr/>
          </p:nvSpPr>
          <p:spPr bwMode="auto">
            <a:xfrm>
              <a:off x="476" y="50"/>
              <a:ext cx="5016" cy="396"/>
            </a:xfrm>
            <a:prstGeom prst="rect">
              <a:avLst/>
            </a:prstGeom>
            <a:noFill/>
            <a:ln w="9525">
              <a:noFill/>
              <a:miter lim="800000"/>
              <a:headEnd/>
              <a:tailEnd/>
            </a:ln>
          </p:spPr>
          <p:txBody>
            <a:bodyPr>
              <a:spAutoFit/>
            </a:bodyPr>
            <a:lstStyle/>
            <a:p>
              <a:pPr marL="342900" indent="-342900" algn="ctr" eaLnBrk="0" hangingPunct="0">
                <a:lnSpc>
                  <a:spcPct val="120000"/>
                </a:lnSpc>
              </a:pPr>
              <a:r>
                <a:rPr kumimoji="1" lang="en-US" sz="3200" b="1" baseline="0" dirty="0">
                  <a:solidFill>
                    <a:srgbClr val="000066"/>
                  </a:solidFill>
                  <a:latin typeface="Arial" pitchFamily="34" charset="0"/>
                  <a:cs typeface="Arial" pitchFamily="34" charset="0"/>
                  <a:sym typeface="Symbol" pitchFamily="18" charset="2"/>
                </a:rPr>
                <a:t>Two collider regimes</a:t>
              </a:r>
            </a:p>
          </p:txBody>
        </p:sp>
        <p:sp>
          <p:nvSpPr>
            <p:cNvPr id="241686" name="Rectangle 22"/>
            <p:cNvSpPr>
              <a:spLocks noChangeArrowheads="1"/>
            </p:cNvSpPr>
            <p:nvPr/>
          </p:nvSpPr>
          <p:spPr bwMode="auto">
            <a:xfrm>
              <a:off x="0" y="0"/>
              <a:ext cx="5760" cy="0"/>
            </a:xfrm>
            <a:prstGeom prst="rect">
              <a:avLst/>
            </a:prstGeom>
            <a:noFill/>
            <a:ln w="9525">
              <a:noFill/>
              <a:miter lim="800000"/>
              <a:headEnd/>
              <a:tailEnd/>
            </a:ln>
            <a:effectLst/>
          </p:spPr>
          <p:txBody>
            <a:bodyPr wrap="none" anchor="ctr">
              <a:spAutoFit/>
            </a:bodyPr>
            <a:lstStyle/>
            <a:p>
              <a:endParaRPr lang="ru-RU"/>
            </a:p>
          </p:txBody>
        </p:sp>
        <p:sp>
          <p:nvSpPr>
            <p:cNvPr id="241687" name="Rectangle 23"/>
            <p:cNvSpPr>
              <a:spLocks noChangeArrowheads="1"/>
            </p:cNvSpPr>
            <p:nvPr/>
          </p:nvSpPr>
          <p:spPr bwMode="auto">
            <a:xfrm>
              <a:off x="0" y="1563"/>
              <a:ext cx="5760" cy="0"/>
            </a:xfrm>
            <a:prstGeom prst="rect">
              <a:avLst/>
            </a:prstGeom>
            <a:noFill/>
            <a:ln w="9525">
              <a:noFill/>
              <a:miter lim="800000"/>
              <a:headEnd/>
              <a:tailEnd/>
            </a:ln>
            <a:effectLst/>
          </p:spPr>
          <p:txBody>
            <a:bodyPr wrap="none" anchor="ctr">
              <a:spAutoFit/>
            </a:bodyPr>
            <a:lstStyle/>
            <a:p>
              <a:endParaRPr lang="ru-RU"/>
            </a:p>
          </p:txBody>
        </p:sp>
        <p:graphicFrame>
          <p:nvGraphicFramePr>
            <p:cNvPr id="241688" name="Object 24"/>
            <p:cNvGraphicFramePr>
              <a:graphicFrameLocks noChangeAspect="1"/>
            </p:cNvGraphicFramePr>
            <p:nvPr/>
          </p:nvGraphicFramePr>
          <p:xfrm>
            <a:off x="0" y="757"/>
            <a:ext cx="2916" cy="1942"/>
          </p:xfrm>
          <a:graphic>
            <a:graphicData uri="http://schemas.openxmlformats.org/presentationml/2006/ole">
              <mc:AlternateContent xmlns:mc="http://schemas.openxmlformats.org/markup-compatibility/2006">
                <mc:Choice xmlns:v="urn:schemas-microsoft-com:vml" Requires="v">
                  <p:oleObj spid="_x0000_s282657" name="Mathcad" r:id="rId8" imgW="3676680" imgH="2448000" progId="Mathcad">
                    <p:embed/>
                  </p:oleObj>
                </mc:Choice>
                <mc:Fallback>
                  <p:oleObj name="Mathcad" r:id="rId8" imgW="3676680" imgH="2448000" progId="Mathca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57"/>
                          <a:ext cx="2916" cy="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1689" name="Text Box 25"/>
            <p:cNvSpPr txBox="1">
              <a:spLocks noChangeArrowheads="1"/>
            </p:cNvSpPr>
            <p:nvPr/>
          </p:nvSpPr>
          <p:spPr bwMode="auto">
            <a:xfrm>
              <a:off x="334" y="863"/>
              <a:ext cx="979" cy="750"/>
            </a:xfrm>
            <a:prstGeom prst="rect">
              <a:avLst/>
            </a:prstGeom>
            <a:noFill/>
            <a:ln w="9525">
              <a:noFill/>
              <a:miter lim="800000"/>
              <a:headEnd/>
              <a:tailEnd/>
            </a:ln>
            <a:effectLst/>
          </p:spPr>
          <p:txBody>
            <a:bodyPr>
              <a:spAutoFit/>
            </a:bodyPr>
            <a:lstStyle/>
            <a:p>
              <a:pPr algn="ctr"/>
              <a:r>
                <a:rPr lang="en-US" b="1" baseline="0"/>
                <a:t>N</a:t>
              </a:r>
              <a:r>
                <a:rPr lang="en-US" b="1"/>
                <a:t>i</a:t>
              </a:r>
            </a:p>
            <a:p>
              <a:r>
                <a:rPr lang="en-US" b="1" baseline="0"/>
                <a:t>Ion/bunch,</a:t>
              </a:r>
            </a:p>
            <a:p>
              <a:pPr algn="ctr"/>
              <a:r>
                <a:rPr lang="en-US" b="1" baseline="0"/>
                <a:t>1E9</a:t>
              </a:r>
            </a:p>
            <a:p>
              <a:endParaRPr lang="ru-RU" b="1" baseline="0"/>
            </a:p>
          </p:txBody>
        </p:sp>
        <p:sp>
          <p:nvSpPr>
            <p:cNvPr id="241690" name="Text Box 26"/>
            <p:cNvSpPr txBox="1">
              <a:spLocks noChangeArrowheads="1"/>
            </p:cNvSpPr>
            <p:nvPr/>
          </p:nvSpPr>
          <p:spPr bwMode="auto">
            <a:xfrm>
              <a:off x="4456" y="929"/>
              <a:ext cx="963" cy="212"/>
            </a:xfrm>
            <a:prstGeom prst="rect">
              <a:avLst/>
            </a:prstGeom>
            <a:noFill/>
            <a:ln w="9525">
              <a:noFill/>
              <a:miter lim="800000"/>
              <a:headEnd/>
              <a:tailEnd/>
            </a:ln>
            <a:effectLst/>
          </p:spPr>
          <p:txBody>
            <a:bodyPr>
              <a:spAutoFit/>
            </a:bodyPr>
            <a:lstStyle/>
            <a:p>
              <a:pPr algn="ctr"/>
              <a:r>
                <a:rPr lang="en-US" sz="1600" b="1" baseline="0">
                  <a:sym typeface="Symbol" pitchFamily="18" charset="2"/>
                </a:rPr>
                <a:t>(</a:t>
              </a:r>
              <a:r>
                <a:rPr lang="en-US" sz="1600" b="1">
                  <a:sym typeface="Symbol" pitchFamily="18" charset="2"/>
                </a:rPr>
                <a:t>IBS</a:t>
              </a:r>
              <a:r>
                <a:rPr lang="en-US" sz="1600" b="1" baseline="0">
                  <a:sym typeface="Symbol" pitchFamily="18" charset="2"/>
                </a:rPr>
                <a:t>)</a:t>
              </a:r>
              <a:r>
                <a:rPr lang="en-US" sz="1600" b="1">
                  <a:solidFill>
                    <a:srgbClr val="FF0000"/>
                  </a:solidFill>
                  <a:sym typeface="Symbol" pitchFamily="18" charset="2"/>
                </a:rPr>
                <a:t>x</a:t>
              </a:r>
              <a:r>
                <a:rPr lang="en-US" sz="1600" b="1">
                  <a:sym typeface="Symbol" pitchFamily="18" charset="2"/>
                </a:rPr>
                <a:t>, </a:t>
              </a:r>
              <a:r>
                <a:rPr lang="en-US" sz="1600" b="1">
                  <a:solidFill>
                    <a:srgbClr val="000066"/>
                  </a:solidFill>
                  <a:sym typeface="Symbol" pitchFamily="18" charset="2"/>
                </a:rPr>
                <a:t>y</a:t>
              </a:r>
              <a:r>
                <a:rPr lang="en-US" sz="1600" b="1">
                  <a:sym typeface="Symbol" pitchFamily="18" charset="2"/>
                </a:rPr>
                <a:t> </a:t>
              </a:r>
              <a:r>
                <a:rPr lang="en-US" sz="1600" b="1" baseline="0">
                  <a:sym typeface="Symbol" pitchFamily="18" charset="2"/>
                </a:rPr>
                <a:t>, sec</a:t>
              </a:r>
            </a:p>
          </p:txBody>
        </p:sp>
        <p:sp>
          <p:nvSpPr>
            <p:cNvPr id="241691" name="Text Box 27"/>
            <p:cNvSpPr txBox="1">
              <a:spLocks noChangeArrowheads="1"/>
            </p:cNvSpPr>
            <p:nvPr/>
          </p:nvSpPr>
          <p:spPr bwMode="auto">
            <a:xfrm>
              <a:off x="4457" y="1637"/>
              <a:ext cx="963" cy="212"/>
            </a:xfrm>
            <a:prstGeom prst="rect">
              <a:avLst/>
            </a:prstGeom>
            <a:noFill/>
            <a:ln w="9525">
              <a:noFill/>
              <a:miter lim="800000"/>
              <a:headEnd/>
              <a:tailEnd/>
            </a:ln>
            <a:effectLst/>
          </p:spPr>
          <p:txBody>
            <a:bodyPr>
              <a:spAutoFit/>
            </a:bodyPr>
            <a:lstStyle/>
            <a:p>
              <a:pPr algn="ctr"/>
              <a:r>
                <a:rPr lang="en-US" sz="1600" baseline="0" dirty="0">
                  <a:solidFill>
                    <a:srgbClr val="000066"/>
                  </a:solidFill>
                  <a:sym typeface="Symbol" pitchFamily="18" charset="2"/>
                </a:rPr>
                <a:t>(</a:t>
              </a:r>
              <a:r>
                <a:rPr lang="en-US" sz="1600" dirty="0">
                  <a:solidFill>
                    <a:srgbClr val="000066"/>
                  </a:solidFill>
                  <a:sym typeface="Symbol" pitchFamily="18" charset="2"/>
                </a:rPr>
                <a:t>cool</a:t>
              </a:r>
              <a:r>
                <a:rPr lang="en-US" sz="1600" baseline="0" dirty="0">
                  <a:solidFill>
                    <a:srgbClr val="000066"/>
                  </a:solidFill>
                  <a:sym typeface="Symbol" pitchFamily="18" charset="2"/>
                </a:rPr>
                <a:t>)</a:t>
              </a:r>
              <a:r>
                <a:rPr lang="en-US" sz="1600" dirty="0">
                  <a:solidFill>
                    <a:srgbClr val="000066"/>
                  </a:solidFill>
                  <a:sym typeface="Symbol" pitchFamily="18" charset="2"/>
                </a:rPr>
                <a:t>x</a:t>
              </a:r>
              <a:r>
                <a:rPr lang="en-US" sz="1600" dirty="0">
                  <a:sym typeface="Symbol" pitchFamily="18" charset="2"/>
                </a:rPr>
                <a:t> </a:t>
              </a:r>
              <a:r>
                <a:rPr lang="en-US" sz="1600" baseline="0" dirty="0">
                  <a:sym typeface="Symbol" pitchFamily="18" charset="2"/>
                </a:rPr>
                <a:t>, sec</a:t>
              </a:r>
            </a:p>
          </p:txBody>
        </p:sp>
        <p:sp>
          <p:nvSpPr>
            <p:cNvPr id="241692" name="Text Box 28"/>
            <p:cNvSpPr txBox="1">
              <a:spLocks noChangeArrowheads="1"/>
            </p:cNvSpPr>
            <p:nvPr/>
          </p:nvSpPr>
          <p:spPr bwMode="auto">
            <a:xfrm>
              <a:off x="4169" y="770"/>
              <a:ext cx="1307" cy="212"/>
            </a:xfrm>
            <a:prstGeom prst="rect">
              <a:avLst/>
            </a:prstGeom>
            <a:noFill/>
            <a:ln w="9525">
              <a:noFill/>
              <a:miter lim="800000"/>
              <a:headEnd/>
              <a:tailEnd/>
            </a:ln>
            <a:effectLst/>
          </p:spPr>
          <p:txBody>
            <a:bodyPr>
              <a:spAutoFit/>
            </a:bodyPr>
            <a:lstStyle/>
            <a:p>
              <a:pPr algn="ctr"/>
              <a:r>
                <a:rPr lang="en-US" sz="1600" baseline="0" dirty="0">
                  <a:solidFill>
                    <a:srgbClr val="FF0000"/>
                  </a:solidFill>
                  <a:sym typeface="Symbol" pitchFamily="18" charset="2"/>
                </a:rPr>
                <a:t></a:t>
              </a:r>
              <a:r>
                <a:rPr lang="en-US" sz="1600" dirty="0">
                  <a:solidFill>
                    <a:srgbClr val="FF0000"/>
                  </a:solidFill>
                  <a:sym typeface="Symbol" pitchFamily="18" charset="2"/>
                </a:rPr>
                <a:t>recombination </a:t>
              </a:r>
              <a:r>
                <a:rPr lang="en-US" sz="1600" baseline="0" dirty="0">
                  <a:solidFill>
                    <a:srgbClr val="FF0000"/>
                  </a:solidFill>
                  <a:sym typeface="Symbol" pitchFamily="18" charset="2"/>
                </a:rPr>
                <a:t>, sec</a:t>
              </a:r>
            </a:p>
          </p:txBody>
        </p:sp>
        <p:sp>
          <p:nvSpPr>
            <p:cNvPr id="241693" name="Text Box 29"/>
            <p:cNvSpPr txBox="1">
              <a:spLocks noChangeArrowheads="1"/>
            </p:cNvSpPr>
            <p:nvPr/>
          </p:nvSpPr>
          <p:spPr bwMode="auto">
            <a:xfrm>
              <a:off x="2738" y="955"/>
              <a:ext cx="923" cy="1050"/>
            </a:xfrm>
            <a:prstGeom prst="rect">
              <a:avLst/>
            </a:prstGeom>
            <a:solidFill>
              <a:schemeClr val="bg1"/>
            </a:solidFill>
            <a:ln w="9525">
              <a:noFill/>
              <a:miter lim="800000"/>
              <a:headEnd/>
              <a:tailEnd/>
            </a:ln>
            <a:effectLst/>
          </p:spPr>
          <p:txBody>
            <a:bodyPr>
              <a:spAutoFit/>
            </a:bodyPr>
            <a:lstStyle/>
            <a:p>
              <a:pPr algn="r"/>
              <a:r>
                <a:rPr lang="en-US" sz="1600" b="1" baseline="0">
                  <a:solidFill>
                    <a:srgbClr val="000066"/>
                  </a:solidFill>
                  <a:sym typeface="Symbol" pitchFamily="18" charset="2"/>
                </a:rPr>
                <a:t>T</a:t>
              </a:r>
              <a:r>
                <a:rPr lang="en-US" sz="1600" b="1">
                  <a:solidFill>
                    <a:srgbClr val="000066"/>
                  </a:solidFill>
                  <a:sym typeface="Symbol" pitchFamily="18" charset="2"/>
                </a:rPr>
                <a:t>x</a:t>
              </a:r>
              <a:r>
                <a:rPr lang="en-US" sz="1600" b="1" baseline="0">
                  <a:solidFill>
                    <a:srgbClr val="000066"/>
                  </a:solidFill>
                  <a:sym typeface="Symbol" pitchFamily="18" charset="2"/>
                </a:rPr>
                <a:t> = 2.5 eV</a:t>
              </a:r>
            </a:p>
            <a:p>
              <a:pPr algn="r"/>
              <a:r>
                <a:rPr lang="en-US" sz="1600" b="1" baseline="0">
                  <a:solidFill>
                    <a:srgbClr val="000066"/>
                  </a:solidFill>
                  <a:sym typeface="Symbol" pitchFamily="18" charset="2"/>
                </a:rPr>
                <a:t>B</a:t>
              </a:r>
              <a:r>
                <a:rPr lang="en-US" sz="1600" b="1">
                  <a:solidFill>
                    <a:srgbClr val="000066"/>
                  </a:solidFill>
                  <a:sym typeface="Symbol" pitchFamily="18" charset="2"/>
                </a:rPr>
                <a:t>sol</a:t>
              </a:r>
              <a:r>
                <a:rPr lang="en-US" sz="1600" b="1" baseline="0">
                  <a:solidFill>
                    <a:srgbClr val="000066"/>
                  </a:solidFill>
                  <a:sym typeface="Symbol" pitchFamily="18" charset="2"/>
                </a:rPr>
                <a:t> = 1 kG</a:t>
              </a:r>
              <a:r>
                <a:rPr lang="en-US" sz="1600" b="1">
                  <a:solidFill>
                    <a:srgbClr val="000066"/>
                  </a:solidFill>
                  <a:sym typeface="Symbol" pitchFamily="18" charset="2"/>
                </a:rPr>
                <a:t> </a:t>
              </a:r>
            </a:p>
            <a:p>
              <a:pPr algn="r"/>
              <a:endParaRPr lang="en-US" sz="1600" b="1">
                <a:solidFill>
                  <a:srgbClr val="000066"/>
                </a:solidFill>
                <a:sym typeface="Symbol" pitchFamily="18" charset="2"/>
              </a:endParaRPr>
            </a:p>
            <a:p>
              <a:pPr algn="r"/>
              <a:endParaRPr lang="en-US" sz="1600" b="1">
                <a:solidFill>
                  <a:srgbClr val="000066"/>
                </a:solidFill>
                <a:sym typeface="Symbol" pitchFamily="18" charset="2"/>
              </a:endParaRPr>
            </a:p>
            <a:p>
              <a:pPr algn="r"/>
              <a:endParaRPr lang="en-US" sz="1600" b="1">
                <a:solidFill>
                  <a:srgbClr val="000066"/>
                </a:solidFill>
                <a:sym typeface="Symbol" pitchFamily="18" charset="2"/>
              </a:endParaRPr>
            </a:p>
            <a:p>
              <a:pPr algn="r"/>
              <a:endParaRPr lang="en-US" sz="1600" b="1">
                <a:solidFill>
                  <a:srgbClr val="000066"/>
                </a:solidFill>
                <a:sym typeface="Symbol" pitchFamily="18" charset="2"/>
              </a:endParaRPr>
            </a:p>
            <a:p>
              <a:pPr algn="r"/>
              <a:endParaRPr lang="en-US" sz="1600" b="1">
                <a:solidFill>
                  <a:srgbClr val="000066"/>
                </a:solidFill>
                <a:sym typeface="Symbol" pitchFamily="18" charset="2"/>
              </a:endParaRPr>
            </a:p>
            <a:p>
              <a:pPr algn="r"/>
              <a:endParaRPr lang="en-US" sz="1600" b="1" baseline="0">
                <a:solidFill>
                  <a:srgbClr val="000066"/>
                </a:solidFill>
                <a:sym typeface="Symbol" pitchFamily="18" charset="2"/>
              </a:endParaRPr>
            </a:p>
          </p:txBody>
        </p:sp>
        <p:sp>
          <p:nvSpPr>
            <p:cNvPr id="241694" name="Text Box 30"/>
            <p:cNvSpPr txBox="1">
              <a:spLocks noChangeArrowheads="1"/>
            </p:cNvSpPr>
            <p:nvPr/>
          </p:nvSpPr>
          <p:spPr bwMode="auto">
            <a:xfrm>
              <a:off x="2231" y="1360"/>
              <a:ext cx="891" cy="385"/>
            </a:xfrm>
            <a:prstGeom prst="rect">
              <a:avLst/>
            </a:prstGeom>
            <a:solidFill>
              <a:schemeClr val="bg1"/>
            </a:solidFill>
            <a:ln w="9525">
              <a:noFill/>
              <a:miter lim="800000"/>
              <a:headEnd/>
              <a:tailEnd/>
            </a:ln>
            <a:effectLst/>
          </p:spPr>
          <p:txBody>
            <a:bodyPr>
              <a:spAutoFit/>
            </a:bodyPr>
            <a:lstStyle/>
            <a:p>
              <a:r>
                <a:rPr lang="en-US" b="1" baseline="0">
                  <a:solidFill>
                    <a:srgbClr val="006600"/>
                  </a:solidFill>
                  <a:sym typeface="Symbol" pitchFamily="18" charset="2"/>
                </a:rPr>
                <a:t>, </a:t>
              </a:r>
              <a:r>
                <a:rPr lang="en-US" sz="1600" b="1" baseline="0">
                  <a:solidFill>
                    <a:srgbClr val="006600"/>
                  </a:solidFill>
                </a:rPr>
                <a:t>1E-4</a:t>
              </a:r>
            </a:p>
            <a:p>
              <a:r>
                <a:rPr lang="ru-RU" sz="1600" b="1" baseline="0">
                  <a:solidFill>
                    <a:srgbClr val="006600"/>
                  </a:solidFill>
                  <a:sym typeface="Symbol" pitchFamily="18" charset="2"/>
                </a:rPr>
                <a:t></a:t>
              </a:r>
              <a:r>
                <a:rPr lang="en-US" sz="1600" b="1" baseline="0">
                  <a:solidFill>
                    <a:srgbClr val="006600"/>
                  </a:solidFill>
                  <a:sym typeface="Symbol" pitchFamily="18" charset="2"/>
                </a:rPr>
                <a:t>mm</a:t>
              </a:r>
              <a:r>
                <a:rPr lang="ru-RU" sz="1600" b="1" baseline="0">
                  <a:solidFill>
                    <a:srgbClr val="006600"/>
                  </a:solidFill>
                  <a:sym typeface="Symbol" pitchFamily="18" charset="2"/>
                </a:rPr>
                <a:t></a:t>
              </a:r>
              <a:r>
                <a:rPr lang="en-US" sz="1600" b="1" baseline="0">
                  <a:solidFill>
                    <a:srgbClr val="006600"/>
                  </a:solidFill>
                  <a:sym typeface="Symbol" pitchFamily="18" charset="2"/>
                </a:rPr>
                <a:t>mrad</a:t>
              </a:r>
              <a:endParaRPr lang="ru-RU" sz="1600" b="1" baseline="0">
                <a:solidFill>
                  <a:srgbClr val="006600"/>
                </a:solidFill>
                <a:sym typeface="Symbol" pitchFamily="18" charset="2"/>
              </a:endParaRPr>
            </a:p>
          </p:txBody>
        </p:sp>
        <p:sp>
          <p:nvSpPr>
            <p:cNvPr id="241695" name="Text Box 31"/>
            <p:cNvSpPr txBox="1">
              <a:spLocks noChangeArrowheads="1"/>
            </p:cNvSpPr>
            <p:nvPr/>
          </p:nvSpPr>
          <p:spPr bwMode="auto">
            <a:xfrm>
              <a:off x="170" y="3131"/>
              <a:ext cx="1723" cy="366"/>
            </a:xfrm>
            <a:prstGeom prst="rect">
              <a:avLst/>
            </a:prstGeom>
            <a:solidFill>
              <a:schemeClr val="bg1"/>
            </a:solidFill>
            <a:ln w="9525">
              <a:noFill/>
              <a:miter lim="800000"/>
              <a:headEnd/>
              <a:tailEnd/>
            </a:ln>
            <a:effectLst/>
          </p:spPr>
          <p:txBody>
            <a:bodyPr>
              <a:spAutoFit/>
            </a:bodyPr>
            <a:lstStyle/>
            <a:p>
              <a:r>
                <a:rPr lang="en-US" sz="1600" b="1" baseline="0">
                  <a:solidFill>
                    <a:srgbClr val="000066"/>
                  </a:solidFill>
                  <a:sym typeface="Symbol" pitchFamily="18" charset="2"/>
                </a:rPr>
                <a:t>E</a:t>
              </a:r>
              <a:r>
                <a:rPr lang="en-US" sz="1600" b="1">
                  <a:solidFill>
                    <a:srgbClr val="000066"/>
                  </a:solidFill>
                  <a:sym typeface="Symbol" pitchFamily="18" charset="2"/>
                </a:rPr>
                <a:t>i</a:t>
              </a:r>
              <a:r>
                <a:rPr lang="en-US" sz="1600" b="1" baseline="0">
                  <a:solidFill>
                    <a:srgbClr val="000066"/>
                  </a:solidFill>
                  <a:sym typeface="Symbol" pitchFamily="18" charset="2"/>
                </a:rPr>
                <a:t> – ion energy,</a:t>
              </a:r>
            </a:p>
            <a:p>
              <a:r>
                <a:rPr lang="en-US" sz="1600" b="1" baseline="0">
                  <a:solidFill>
                    <a:srgbClr val="000066"/>
                  </a:solidFill>
                  <a:sym typeface="Symbol" pitchFamily="18" charset="2"/>
                </a:rPr>
                <a:t> GeV/u</a:t>
              </a:r>
              <a:endParaRPr lang="en-US" sz="1000" b="1" baseline="0">
                <a:solidFill>
                  <a:srgbClr val="000066"/>
                </a:solidFill>
                <a:sym typeface="Symbol" pitchFamily="18" charset="2"/>
              </a:endParaRPr>
            </a:p>
          </p:txBody>
        </p:sp>
      </p:grpSp>
      <p:grpSp>
        <p:nvGrpSpPr>
          <p:cNvPr id="9" name="Group 32"/>
          <p:cNvGrpSpPr>
            <a:grpSpLocks/>
          </p:cNvGrpSpPr>
          <p:nvPr/>
        </p:nvGrpSpPr>
        <p:grpSpPr bwMode="auto">
          <a:xfrm>
            <a:off x="2200275" y="3802063"/>
            <a:ext cx="4103688" cy="2819400"/>
            <a:chOff x="1386" y="2395"/>
            <a:chExt cx="2585" cy="1776"/>
          </a:xfrm>
        </p:grpSpPr>
        <p:graphicFrame>
          <p:nvGraphicFramePr>
            <p:cNvPr id="241697" name="Object 33"/>
            <p:cNvGraphicFramePr>
              <a:graphicFrameLocks noChangeAspect="1"/>
            </p:cNvGraphicFramePr>
            <p:nvPr/>
          </p:nvGraphicFramePr>
          <p:xfrm>
            <a:off x="1732" y="2395"/>
            <a:ext cx="2239" cy="1776"/>
          </p:xfrm>
          <a:graphic>
            <a:graphicData uri="http://schemas.openxmlformats.org/presentationml/2006/ole">
              <mc:AlternateContent xmlns:mc="http://schemas.openxmlformats.org/markup-compatibility/2006">
                <mc:Choice xmlns:v="urn:schemas-microsoft-com:vml" Requires="v">
                  <p:oleObj spid="_x0000_s282658" name="Mathcad" r:id="rId10" imgW="3086280" imgH="2448000" progId="Mathcad">
                    <p:embed/>
                  </p:oleObj>
                </mc:Choice>
                <mc:Fallback>
                  <p:oleObj name="Mathcad" r:id="rId10" imgW="3086280" imgH="2448000" progId="Mathca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2" y="2395"/>
                          <a:ext cx="2239"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1698" name="Text Box 34"/>
            <p:cNvSpPr txBox="1">
              <a:spLocks noChangeArrowheads="1"/>
            </p:cNvSpPr>
            <p:nvPr/>
          </p:nvSpPr>
          <p:spPr bwMode="auto">
            <a:xfrm>
              <a:off x="1386" y="2675"/>
              <a:ext cx="875" cy="1076"/>
            </a:xfrm>
            <a:prstGeom prst="rect">
              <a:avLst/>
            </a:prstGeom>
            <a:solidFill>
              <a:schemeClr val="bg1"/>
            </a:solidFill>
            <a:ln w="9525">
              <a:noFill/>
              <a:miter lim="800000"/>
              <a:headEnd/>
              <a:tailEnd/>
            </a:ln>
            <a:effectLst/>
          </p:spPr>
          <p:txBody>
            <a:bodyPr>
              <a:spAutoFit/>
            </a:bodyPr>
            <a:lstStyle/>
            <a:p>
              <a:pPr algn="r"/>
              <a:r>
                <a:rPr lang="en-US" sz="1600" b="1" baseline="0">
                  <a:solidFill>
                    <a:srgbClr val="000066"/>
                  </a:solidFill>
                  <a:sym typeface="Symbol" pitchFamily="18" charset="2"/>
                </a:rPr>
                <a:t>Luminosity</a:t>
              </a:r>
            </a:p>
            <a:p>
              <a:pPr algn="r"/>
              <a:r>
                <a:rPr lang="en-US" sz="1400" b="1" baseline="0">
                  <a:solidFill>
                    <a:srgbClr val="000066"/>
                  </a:solidFill>
                  <a:sym typeface="Symbol" pitchFamily="18" charset="2"/>
                </a:rPr>
                <a:t>1E27 cm</a:t>
              </a:r>
              <a:r>
                <a:rPr lang="en-US" sz="1400" b="1" baseline="30000">
                  <a:solidFill>
                    <a:srgbClr val="000066"/>
                  </a:solidFill>
                  <a:sym typeface="Symbol" pitchFamily="18" charset="2"/>
                </a:rPr>
                <a:t>-2</a:t>
              </a:r>
              <a:r>
                <a:rPr lang="en-US" sz="1400" b="1" baseline="0">
                  <a:solidFill>
                    <a:srgbClr val="000066"/>
                  </a:solidFill>
                  <a:sym typeface="Symbol" pitchFamily="18" charset="2"/>
                </a:rPr>
                <a:t>s</a:t>
              </a:r>
              <a:r>
                <a:rPr lang="en-US" sz="1400" b="1" baseline="30000">
                  <a:solidFill>
                    <a:srgbClr val="000066"/>
                  </a:solidFill>
                  <a:sym typeface="Symbol" pitchFamily="18" charset="2"/>
                </a:rPr>
                <a:t>-1</a:t>
              </a:r>
              <a:endParaRPr lang="en-US" sz="1400" b="1" baseline="0">
                <a:solidFill>
                  <a:srgbClr val="000066"/>
                </a:solidFill>
                <a:sym typeface="Symbol" pitchFamily="18" charset="2"/>
              </a:endParaRPr>
            </a:p>
            <a:p>
              <a:pPr algn="r"/>
              <a:endParaRPr lang="en-US" sz="1600" b="1" baseline="0">
                <a:solidFill>
                  <a:srgbClr val="000066"/>
                </a:solidFill>
                <a:sym typeface="Symbol" pitchFamily="18" charset="2"/>
              </a:endParaRPr>
            </a:p>
            <a:p>
              <a:pPr algn="r"/>
              <a:endParaRPr lang="en-US" sz="1000" b="1" baseline="0">
                <a:solidFill>
                  <a:srgbClr val="000066"/>
                </a:solidFill>
                <a:sym typeface="Symbol" pitchFamily="18" charset="2"/>
              </a:endParaRPr>
            </a:p>
            <a:p>
              <a:pPr algn="r"/>
              <a:endParaRPr lang="en-US" sz="1000" b="1" baseline="0">
                <a:solidFill>
                  <a:srgbClr val="000066"/>
                </a:solidFill>
                <a:sym typeface="Symbol" pitchFamily="18" charset="2"/>
              </a:endParaRPr>
            </a:p>
            <a:p>
              <a:pPr algn="r"/>
              <a:endParaRPr lang="en-US" sz="1000" b="1" baseline="0">
                <a:solidFill>
                  <a:srgbClr val="000066"/>
                </a:solidFill>
                <a:sym typeface="Symbol" pitchFamily="18" charset="2"/>
              </a:endParaRPr>
            </a:p>
            <a:p>
              <a:pPr algn="r"/>
              <a:endParaRPr lang="en-US" sz="1000" b="1" baseline="0">
                <a:solidFill>
                  <a:srgbClr val="000066"/>
                </a:solidFill>
                <a:sym typeface="Symbol" pitchFamily="18" charset="2"/>
              </a:endParaRPr>
            </a:p>
            <a:p>
              <a:pPr algn="r"/>
              <a:endParaRPr lang="en-US" sz="1000" b="1" baseline="0">
                <a:solidFill>
                  <a:srgbClr val="000066"/>
                </a:solidFill>
                <a:sym typeface="Symbol" pitchFamily="18" charset="2"/>
              </a:endParaRPr>
            </a:p>
            <a:p>
              <a:pPr algn="r"/>
              <a:endParaRPr lang="en-US" sz="1000" b="1" baseline="0">
                <a:solidFill>
                  <a:srgbClr val="000066"/>
                </a:solidFill>
                <a:sym typeface="Symbol" pitchFamily="18" charset="2"/>
              </a:endParaRPr>
            </a:p>
          </p:txBody>
        </p:sp>
        <p:sp>
          <p:nvSpPr>
            <p:cNvPr id="241699" name="Text Box 35"/>
            <p:cNvSpPr txBox="1">
              <a:spLocks noChangeArrowheads="1"/>
            </p:cNvSpPr>
            <p:nvPr/>
          </p:nvSpPr>
          <p:spPr bwMode="auto">
            <a:xfrm>
              <a:off x="1955" y="2516"/>
              <a:ext cx="243" cy="154"/>
            </a:xfrm>
            <a:prstGeom prst="rect">
              <a:avLst/>
            </a:prstGeom>
            <a:solidFill>
              <a:schemeClr val="bg1"/>
            </a:solidFill>
            <a:ln w="9525">
              <a:noFill/>
              <a:miter lim="800000"/>
              <a:headEnd/>
              <a:tailEnd/>
            </a:ln>
            <a:effectLst/>
          </p:spPr>
          <p:txBody>
            <a:bodyPr>
              <a:spAutoFit/>
            </a:bodyPr>
            <a:lstStyle/>
            <a:p>
              <a:pPr algn="r"/>
              <a:endParaRPr lang="en-US" sz="1000" b="1" baseline="0">
                <a:solidFill>
                  <a:srgbClr val="000066"/>
                </a:solidFill>
                <a:sym typeface="Symbol" pitchFamily="18" charset="2"/>
              </a:endParaRPr>
            </a:p>
          </p:txBody>
        </p:sp>
      </p:grpSp>
    </p:spTree>
  </p:cSld>
  <p:clrMapOvr>
    <a:masterClrMapping/>
  </p:clrMapOvr>
  <p:transition xmlns:p14="http://schemas.microsoft.com/office/powerpoint/2010/main" advTm="2859"/>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Номер слайда 1"/>
          <p:cNvSpPr>
            <a:spLocks noGrp="1"/>
          </p:cNvSpPr>
          <p:nvPr>
            <p:ph type="sldNum" sz="quarter" idx="10"/>
          </p:nvPr>
        </p:nvSpPr>
        <p:spPr/>
        <p:txBody>
          <a:bodyPr/>
          <a:lstStyle/>
          <a:p>
            <a:fld id="{28B2D965-768D-4301-AE39-361E950DD2F1}" type="slidenum">
              <a:rPr lang="ru-RU"/>
              <a:pPr/>
              <a:t>45</a:t>
            </a:fld>
            <a:endParaRPr lang="ru-RU"/>
          </a:p>
        </p:txBody>
      </p:sp>
      <p:grpSp>
        <p:nvGrpSpPr>
          <p:cNvPr id="2" name="Group 9"/>
          <p:cNvGrpSpPr>
            <a:grpSpLocks/>
          </p:cNvGrpSpPr>
          <p:nvPr/>
        </p:nvGrpSpPr>
        <p:grpSpPr bwMode="auto">
          <a:xfrm>
            <a:off x="0" y="0"/>
            <a:ext cx="9144000" cy="6770688"/>
            <a:chOff x="0" y="0"/>
            <a:chExt cx="5760" cy="4265"/>
          </a:xfrm>
        </p:grpSpPr>
        <p:pic>
          <p:nvPicPr>
            <p:cNvPr id="200706" name="Picture 9" descr="NICA_header_bl-wh.tif"/>
            <p:cNvPicPr>
              <a:picLocks noChangeAspect="1"/>
            </p:cNvPicPr>
            <p:nvPr/>
          </p:nvPicPr>
          <p:blipFill>
            <a:blip r:embed="rId2" cstate="print"/>
            <a:srcRect/>
            <a:stretch>
              <a:fillRect/>
            </a:stretch>
          </p:blipFill>
          <p:spPr bwMode="auto">
            <a:xfrm>
              <a:off x="0" y="0"/>
              <a:ext cx="5760" cy="578"/>
            </a:xfrm>
            <a:prstGeom prst="rect">
              <a:avLst/>
            </a:prstGeom>
            <a:noFill/>
            <a:ln w="9525">
              <a:noFill/>
              <a:miter lim="800000"/>
              <a:headEnd/>
              <a:tailEnd/>
            </a:ln>
          </p:spPr>
        </p:pic>
        <p:grpSp>
          <p:nvGrpSpPr>
            <p:cNvPr id="3" name="Group 3"/>
            <p:cNvGrpSpPr>
              <a:grpSpLocks/>
            </p:cNvGrpSpPr>
            <p:nvPr/>
          </p:nvGrpSpPr>
          <p:grpSpPr bwMode="auto">
            <a:xfrm>
              <a:off x="22" y="3952"/>
              <a:ext cx="5706" cy="313"/>
              <a:chOff x="14" y="3952"/>
              <a:chExt cx="5706" cy="313"/>
            </a:xfrm>
          </p:grpSpPr>
          <p:cxnSp>
            <p:nvCxnSpPr>
              <p:cNvPr id="6" name="Straight Connector 5"/>
              <p:cNvCxnSpPr/>
              <p:nvPr/>
            </p:nvCxnSpPr>
            <p:spPr>
              <a:xfrm>
                <a:off x="800"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00709" name="Picture 7" descr="NICA-Logo_4c"/>
              <p:cNvPicPr>
                <a:picLocks noChangeAspect="1" noChangeArrowheads="1"/>
              </p:cNvPicPr>
              <p:nvPr/>
            </p:nvPicPr>
            <p:blipFill>
              <a:blip r:embed="rId3" cstate="print"/>
              <a:srcRect/>
              <a:stretch>
                <a:fillRect/>
              </a:stretch>
            </p:blipFill>
            <p:spPr bwMode="auto">
              <a:xfrm>
                <a:off x="384" y="4015"/>
                <a:ext cx="376" cy="186"/>
              </a:xfrm>
              <a:prstGeom prst="rect">
                <a:avLst/>
              </a:prstGeom>
              <a:noFill/>
              <a:ln w="9525">
                <a:noFill/>
                <a:miter lim="800000"/>
                <a:headEnd/>
                <a:tailEnd/>
              </a:ln>
            </p:spPr>
          </p:pic>
          <p:pic>
            <p:nvPicPr>
              <p:cNvPr id="200711" name="Picture 4" descr="JINR"/>
              <p:cNvPicPr>
                <a:picLocks noChangeAspect="1" noChangeArrowheads="1"/>
              </p:cNvPicPr>
              <p:nvPr/>
            </p:nvPicPr>
            <p:blipFill>
              <a:blip r:embed="rId4" cstate="print"/>
              <a:srcRect/>
              <a:stretch>
                <a:fillRect/>
              </a:stretch>
            </p:blipFill>
            <p:spPr bwMode="auto">
              <a:xfrm>
                <a:off x="14" y="3952"/>
                <a:ext cx="337" cy="313"/>
              </a:xfrm>
              <a:prstGeom prst="rect">
                <a:avLst/>
              </a:prstGeom>
              <a:noFill/>
              <a:ln w="9525">
                <a:noFill/>
                <a:miter lim="800000"/>
                <a:headEnd/>
                <a:tailEnd/>
              </a:ln>
            </p:spPr>
          </p:pic>
        </p:grpSp>
      </p:grpSp>
      <p:sp>
        <p:nvSpPr>
          <p:cNvPr id="200714" name="Rectangle 7"/>
          <p:cNvSpPr>
            <a:spLocks noChangeArrowheads="1"/>
          </p:cNvSpPr>
          <p:nvPr/>
        </p:nvSpPr>
        <p:spPr bwMode="auto">
          <a:xfrm>
            <a:off x="2123728" y="188640"/>
            <a:ext cx="4824536" cy="609398"/>
          </a:xfrm>
          <a:prstGeom prst="rect">
            <a:avLst/>
          </a:prstGeom>
          <a:noFill/>
          <a:ln w="9525">
            <a:noFill/>
            <a:miter lim="800000"/>
            <a:headEnd/>
            <a:tailEnd/>
          </a:ln>
        </p:spPr>
        <p:txBody>
          <a:bodyPr wrap="square">
            <a:spAutoFit/>
          </a:bodyPr>
          <a:lstStyle/>
          <a:p>
            <a:pPr marL="342900" indent="-342900" algn="ctr" eaLnBrk="0" hangingPunct="0">
              <a:lnSpc>
                <a:spcPct val="120000"/>
              </a:lnSpc>
            </a:pPr>
            <a:r>
              <a:rPr kumimoji="1" lang="en-US" sz="2800" b="1" baseline="0" dirty="0">
                <a:solidFill>
                  <a:srgbClr val="000066"/>
                </a:solidFill>
                <a:latin typeface="Arial" pitchFamily="34" charset="0"/>
                <a:cs typeface="Arial" pitchFamily="34" charset="0"/>
                <a:sym typeface="Symbol" pitchFamily="18" charset="2"/>
              </a:rPr>
              <a:t>Collider parameters</a:t>
            </a:r>
            <a:endParaRPr kumimoji="1" lang="ru-RU" sz="2800" b="1" baseline="0" dirty="0">
              <a:solidFill>
                <a:srgbClr val="000066"/>
              </a:solidFill>
              <a:latin typeface="Arial" pitchFamily="34" charset="0"/>
              <a:cs typeface="Arial" pitchFamily="34" charset="0"/>
              <a:sym typeface="Symbol" pitchFamily="18" charset="2"/>
            </a:endParaRPr>
          </a:p>
        </p:txBody>
      </p:sp>
      <p:graphicFrame>
        <p:nvGraphicFramePr>
          <p:cNvPr id="201049" name="Group 345"/>
          <p:cNvGraphicFramePr>
            <a:graphicFrameLocks noGrp="1"/>
          </p:cNvGraphicFramePr>
          <p:nvPr/>
        </p:nvGraphicFramePr>
        <p:xfrm>
          <a:off x="1698625" y="1654175"/>
          <a:ext cx="5691188" cy="3134678"/>
        </p:xfrm>
        <a:graphic>
          <a:graphicData uri="http://schemas.openxmlformats.org/drawingml/2006/table">
            <a:tbl>
              <a:tblPr/>
              <a:tblGrid>
                <a:gridCol w="4019550"/>
                <a:gridCol w="1671638"/>
              </a:tblGrid>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Parameter</a:t>
                      </a:r>
                      <a:endParaRPr kumimoji="0" lang="ru-RU" sz="2000" b="1" i="0" u="none" strike="noStrike" cap="none" normalizeH="0" baseline="0" smtClean="0">
                        <a:ln>
                          <a:noFill/>
                        </a:ln>
                        <a:solidFill>
                          <a:srgbClr val="000066"/>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Value</a:t>
                      </a:r>
                      <a:endParaRPr kumimoji="0" lang="ru-RU" sz="2000" b="1" i="0" u="none" strike="noStrike" cap="none" normalizeH="0" baseline="0" smtClean="0">
                        <a:ln>
                          <a:noFill/>
                        </a:ln>
                        <a:solidFill>
                          <a:srgbClr val="000066"/>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Circumference, m</a:t>
                      </a:r>
                      <a:endParaRPr kumimoji="0" lang="ru-RU" sz="2000" b="1" i="0" u="none" strike="noStrike" cap="none" normalizeH="0" baseline="0" smtClean="0">
                        <a:ln>
                          <a:noFill/>
                        </a:ln>
                        <a:solidFill>
                          <a:srgbClr val="000066"/>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503.04</a:t>
                      </a:r>
                      <a:endParaRPr kumimoji="0" lang="ru-RU" sz="2000" b="1" i="0" u="none" strike="noStrike" cap="none" normalizeH="0" baseline="0" smtClean="0">
                        <a:ln>
                          <a:noFill/>
                        </a:ln>
                        <a:solidFill>
                          <a:srgbClr val="000066"/>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0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Max. magnetic rigidity, T</a:t>
                      </a:r>
                      <a:r>
                        <a:rPr kumimoji="0" lang="en-US" sz="2000" b="1" i="0" u="none" strike="noStrike" cap="none" normalizeH="0" baseline="0" smtClean="0">
                          <a:ln>
                            <a:noFill/>
                          </a:ln>
                          <a:solidFill>
                            <a:srgbClr val="000066"/>
                          </a:solidFill>
                          <a:effectLst/>
                          <a:latin typeface="Arial" pitchFamily="34" charset="0"/>
                          <a:sym typeface="Symbol" pitchFamily="18" charset="2"/>
                        </a:rPr>
                        <a:t>m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45.0</a:t>
                      </a:r>
                      <a:endParaRPr kumimoji="0" lang="ru-RU" sz="2000" b="1" i="0" u="none" strike="noStrike" cap="none" normalizeH="0" baseline="0" smtClean="0">
                        <a:ln>
                          <a:noFill/>
                        </a:ln>
                        <a:solidFill>
                          <a:srgbClr val="000066"/>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sym typeface="Symbol" pitchFamily="18" charset="2"/>
                        </a:rPr>
                        <a:t>Max. magnetic field, 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1.8</a:t>
                      </a:r>
                      <a:endParaRPr kumimoji="0" lang="ru-RU" sz="2000" b="1" i="0" u="none" strike="noStrike" cap="none" normalizeH="0" baseline="0" smtClean="0">
                        <a:ln>
                          <a:noFill/>
                        </a:ln>
                        <a:solidFill>
                          <a:srgbClr val="000066"/>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3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Acceptance, </a:t>
                      </a:r>
                      <a:r>
                        <a:rPr kumimoji="0" lang="en-US" sz="2000" b="1" i="0" u="none" strike="noStrike" cap="none" normalizeH="0" baseline="0" smtClean="0">
                          <a:ln>
                            <a:noFill/>
                          </a:ln>
                          <a:solidFill>
                            <a:srgbClr val="000066"/>
                          </a:solidFill>
                          <a:effectLst/>
                          <a:latin typeface="Arial" pitchFamily="34" charset="0"/>
                          <a:sym typeface="Symbol" pitchFamily="18" charset="2"/>
                        </a:rPr>
                        <a:t>mmmrad</a:t>
                      </a:r>
                      <a:endParaRPr kumimoji="0" lang="ru-RU" sz="2000" b="1" i="0" u="none" strike="noStrike" cap="none" normalizeH="0" baseline="0" smtClean="0">
                        <a:ln>
                          <a:noFill/>
                        </a:ln>
                        <a:solidFill>
                          <a:srgbClr val="000066"/>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40.0</a:t>
                      </a:r>
                      <a:endParaRPr kumimoji="0" lang="ru-RU" sz="2000" b="1" i="0" u="none" strike="noStrike" cap="none" normalizeH="0" baseline="0" smtClean="0">
                        <a:ln>
                          <a:noFill/>
                        </a:ln>
                        <a:solidFill>
                          <a:srgbClr val="000066"/>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63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Longitudinal acceptance (</a:t>
                      </a:r>
                      <a:r>
                        <a:rPr kumimoji="0" lang="en-US" sz="2000" b="1" i="1" u="none" strike="noStrike" cap="none" normalizeH="0" baseline="0" smtClean="0">
                          <a:ln>
                            <a:noFill/>
                          </a:ln>
                          <a:solidFill>
                            <a:srgbClr val="000066"/>
                          </a:solidFill>
                          <a:effectLst/>
                          <a:latin typeface="Arial" pitchFamily="34" charset="0"/>
                          <a:sym typeface="Symbol" pitchFamily="18" charset="2"/>
                        </a:rPr>
                        <a:t>p/p</a:t>
                      </a:r>
                      <a:r>
                        <a:rPr kumimoji="0" lang="en-US" sz="2000" b="1" i="0" u="none" strike="noStrike" cap="none" normalizeH="0" baseline="0" smtClean="0">
                          <a:ln>
                            <a:noFill/>
                          </a:ln>
                          <a:solidFill>
                            <a:srgbClr val="000066"/>
                          </a:solidFill>
                          <a:effectLst/>
                          <a:latin typeface="Arial" pitchFamily="34" charset="0"/>
                          <a:sym typeface="Symbol" pitchFamily="18"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smtClean="0">
                          <a:ln>
                            <a:noFill/>
                          </a:ln>
                          <a:solidFill>
                            <a:srgbClr val="000066"/>
                          </a:solidFill>
                          <a:effectLst/>
                          <a:latin typeface="Arial" pitchFamily="34" charset="0"/>
                          <a:sym typeface="Symbol" pitchFamily="18" charset="2"/>
                        </a:rPr>
                        <a:t></a:t>
                      </a:r>
                      <a:r>
                        <a:rPr kumimoji="0" lang="en-US" sz="2000" b="1" i="0" u="none" strike="noStrike" cap="none" normalizeH="0" baseline="0" smtClean="0">
                          <a:ln>
                            <a:noFill/>
                          </a:ln>
                          <a:solidFill>
                            <a:srgbClr val="000066"/>
                          </a:solidFill>
                          <a:effectLst/>
                          <a:latin typeface="Arial" pitchFamily="34" charset="0"/>
                          <a:sym typeface="Symbol" pitchFamily="18" charset="2"/>
                        </a:rPr>
                        <a:t> 0.01</a:t>
                      </a:r>
                      <a:endParaRPr kumimoji="0" lang="ru-RU" sz="2000" b="1" i="0" u="none" strike="noStrike" cap="none" normalizeH="0" baseline="0" smtClean="0">
                        <a:ln>
                          <a:noFill/>
                        </a:ln>
                        <a:solidFill>
                          <a:srgbClr val="000066"/>
                        </a:solidFill>
                        <a:effectLst/>
                        <a:latin typeface="Arial" pitchFamily="34" charset="0"/>
                        <a:sym typeface="Symbol" pitchFamily="18"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635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Number of dipole magnets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66"/>
                          </a:solidFill>
                          <a:effectLst/>
                          <a:latin typeface="Arial"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0993" name="Rectangle 7"/>
          <p:cNvSpPr>
            <a:spLocks noChangeArrowheads="1"/>
          </p:cNvSpPr>
          <p:nvPr/>
        </p:nvSpPr>
        <p:spPr bwMode="auto">
          <a:xfrm>
            <a:off x="1065213" y="4929188"/>
            <a:ext cx="6630987" cy="1335087"/>
          </a:xfrm>
          <a:prstGeom prst="rect">
            <a:avLst/>
          </a:prstGeom>
          <a:noFill/>
          <a:ln w="9525">
            <a:noFill/>
            <a:miter lim="800000"/>
            <a:headEnd/>
            <a:tailEnd/>
          </a:ln>
        </p:spPr>
        <p:txBody>
          <a:bodyPr>
            <a:spAutoFit/>
          </a:bodyPr>
          <a:lstStyle/>
          <a:p>
            <a:pPr marL="342900" indent="-342900" algn="ctr" eaLnBrk="0" hangingPunct="0">
              <a:lnSpc>
                <a:spcPct val="120000"/>
              </a:lnSpc>
            </a:pPr>
            <a:r>
              <a:rPr kumimoji="1" lang="en-US" sz="2000" b="1" baseline="0" dirty="0" smtClean="0">
                <a:solidFill>
                  <a:srgbClr val="000066"/>
                </a:solidFill>
                <a:latin typeface="Arial" pitchFamily="34" charset="0"/>
                <a:cs typeface="Arial" pitchFamily="34" charset="0"/>
                <a:sym typeface="Symbol" pitchFamily="18" charset="2"/>
              </a:rPr>
              <a:t>Collider</a:t>
            </a:r>
            <a:endParaRPr kumimoji="1" lang="en-US" sz="2000" b="1" baseline="0" dirty="0">
              <a:solidFill>
                <a:srgbClr val="000066"/>
              </a:solidFill>
              <a:latin typeface="Arial" pitchFamily="34" charset="0"/>
              <a:cs typeface="Arial" pitchFamily="34" charset="0"/>
              <a:sym typeface="Symbol" pitchFamily="18" charset="2"/>
            </a:endParaRPr>
          </a:p>
          <a:p>
            <a:pPr marL="342900" indent="-342900" algn="ctr" eaLnBrk="0" hangingPunct="0">
              <a:lnSpc>
                <a:spcPct val="120000"/>
              </a:lnSpc>
            </a:pPr>
            <a:r>
              <a:rPr kumimoji="1" lang="en-US" sz="2000" b="1" baseline="0" dirty="0">
                <a:solidFill>
                  <a:srgbClr val="000066"/>
                </a:solidFill>
                <a:latin typeface="Arial" pitchFamily="34" charset="0"/>
                <a:cs typeface="Arial" pitchFamily="34" charset="0"/>
                <a:sym typeface="Symbol" pitchFamily="18" charset="2"/>
              </a:rPr>
              <a:t>FODO, </a:t>
            </a:r>
            <a:r>
              <a:rPr lang="en-US" sz="2000" b="1" baseline="0" dirty="0">
                <a:solidFill>
                  <a:srgbClr val="000066"/>
                </a:solidFill>
                <a:latin typeface="Arial" pitchFamily="34" charset="0"/>
                <a:cs typeface="Arial" pitchFamily="34" charset="0"/>
              </a:rPr>
              <a:t>12 cells x </a:t>
            </a:r>
            <a:r>
              <a:rPr lang="en-US" sz="2000" b="1" baseline="0" dirty="0" smtClean="0">
                <a:solidFill>
                  <a:srgbClr val="000066"/>
                </a:solidFill>
                <a:latin typeface="Arial" pitchFamily="34" charset="0"/>
                <a:cs typeface="Arial" pitchFamily="34" charset="0"/>
              </a:rPr>
              <a:t>90</a:t>
            </a:r>
            <a:r>
              <a:rPr lang="en-US" sz="2000" b="1" baseline="30000" dirty="0" smtClean="0">
                <a:solidFill>
                  <a:srgbClr val="000066"/>
                </a:solidFill>
                <a:latin typeface="Arial" pitchFamily="34" charset="0"/>
                <a:cs typeface="Arial" pitchFamily="34" charset="0"/>
              </a:rPr>
              <a:t>o</a:t>
            </a:r>
            <a:r>
              <a:rPr lang="en-US" sz="2000" b="1" baseline="0" dirty="0" smtClean="0">
                <a:solidFill>
                  <a:srgbClr val="000066"/>
                </a:solidFill>
                <a:latin typeface="Arial" pitchFamily="34" charset="0"/>
                <a:cs typeface="Arial" pitchFamily="34" charset="0"/>
              </a:rPr>
              <a:t> </a:t>
            </a:r>
            <a:r>
              <a:rPr lang="en-US" sz="2000" b="1" baseline="0" dirty="0">
                <a:solidFill>
                  <a:srgbClr val="000066"/>
                </a:solidFill>
                <a:latin typeface="Arial" pitchFamily="34" charset="0"/>
                <a:cs typeface="Arial" pitchFamily="34" charset="0"/>
              </a:rPr>
              <a:t>each arc,</a:t>
            </a:r>
            <a:endParaRPr kumimoji="1" lang="en-US" sz="2000" b="1" baseline="0" dirty="0">
              <a:solidFill>
                <a:srgbClr val="000066"/>
              </a:solidFill>
              <a:latin typeface="Arial" pitchFamily="34" charset="0"/>
              <a:cs typeface="Arial" pitchFamily="34" charset="0"/>
              <a:sym typeface="Symbol" pitchFamily="18" charset="2"/>
            </a:endParaRPr>
          </a:p>
          <a:p>
            <a:pPr marL="342900" indent="-342900" algn="ctr" eaLnBrk="0" hangingPunct="0">
              <a:lnSpc>
                <a:spcPct val="120000"/>
              </a:lnSpc>
            </a:pPr>
            <a:r>
              <a:rPr kumimoji="1" lang="en-US" sz="2800" b="1" i="1" baseline="0" dirty="0">
                <a:solidFill>
                  <a:srgbClr val="000066"/>
                </a:solidFill>
                <a:latin typeface="Arial" pitchFamily="34" charset="0"/>
                <a:cs typeface="Arial" pitchFamily="34" charset="0"/>
                <a:sym typeface="Symbol" pitchFamily="18" charset="2"/>
              </a:rPr>
              <a:t></a:t>
            </a:r>
            <a:r>
              <a:rPr kumimoji="1" lang="en-US" sz="2000" b="1" baseline="-25000" dirty="0" err="1">
                <a:solidFill>
                  <a:srgbClr val="000066"/>
                </a:solidFill>
                <a:latin typeface="Arial" pitchFamily="34" charset="0"/>
                <a:cs typeface="Arial" pitchFamily="34" charset="0"/>
                <a:sym typeface="Symbol" pitchFamily="18" charset="2"/>
              </a:rPr>
              <a:t>tr</a:t>
            </a:r>
            <a:r>
              <a:rPr kumimoji="1" lang="en-US" sz="2000" b="1" baseline="-25000" dirty="0">
                <a:solidFill>
                  <a:srgbClr val="000066"/>
                </a:solidFill>
                <a:latin typeface="Arial" pitchFamily="34" charset="0"/>
                <a:cs typeface="Arial" pitchFamily="34" charset="0"/>
                <a:sym typeface="Symbol" pitchFamily="18" charset="2"/>
              </a:rPr>
              <a:t> </a:t>
            </a:r>
            <a:r>
              <a:rPr kumimoji="1" lang="en-US" sz="2000" b="1" baseline="0" dirty="0">
                <a:solidFill>
                  <a:srgbClr val="000066"/>
                </a:solidFill>
                <a:latin typeface="Arial" pitchFamily="34" charset="0"/>
                <a:cs typeface="Arial" pitchFamily="34" charset="0"/>
                <a:sym typeface="Symbol" pitchFamily="18" charset="2"/>
              </a:rPr>
              <a:t>= 7.091 ,  </a:t>
            </a:r>
            <a:r>
              <a:rPr kumimoji="1" lang="en-US" sz="2400" b="1" i="1" baseline="0" dirty="0">
                <a:solidFill>
                  <a:srgbClr val="000066"/>
                </a:solidFill>
                <a:latin typeface="Arial" pitchFamily="34" charset="0"/>
                <a:cs typeface="Arial" pitchFamily="34" charset="0"/>
                <a:sym typeface="Symbol" pitchFamily="18" charset="2"/>
              </a:rPr>
              <a:t></a:t>
            </a:r>
            <a:r>
              <a:rPr kumimoji="1" lang="en-US" sz="2400" b="1" i="1" dirty="0">
                <a:solidFill>
                  <a:srgbClr val="000066"/>
                </a:solidFill>
                <a:latin typeface="Arial" pitchFamily="34" charset="0"/>
                <a:cs typeface="Arial" pitchFamily="34" charset="0"/>
                <a:sym typeface="Symbol" pitchFamily="18" charset="2"/>
              </a:rPr>
              <a:t> *</a:t>
            </a:r>
            <a:r>
              <a:rPr kumimoji="1" lang="en-US" sz="2000" b="1" i="1" dirty="0">
                <a:solidFill>
                  <a:srgbClr val="000066"/>
                </a:solidFill>
                <a:latin typeface="Arial" pitchFamily="34" charset="0"/>
                <a:cs typeface="Arial" pitchFamily="34" charset="0"/>
                <a:sym typeface="Symbol" pitchFamily="18" charset="2"/>
              </a:rPr>
              <a:t> </a:t>
            </a:r>
            <a:r>
              <a:rPr kumimoji="1" lang="en-US" sz="2000" b="1" baseline="0" dirty="0">
                <a:solidFill>
                  <a:srgbClr val="000066"/>
                </a:solidFill>
                <a:latin typeface="Arial" pitchFamily="34" charset="0"/>
                <a:cs typeface="Arial" pitchFamily="34" charset="0"/>
                <a:sym typeface="Symbol" pitchFamily="18" charset="2"/>
              </a:rPr>
              <a:t>= 0.35 m (variable)</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Номер слайда 1"/>
          <p:cNvSpPr>
            <a:spLocks noGrp="1"/>
          </p:cNvSpPr>
          <p:nvPr>
            <p:ph type="sldNum" sz="quarter" idx="12"/>
          </p:nvPr>
        </p:nvSpPr>
        <p:spPr>
          <a:xfrm>
            <a:off x="685800" y="6248400"/>
            <a:ext cx="1905000" cy="457200"/>
          </a:xfrm>
          <a:noFill/>
        </p:spPr>
        <p:txBody>
          <a:bodyPr/>
          <a:lstStyle/>
          <a:p>
            <a:pPr algn="l"/>
            <a:fld id="{101E6812-63C6-4AAF-954D-9AF77164FF43}" type="slidenum">
              <a:rPr lang="ru-RU"/>
              <a:pPr algn="l"/>
              <a:t>46</a:t>
            </a:fld>
            <a:endParaRPr lang="ru-RU"/>
          </a:p>
        </p:txBody>
      </p:sp>
      <p:sp>
        <p:nvSpPr>
          <p:cNvPr id="224281" name="Rectangle 7"/>
          <p:cNvSpPr>
            <a:spLocks noChangeArrowheads="1"/>
          </p:cNvSpPr>
          <p:nvPr/>
        </p:nvSpPr>
        <p:spPr bwMode="auto">
          <a:xfrm>
            <a:off x="484188" y="2189163"/>
            <a:ext cx="7621587" cy="457200"/>
          </a:xfrm>
          <a:prstGeom prst="rect">
            <a:avLst/>
          </a:prstGeom>
          <a:noFill/>
          <a:ln w="9525">
            <a:noFill/>
            <a:miter lim="800000"/>
            <a:headEnd/>
            <a:tailEnd/>
          </a:ln>
        </p:spPr>
        <p:txBody>
          <a:bodyPr>
            <a:spAutoFit/>
          </a:bodyPr>
          <a:lstStyle/>
          <a:p>
            <a:pPr marL="342900" indent="-342900" eaLnBrk="0" hangingPunct="0">
              <a:lnSpc>
                <a:spcPct val="120000"/>
              </a:lnSpc>
              <a:buFont typeface="Wingdings" pitchFamily="2" charset="2"/>
              <a:buChar char="ü"/>
            </a:pPr>
            <a:r>
              <a:rPr kumimoji="1" lang="en-US" sz="2000" b="1">
                <a:solidFill>
                  <a:srgbClr val="000066"/>
                </a:solidFill>
                <a:sym typeface="Symbol" pitchFamily="18" charset="2"/>
              </a:rPr>
              <a:t>Barrier Bucket method with electron cooling application!</a:t>
            </a:r>
          </a:p>
        </p:txBody>
      </p:sp>
      <p:grpSp>
        <p:nvGrpSpPr>
          <p:cNvPr id="3" name="Group 31"/>
          <p:cNvGrpSpPr>
            <a:grpSpLocks/>
          </p:cNvGrpSpPr>
          <p:nvPr/>
        </p:nvGrpSpPr>
        <p:grpSpPr bwMode="auto">
          <a:xfrm>
            <a:off x="0" y="0"/>
            <a:ext cx="9144000" cy="6770688"/>
            <a:chOff x="0" y="0"/>
            <a:chExt cx="5760" cy="4265"/>
          </a:xfrm>
        </p:grpSpPr>
        <p:grpSp>
          <p:nvGrpSpPr>
            <p:cNvPr id="4" name="Group 2"/>
            <p:cNvGrpSpPr>
              <a:grpSpLocks/>
            </p:cNvGrpSpPr>
            <p:nvPr/>
          </p:nvGrpSpPr>
          <p:grpSpPr bwMode="auto">
            <a:xfrm>
              <a:off x="0" y="0"/>
              <a:ext cx="5760" cy="4265"/>
              <a:chOff x="0" y="0"/>
              <a:chExt cx="5760" cy="4265"/>
            </a:xfrm>
          </p:grpSpPr>
          <p:pic>
            <p:nvPicPr>
              <p:cNvPr id="97298" name="Picture 9" descr="NICA_header_bl-wh.tif"/>
              <p:cNvPicPr>
                <a:picLocks noChangeAspect="1"/>
              </p:cNvPicPr>
              <p:nvPr/>
            </p:nvPicPr>
            <p:blipFill>
              <a:blip r:embed="rId2" cstate="print"/>
              <a:srcRect/>
              <a:stretch>
                <a:fillRect/>
              </a:stretch>
            </p:blipFill>
            <p:spPr bwMode="auto">
              <a:xfrm>
                <a:off x="0" y="0"/>
                <a:ext cx="5760" cy="578"/>
              </a:xfrm>
              <a:prstGeom prst="rect">
                <a:avLst/>
              </a:prstGeom>
              <a:noFill/>
              <a:ln w="9525">
                <a:noFill/>
                <a:miter lim="800000"/>
                <a:headEnd/>
                <a:tailEnd/>
              </a:ln>
            </p:spPr>
          </p:pic>
          <p:grpSp>
            <p:nvGrpSpPr>
              <p:cNvPr id="5" name="Group 4"/>
              <p:cNvGrpSpPr>
                <a:grpSpLocks/>
              </p:cNvGrpSpPr>
              <p:nvPr/>
            </p:nvGrpSpPr>
            <p:grpSpPr bwMode="auto">
              <a:xfrm>
                <a:off x="22" y="3952"/>
                <a:ext cx="5706" cy="313"/>
                <a:chOff x="22" y="3952"/>
                <a:chExt cx="5706" cy="313"/>
              </a:xfrm>
            </p:grpSpPr>
            <p:cxnSp>
              <p:nvCxnSpPr>
                <p:cNvPr id="2"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7302" name="Picture 7" descr="NICA-Logo_4c"/>
                <p:cNvPicPr>
                  <a:picLocks noChangeAspect="1" noChangeArrowheads="1"/>
                </p:cNvPicPr>
                <p:nvPr/>
              </p:nvPicPr>
              <p:blipFill>
                <a:blip r:embed="rId3" cstate="print"/>
                <a:srcRect/>
                <a:stretch>
                  <a:fillRect/>
                </a:stretch>
              </p:blipFill>
              <p:spPr bwMode="auto">
                <a:xfrm>
                  <a:off x="392" y="4015"/>
                  <a:ext cx="376" cy="186"/>
                </a:xfrm>
                <a:prstGeom prst="rect">
                  <a:avLst/>
                </a:prstGeom>
                <a:noFill/>
                <a:ln w="9525">
                  <a:noFill/>
                  <a:miter lim="800000"/>
                  <a:headEnd/>
                  <a:tailEnd/>
                </a:ln>
              </p:spPr>
            </p:pic>
            <p:pic>
              <p:nvPicPr>
                <p:cNvPr id="97303" name="Picture 4" descr="JINR"/>
                <p:cNvPicPr>
                  <a:picLocks noChangeAspect="1" noChangeArrowheads="1"/>
                </p:cNvPicPr>
                <p:nvPr/>
              </p:nvPicPr>
              <p:blipFill>
                <a:blip r:embed="rId4" cstate="print"/>
                <a:srcRect/>
                <a:stretch>
                  <a:fillRect/>
                </a:stretch>
              </p:blipFill>
              <p:spPr bwMode="auto">
                <a:xfrm>
                  <a:off x="22" y="3952"/>
                  <a:ext cx="337" cy="313"/>
                </a:xfrm>
                <a:prstGeom prst="rect">
                  <a:avLst/>
                </a:prstGeom>
                <a:noFill/>
                <a:ln w="9525">
                  <a:noFill/>
                  <a:miter lim="800000"/>
                  <a:headEnd/>
                  <a:tailEnd/>
                </a:ln>
              </p:spPr>
            </p:pic>
          </p:grpSp>
          <p:sp>
            <p:nvSpPr>
              <p:cNvPr id="97300" name="Rectangle 7"/>
              <p:cNvSpPr>
                <a:spLocks noChangeArrowheads="1"/>
              </p:cNvSpPr>
              <p:nvPr/>
            </p:nvSpPr>
            <p:spPr bwMode="auto">
              <a:xfrm>
                <a:off x="574" y="191"/>
                <a:ext cx="4847" cy="334"/>
              </a:xfrm>
              <a:prstGeom prst="rect">
                <a:avLst/>
              </a:prstGeom>
              <a:noFill/>
              <a:ln w="9525">
                <a:noFill/>
                <a:miter lim="800000"/>
                <a:headEnd/>
                <a:tailEnd/>
              </a:ln>
            </p:spPr>
            <p:txBody>
              <a:bodyPr>
                <a:spAutoFit/>
              </a:bodyPr>
              <a:lstStyle/>
              <a:p>
                <a:pPr marL="342900" indent="-342900" algn="ctr" eaLnBrk="0" hangingPunct="0">
                  <a:lnSpc>
                    <a:spcPct val="120000"/>
                  </a:lnSpc>
                </a:pPr>
                <a:r>
                  <a:rPr kumimoji="1" lang="en-US" b="1">
                    <a:solidFill>
                      <a:srgbClr val="000066"/>
                    </a:solidFill>
                    <a:sym typeface="Symbol" pitchFamily="18" charset="2"/>
                  </a:rPr>
                  <a:t>1. Facility structure and operation regimes</a:t>
                </a:r>
              </a:p>
            </p:txBody>
          </p:sp>
        </p:grpSp>
        <p:pic>
          <p:nvPicPr>
            <p:cNvPr id="97290" name="Picture 9" descr="NICA_header_bl-wh.tif"/>
            <p:cNvPicPr>
              <a:picLocks noChangeAspect="1"/>
            </p:cNvPicPr>
            <p:nvPr/>
          </p:nvPicPr>
          <p:blipFill>
            <a:blip r:embed="rId2" cstate="print"/>
            <a:srcRect/>
            <a:stretch>
              <a:fillRect/>
            </a:stretch>
          </p:blipFill>
          <p:spPr bwMode="auto">
            <a:xfrm>
              <a:off x="0" y="0"/>
              <a:ext cx="5760" cy="578"/>
            </a:xfrm>
            <a:prstGeom prst="rect">
              <a:avLst/>
            </a:prstGeom>
            <a:noFill/>
            <a:ln w="9525">
              <a:noFill/>
              <a:miter lim="800000"/>
              <a:headEnd/>
              <a:tailEnd/>
            </a:ln>
          </p:spPr>
        </p:pic>
        <p:grpSp>
          <p:nvGrpSpPr>
            <p:cNvPr id="7" name="Group 11"/>
            <p:cNvGrpSpPr>
              <a:grpSpLocks/>
            </p:cNvGrpSpPr>
            <p:nvPr/>
          </p:nvGrpSpPr>
          <p:grpSpPr bwMode="auto">
            <a:xfrm>
              <a:off x="22" y="3952"/>
              <a:ext cx="5706" cy="313"/>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7296" name="Picture 7" descr="NICA-Logo_4c"/>
              <p:cNvPicPr>
                <a:picLocks noChangeAspect="1" noChangeArrowheads="1"/>
              </p:cNvPicPr>
              <p:nvPr/>
            </p:nvPicPr>
            <p:blipFill>
              <a:blip r:embed="rId3" cstate="print"/>
              <a:srcRect/>
              <a:stretch>
                <a:fillRect/>
              </a:stretch>
            </p:blipFill>
            <p:spPr bwMode="auto">
              <a:xfrm>
                <a:off x="392" y="4015"/>
                <a:ext cx="376" cy="186"/>
              </a:xfrm>
              <a:prstGeom prst="rect">
                <a:avLst/>
              </a:prstGeom>
              <a:noFill/>
              <a:ln w="9525">
                <a:noFill/>
                <a:miter lim="800000"/>
                <a:headEnd/>
                <a:tailEnd/>
              </a:ln>
            </p:spPr>
          </p:pic>
          <p:pic>
            <p:nvPicPr>
              <p:cNvPr id="97297" name="Picture 4" descr="JINR"/>
              <p:cNvPicPr>
                <a:picLocks noChangeAspect="1" noChangeArrowheads="1"/>
              </p:cNvPicPr>
              <p:nvPr/>
            </p:nvPicPr>
            <p:blipFill>
              <a:blip r:embed="rId4" cstate="print"/>
              <a:srcRect/>
              <a:stretch>
                <a:fillRect/>
              </a:stretch>
            </p:blipFill>
            <p:spPr bwMode="auto">
              <a:xfrm>
                <a:off x="22" y="3952"/>
                <a:ext cx="337" cy="313"/>
              </a:xfrm>
              <a:prstGeom prst="rect">
                <a:avLst/>
              </a:prstGeom>
              <a:noFill/>
              <a:ln w="9525">
                <a:noFill/>
                <a:miter lim="800000"/>
                <a:headEnd/>
                <a:tailEnd/>
              </a:ln>
            </p:spPr>
          </p:pic>
        </p:grpSp>
        <p:sp>
          <p:nvSpPr>
            <p:cNvPr id="97293" name="Rectangle 7"/>
            <p:cNvSpPr>
              <a:spLocks noChangeArrowheads="1"/>
            </p:cNvSpPr>
            <p:nvPr/>
          </p:nvSpPr>
          <p:spPr bwMode="auto">
            <a:xfrm>
              <a:off x="400" y="119"/>
              <a:ext cx="5156" cy="330"/>
            </a:xfrm>
            <a:prstGeom prst="rect">
              <a:avLst/>
            </a:prstGeom>
            <a:noFill/>
            <a:ln w="9525">
              <a:noFill/>
              <a:miter lim="800000"/>
              <a:headEnd/>
              <a:tailEnd/>
            </a:ln>
          </p:spPr>
          <p:txBody>
            <a:bodyPr wrap="square">
              <a:spAutoFit/>
            </a:bodyPr>
            <a:lstStyle/>
            <a:p>
              <a:pPr marL="342900" indent="-342900" algn="ctr" eaLnBrk="0" hangingPunct="0">
                <a:lnSpc>
                  <a:spcPct val="120000"/>
                </a:lnSpc>
              </a:pPr>
              <a:r>
                <a:rPr kumimoji="1" lang="en-US" sz="2400" b="1" dirty="0">
                  <a:solidFill>
                    <a:srgbClr val="000066"/>
                  </a:solidFill>
                  <a:sym typeface="Symbol" pitchFamily="18" charset="2"/>
                </a:rPr>
                <a:t>Two regimes and cooling methods: injection &amp; </a:t>
              </a:r>
              <a:r>
                <a:rPr kumimoji="1" lang="en-US" sz="2400" b="1" dirty="0" smtClean="0">
                  <a:solidFill>
                    <a:srgbClr val="000066"/>
                  </a:solidFill>
                  <a:sym typeface="Symbol" pitchFamily="18" charset="2"/>
                </a:rPr>
                <a:t>storage</a:t>
              </a:r>
              <a:endParaRPr kumimoji="1" lang="en-US" sz="2400" b="1" dirty="0">
                <a:solidFill>
                  <a:srgbClr val="000066"/>
                </a:solidFill>
                <a:sym typeface="Symbol" pitchFamily="18" charset="2"/>
              </a:endParaRPr>
            </a:p>
          </p:txBody>
        </p:sp>
        <p:sp>
          <p:nvSpPr>
            <p:cNvPr id="97294" name="Rectangle 7"/>
            <p:cNvSpPr>
              <a:spLocks noChangeArrowheads="1"/>
            </p:cNvSpPr>
            <p:nvPr/>
          </p:nvSpPr>
          <p:spPr bwMode="auto">
            <a:xfrm>
              <a:off x="258" y="847"/>
              <a:ext cx="5161" cy="518"/>
            </a:xfrm>
            <a:prstGeom prst="rect">
              <a:avLst/>
            </a:prstGeom>
            <a:noFill/>
            <a:ln w="9525">
              <a:noFill/>
              <a:miter lim="800000"/>
              <a:headEnd/>
              <a:tailEnd/>
            </a:ln>
          </p:spPr>
          <p:txBody>
            <a:bodyPr>
              <a:spAutoFit/>
            </a:bodyPr>
            <a:lstStyle/>
            <a:p>
              <a:pPr marL="342900" indent="-342900" eaLnBrk="0" hangingPunct="0">
                <a:lnSpc>
                  <a:spcPct val="120000"/>
                </a:lnSpc>
              </a:pPr>
              <a:r>
                <a:rPr kumimoji="1" lang="en-US" sz="2000" b="1" u="sng">
                  <a:solidFill>
                    <a:srgbClr val="000066"/>
                  </a:solidFill>
                  <a:sym typeface="Symbol" pitchFamily="18" charset="2"/>
                </a:rPr>
                <a:t>Questions:</a:t>
              </a:r>
            </a:p>
            <a:p>
              <a:pPr marL="342900" indent="-342900" eaLnBrk="0" hangingPunct="0">
                <a:lnSpc>
                  <a:spcPct val="120000"/>
                </a:lnSpc>
              </a:pPr>
              <a:r>
                <a:rPr kumimoji="1" lang="en-US" sz="2000" b="1">
                  <a:solidFill>
                    <a:srgbClr val="000066"/>
                  </a:solidFill>
                  <a:sym typeface="Symbol" pitchFamily="18" charset="2"/>
                </a:rPr>
                <a:t>1. What kind of storage method? </a:t>
              </a:r>
            </a:p>
          </p:txBody>
        </p:sp>
      </p:grpSp>
      <p:sp>
        <p:nvSpPr>
          <p:cNvPr id="224289" name="Rectangle 7"/>
          <p:cNvSpPr>
            <a:spLocks noChangeArrowheads="1"/>
          </p:cNvSpPr>
          <p:nvPr/>
        </p:nvSpPr>
        <p:spPr bwMode="auto">
          <a:xfrm>
            <a:off x="509588" y="3101975"/>
            <a:ext cx="8193087" cy="457200"/>
          </a:xfrm>
          <a:prstGeom prst="rect">
            <a:avLst/>
          </a:prstGeom>
          <a:noFill/>
          <a:ln w="9525">
            <a:noFill/>
            <a:miter lim="800000"/>
            <a:headEnd/>
            <a:tailEnd/>
          </a:ln>
        </p:spPr>
        <p:txBody>
          <a:bodyPr>
            <a:spAutoFit/>
          </a:bodyPr>
          <a:lstStyle/>
          <a:p>
            <a:pPr marL="342900" indent="-342900" eaLnBrk="0" hangingPunct="0">
              <a:lnSpc>
                <a:spcPct val="120000"/>
              </a:lnSpc>
            </a:pPr>
            <a:r>
              <a:rPr kumimoji="1" lang="en-US" sz="2000" b="1">
                <a:solidFill>
                  <a:srgbClr val="000066"/>
                </a:solidFill>
                <a:sym typeface="Symbol" pitchFamily="18" charset="2"/>
              </a:rPr>
              <a:t>2. What about storage with stochastic cooling application?</a:t>
            </a:r>
          </a:p>
        </p:txBody>
      </p:sp>
      <p:sp>
        <p:nvSpPr>
          <p:cNvPr id="224290" name="Rectangle 7"/>
          <p:cNvSpPr>
            <a:spLocks noChangeArrowheads="1"/>
          </p:cNvSpPr>
          <p:nvPr/>
        </p:nvSpPr>
        <p:spPr bwMode="auto">
          <a:xfrm>
            <a:off x="493713" y="3563938"/>
            <a:ext cx="6891337" cy="457200"/>
          </a:xfrm>
          <a:prstGeom prst="rect">
            <a:avLst/>
          </a:prstGeom>
          <a:noFill/>
          <a:ln w="9525">
            <a:noFill/>
            <a:miter lim="800000"/>
            <a:headEnd/>
            <a:tailEnd/>
          </a:ln>
        </p:spPr>
        <p:txBody>
          <a:bodyPr>
            <a:spAutoFit/>
          </a:bodyPr>
          <a:lstStyle/>
          <a:p>
            <a:pPr marL="342900" indent="-342900" eaLnBrk="0" hangingPunct="0">
              <a:lnSpc>
                <a:spcPct val="120000"/>
              </a:lnSpc>
              <a:buFont typeface="Wingdings" pitchFamily="2" charset="2"/>
              <a:buChar char="ü"/>
            </a:pPr>
            <a:r>
              <a:rPr kumimoji="1" lang="en-US" sz="2000" b="1">
                <a:solidFill>
                  <a:srgbClr val="000066"/>
                </a:solidFill>
                <a:sym typeface="Symbol" pitchFamily="18" charset="2"/>
              </a:rPr>
              <a:t>Problems below 2.5 GeV/u  studies in progress…</a:t>
            </a:r>
          </a:p>
        </p:txBody>
      </p:sp>
      <p:sp>
        <p:nvSpPr>
          <p:cNvPr id="224292" name="Rectangle 7"/>
          <p:cNvSpPr>
            <a:spLocks noChangeArrowheads="1"/>
          </p:cNvSpPr>
          <p:nvPr/>
        </p:nvSpPr>
        <p:spPr bwMode="auto">
          <a:xfrm>
            <a:off x="601663" y="4392613"/>
            <a:ext cx="8193087" cy="457200"/>
          </a:xfrm>
          <a:prstGeom prst="rect">
            <a:avLst/>
          </a:prstGeom>
          <a:noFill/>
          <a:ln w="9525">
            <a:noFill/>
            <a:miter lim="800000"/>
            <a:headEnd/>
            <a:tailEnd/>
          </a:ln>
        </p:spPr>
        <p:txBody>
          <a:bodyPr>
            <a:spAutoFit/>
          </a:bodyPr>
          <a:lstStyle/>
          <a:p>
            <a:pPr marL="342900" indent="-342900" eaLnBrk="0" hangingPunct="0">
              <a:lnSpc>
                <a:spcPct val="120000"/>
              </a:lnSpc>
            </a:pPr>
            <a:r>
              <a:rPr kumimoji="1" lang="en-US" sz="2000" b="1">
                <a:solidFill>
                  <a:srgbClr val="000066"/>
                </a:solidFill>
                <a:sym typeface="Symbol" pitchFamily="18" charset="2"/>
              </a:rPr>
              <a:t>3. What kind of acceleration system is proposed?</a:t>
            </a:r>
          </a:p>
        </p:txBody>
      </p:sp>
      <p:sp>
        <p:nvSpPr>
          <p:cNvPr id="224293" name="Rectangle 7"/>
          <p:cNvSpPr>
            <a:spLocks noChangeArrowheads="1"/>
          </p:cNvSpPr>
          <p:nvPr/>
        </p:nvSpPr>
        <p:spPr bwMode="auto">
          <a:xfrm>
            <a:off x="712788" y="4891088"/>
            <a:ext cx="5313362" cy="457200"/>
          </a:xfrm>
          <a:prstGeom prst="rect">
            <a:avLst/>
          </a:prstGeom>
          <a:noFill/>
          <a:ln w="9525">
            <a:noFill/>
            <a:miter lim="800000"/>
            <a:headEnd/>
            <a:tailEnd/>
          </a:ln>
        </p:spPr>
        <p:txBody>
          <a:bodyPr>
            <a:spAutoFit/>
          </a:bodyPr>
          <a:lstStyle/>
          <a:p>
            <a:pPr marL="342900" indent="-342900" eaLnBrk="0" hangingPunct="0">
              <a:lnSpc>
                <a:spcPct val="120000"/>
              </a:lnSpc>
              <a:buFont typeface="Wingdings" pitchFamily="2" charset="2"/>
              <a:buChar char="ü"/>
            </a:pPr>
            <a:r>
              <a:rPr kumimoji="1" lang="en-US" sz="2000" b="1">
                <a:solidFill>
                  <a:srgbClr val="000066"/>
                </a:solidFill>
                <a:sym typeface="Symbol" pitchFamily="18" charset="2"/>
              </a:rPr>
              <a:t>Barrier Bucket system.</a:t>
            </a:r>
          </a:p>
        </p:txBody>
      </p:sp>
    </p:spTree>
  </p:cSld>
  <p:clrMapOvr>
    <a:masterClrMapping/>
  </p:clrMapOvr>
  <p:transition xmlns:p14="http://schemas.microsoft.com/office/powerpoint/2010/main" advTm="2859"/>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NICA_header_blue.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53"/>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baseline="0">
              <a:latin typeface="Calibri" charset="0"/>
            </a:endParaRPr>
          </a:p>
        </p:txBody>
      </p:sp>
      <p:sp>
        <p:nvSpPr>
          <p:cNvPr id="44036" name="Rectangle 117"/>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baseline="0">
              <a:latin typeface="Calibri" charset="0"/>
            </a:endParaRPr>
          </a:p>
        </p:txBody>
      </p:sp>
      <p:grpSp>
        <p:nvGrpSpPr>
          <p:cNvPr id="44037" name="Group 65"/>
          <p:cNvGrpSpPr>
            <a:grpSpLocks noChangeAspect="1"/>
          </p:cNvGrpSpPr>
          <p:nvPr/>
        </p:nvGrpSpPr>
        <p:grpSpPr bwMode="auto">
          <a:xfrm>
            <a:off x="481013" y="838200"/>
            <a:ext cx="8281987" cy="5472113"/>
            <a:chOff x="1784" y="3118"/>
            <a:chExt cx="7557" cy="9661"/>
          </a:xfrm>
        </p:grpSpPr>
        <p:sp>
          <p:nvSpPr>
            <p:cNvPr id="44045" name="AutoShape 116"/>
            <p:cNvSpPr>
              <a:spLocks noChangeAspect="1" noChangeArrowheads="1" noTextEdit="1"/>
            </p:cNvSpPr>
            <p:nvPr/>
          </p:nvSpPr>
          <p:spPr bwMode="auto">
            <a:xfrm>
              <a:off x="1784" y="3118"/>
              <a:ext cx="7557" cy="9534"/>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46" name="Text Box 115"/>
            <p:cNvSpPr txBox="1">
              <a:spLocks noChangeArrowheads="1"/>
            </p:cNvSpPr>
            <p:nvPr/>
          </p:nvSpPr>
          <p:spPr bwMode="auto">
            <a:xfrm>
              <a:off x="4425" y="3245"/>
              <a:ext cx="3189" cy="6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300" b="1" baseline="0">
                  <a:latin typeface="Calibri" charset="0"/>
                  <a:cs typeface="Calibri" charset="0"/>
                </a:rPr>
                <a:t>Barrier RF system (1-st RF)</a:t>
              </a:r>
              <a:endParaRPr lang="en-US" baseline="0">
                <a:latin typeface="Calibri" charset="0"/>
                <a:cs typeface="Calibri" charset="0"/>
              </a:endParaRPr>
            </a:p>
          </p:txBody>
        </p:sp>
        <p:cxnSp>
          <p:nvCxnSpPr>
            <p:cNvPr id="44047" name="AutoShape 114"/>
            <p:cNvCxnSpPr>
              <a:cxnSpLocks noChangeShapeType="1"/>
            </p:cNvCxnSpPr>
            <p:nvPr/>
          </p:nvCxnSpPr>
          <p:spPr bwMode="auto">
            <a:xfrm>
              <a:off x="2601" y="4525"/>
              <a:ext cx="1824"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4048" name="AutoShape 113"/>
            <p:cNvCxnSpPr>
              <a:cxnSpLocks noChangeShapeType="1"/>
            </p:cNvCxnSpPr>
            <p:nvPr/>
          </p:nvCxnSpPr>
          <p:spPr bwMode="auto">
            <a:xfrm>
              <a:off x="4981" y="4526"/>
              <a:ext cx="1823"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4049" name="AutoShape 112"/>
            <p:cNvCxnSpPr>
              <a:cxnSpLocks noChangeShapeType="1"/>
            </p:cNvCxnSpPr>
            <p:nvPr/>
          </p:nvCxnSpPr>
          <p:spPr bwMode="auto">
            <a:xfrm>
              <a:off x="7301" y="4527"/>
              <a:ext cx="1824" cy="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4050" name="Freeform 111"/>
            <p:cNvSpPr>
              <a:spLocks/>
            </p:cNvSpPr>
            <p:nvPr/>
          </p:nvSpPr>
          <p:spPr bwMode="auto">
            <a:xfrm>
              <a:off x="2601" y="3984"/>
              <a:ext cx="276" cy="545"/>
            </a:xfrm>
            <a:custGeom>
              <a:avLst/>
              <a:gdLst>
                <a:gd name="T0" fmla="*/ 0 w 358"/>
                <a:gd name="T1" fmla="*/ 5952 h 469"/>
                <a:gd name="T2" fmla="*/ 2 w 358"/>
                <a:gd name="T3" fmla="*/ 959 h 469"/>
                <a:gd name="T4" fmla="*/ 2 w 358"/>
                <a:gd name="T5" fmla="*/ 188 h 469"/>
                <a:gd name="T6" fmla="*/ 4 w 358"/>
                <a:gd name="T7" fmla="*/ 1924 h 469"/>
                <a:gd name="T8" fmla="*/ 4 w 358"/>
                <a:gd name="T9" fmla="*/ 6026 h 469"/>
                <a:gd name="T10" fmla="*/ 0 60000 65536"/>
                <a:gd name="T11" fmla="*/ 0 60000 65536"/>
                <a:gd name="T12" fmla="*/ 0 60000 65536"/>
                <a:gd name="T13" fmla="*/ 0 60000 65536"/>
                <a:gd name="T14" fmla="*/ 0 60000 65536"/>
                <a:gd name="T15" fmla="*/ 0 w 358"/>
                <a:gd name="T16" fmla="*/ 0 h 469"/>
                <a:gd name="T17" fmla="*/ 358 w 358"/>
                <a:gd name="T18" fmla="*/ 469 h 469"/>
              </a:gdLst>
              <a:ahLst/>
              <a:cxnLst>
                <a:cxn ang="T10">
                  <a:pos x="T0" y="T1"/>
                </a:cxn>
                <a:cxn ang="T11">
                  <a:pos x="T2" y="T3"/>
                </a:cxn>
                <a:cxn ang="T12">
                  <a:pos x="T4" y="T5"/>
                </a:cxn>
                <a:cxn ang="T13">
                  <a:pos x="T6" y="T7"/>
                </a:cxn>
                <a:cxn ang="T14">
                  <a:pos x="T8" y="T9"/>
                </a:cxn>
              </a:cxnLst>
              <a:rect l="T15" t="T16" r="T17" b="T18"/>
              <a:pathLst>
                <a:path w="358" h="469">
                  <a:moveTo>
                    <a:pt x="0" y="463"/>
                  </a:moveTo>
                  <a:cubicBezTo>
                    <a:pt x="35" y="306"/>
                    <a:pt x="71" y="150"/>
                    <a:pt x="103" y="75"/>
                  </a:cubicBezTo>
                  <a:cubicBezTo>
                    <a:pt x="135" y="0"/>
                    <a:pt x="161" y="3"/>
                    <a:pt x="193" y="15"/>
                  </a:cubicBezTo>
                  <a:cubicBezTo>
                    <a:pt x="225" y="27"/>
                    <a:pt x="270" y="74"/>
                    <a:pt x="298" y="150"/>
                  </a:cubicBezTo>
                  <a:cubicBezTo>
                    <a:pt x="326" y="226"/>
                    <a:pt x="351" y="417"/>
                    <a:pt x="358" y="469"/>
                  </a:cubicBezTo>
                </a:path>
              </a:pathLst>
            </a:custGeom>
            <a:solidFill>
              <a:srgbClr val="FFFFFF"/>
            </a:solidFill>
            <a:ln w="25400">
              <a:solidFill>
                <a:srgbClr val="1F497D"/>
              </a:solidFill>
              <a:round/>
              <a:headEnd/>
              <a:tailEnd/>
            </a:ln>
          </p:spPr>
          <p:txBody>
            <a:bodyPr/>
            <a:lstStyle/>
            <a:p>
              <a:endParaRPr lang="ru-RU"/>
            </a:p>
          </p:txBody>
        </p:sp>
        <p:sp>
          <p:nvSpPr>
            <p:cNvPr id="44051" name="Freeform 110"/>
            <p:cNvSpPr>
              <a:spLocks/>
            </p:cNvSpPr>
            <p:nvPr/>
          </p:nvSpPr>
          <p:spPr bwMode="auto">
            <a:xfrm rot="10800000">
              <a:off x="3480" y="4529"/>
              <a:ext cx="277" cy="540"/>
            </a:xfrm>
            <a:custGeom>
              <a:avLst/>
              <a:gdLst>
                <a:gd name="T0" fmla="*/ 0 w 358"/>
                <a:gd name="T1" fmla="*/ 5082 h 469"/>
                <a:gd name="T2" fmla="*/ 2 w 358"/>
                <a:gd name="T3" fmla="*/ 816 h 469"/>
                <a:gd name="T4" fmla="*/ 2 w 358"/>
                <a:gd name="T5" fmla="*/ 163 h 469"/>
                <a:gd name="T6" fmla="*/ 4 w 358"/>
                <a:gd name="T7" fmla="*/ 1648 h 469"/>
                <a:gd name="T8" fmla="*/ 5 w 358"/>
                <a:gd name="T9" fmla="*/ 5150 h 469"/>
                <a:gd name="T10" fmla="*/ 0 60000 65536"/>
                <a:gd name="T11" fmla="*/ 0 60000 65536"/>
                <a:gd name="T12" fmla="*/ 0 60000 65536"/>
                <a:gd name="T13" fmla="*/ 0 60000 65536"/>
                <a:gd name="T14" fmla="*/ 0 60000 65536"/>
                <a:gd name="T15" fmla="*/ 0 w 358"/>
                <a:gd name="T16" fmla="*/ 0 h 469"/>
                <a:gd name="T17" fmla="*/ 358 w 358"/>
                <a:gd name="T18" fmla="*/ 469 h 469"/>
              </a:gdLst>
              <a:ahLst/>
              <a:cxnLst>
                <a:cxn ang="T10">
                  <a:pos x="T0" y="T1"/>
                </a:cxn>
                <a:cxn ang="T11">
                  <a:pos x="T2" y="T3"/>
                </a:cxn>
                <a:cxn ang="T12">
                  <a:pos x="T4" y="T5"/>
                </a:cxn>
                <a:cxn ang="T13">
                  <a:pos x="T6" y="T7"/>
                </a:cxn>
                <a:cxn ang="T14">
                  <a:pos x="T8" y="T9"/>
                </a:cxn>
              </a:cxnLst>
              <a:rect l="T15" t="T16" r="T17" b="T18"/>
              <a:pathLst>
                <a:path w="358" h="469">
                  <a:moveTo>
                    <a:pt x="0" y="463"/>
                  </a:moveTo>
                  <a:cubicBezTo>
                    <a:pt x="35" y="306"/>
                    <a:pt x="71" y="150"/>
                    <a:pt x="103" y="75"/>
                  </a:cubicBezTo>
                  <a:cubicBezTo>
                    <a:pt x="135" y="0"/>
                    <a:pt x="161" y="3"/>
                    <a:pt x="193" y="15"/>
                  </a:cubicBezTo>
                  <a:cubicBezTo>
                    <a:pt x="225" y="27"/>
                    <a:pt x="270" y="74"/>
                    <a:pt x="298" y="150"/>
                  </a:cubicBezTo>
                  <a:cubicBezTo>
                    <a:pt x="326" y="226"/>
                    <a:pt x="351" y="417"/>
                    <a:pt x="358" y="469"/>
                  </a:cubicBezTo>
                </a:path>
              </a:pathLst>
            </a:custGeom>
            <a:solidFill>
              <a:srgbClr val="FFFFFF"/>
            </a:solidFill>
            <a:ln w="25400">
              <a:solidFill>
                <a:srgbClr val="1F497D"/>
              </a:solidFill>
              <a:round/>
              <a:headEnd/>
              <a:tailEnd/>
            </a:ln>
          </p:spPr>
          <p:txBody>
            <a:bodyPr/>
            <a:lstStyle/>
            <a:p>
              <a:endParaRPr lang="ru-RU"/>
            </a:p>
          </p:txBody>
        </p:sp>
        <p:sp>
          <p:nvSpPr>
            <p:cNvPr id="44052" name="Rectangle 109"/>
            <p:cNvSpPr>
              <a:spLocks noChangeArrowheads="1"/>
            </p:cNvSpPr>
            <p:nvPr/>
          </p:nvSpPr>
          <p:spPr bwMode="auto">
            <a:xfrm>
              <a:off x="2785" y="4353"/>
              <a:ext cx="773" cy="284"/>
            </a:xfrm>
            <a:prstGeom prst="rect">
              <a:avLst/>
            </a:prstGeom>
            <a:solidFill>
              <a:srgbClr val="FF00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a:latin typeface="Calibri" charset="0"/>
              </a:endParaRPr>
            </a:p>
          </p:txBody>
        </p:sp>
        <p:sp>
          <p:nvSpPr>
            <p:cNvPr id="44053" name="Rectangle 108"/>
            <p:cNvSpPr>
              <a:spLocks noChangeArrowheads="1"/>
            </p:cNvSpPr>
            <p:nvPr/>
          </p:nvSpPr>
          <p:spPr bwMode="auto">
            <a:xfrm>
              <a:off x="5149" y="4353"/>
              <a:ext cx="773" cy="284"/>
            </a:xfrm>
            <a:prstGeom prst="rect">
              <a:avLst/>
            </a:prstGeom>
            <a:solidFill>
              <a:srgbClr val="FF00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a:latin typeface="Calibri" charset="0"/>
              </a:endParaRPr>
            </a:p>
          </p:txBody>
        </p:sp>
        <p:sp>
          <p:nvSpPr>
            <p:cNvPr id="44054" name="Rectangle 107"/>
            <p:cNvSpPr>
              <a:spLocks noChangeArrowheads="1"/>
            </p:cNvSpPr>
            <p:nvPr/>
          </p:nvSpPr>
          <p:spPr bwMode="auto">
            <a:xfrm>
              <a:off x="7301" y="4353"/>
              <a:ext cx="1824" cy="284"/>
            </a:xfrm>
            <a:prstGeom prst="rect">
              <a:avLst/>
            </a:prstGeom>
            <a:solidFill>
              <a:srgbClr val="FF0000">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a:latin typeface="Calibri" charset="0"/>
              </a:endParaRPr>
            </a:p>
          </p:txBody>
        </p:sp>
        <p:sp>
          <p:nvSpPr>
            <p:cNvPr id="44055" name="Text Box 106"/>
            <p:cNvSpPr txBox="1">
              <a:spLocks noChangeArrowheads="1"/>
            </p:cNvSpPr>
            <p:nvPr/>
          </p:nvSpPr>
          <p:spPr bwMode="auto">
            <a:xfrm>
              <a:off x="2877" y="5357"/>
              <a:ext cx="1247"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100" baseline="0">
                  <a:cs typeface="Calibri" charset="0"/>
                </a:rPr>
                <a:t>accumulation</a:t>
              </a:r>
              <a:endParaRPr lang="en-US" baseline="0">
                <a:latin typeface="Calibri" charset="0"/>
                <a:cs typeface="Calibri" charset="0"/>
              </a:endParaRPr>
            </a:p>
          </p:txBody>
        </p:sp>
        <p:sp>
          <p:nvSpPr>
            <p:cNvPr id="44056" name="Oval 105"/>
            <p:cNvSpPr>
              <a:spLocks noChangeArrowheads="1"/>
            </p:cNvSpPr>
            <p:nvPr/>
          </p:nvSpPr>
          <p:spPr bwMode="auto">
            <a:xfrm>
              <a:off x="3847" y="4353"/>
              <a:ext cx="578" cy="284"/>
            </a:xfrm>
            <a:prstGeom prst="ellipse">
              <a:avLst/>
            </a:prstGeom>
            <a:solidFill>
              <a:srgbClr val="00B05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aseline="0">
                <a:latin typeface="Calibri" charset="0"/>
              </a:endParaRPr>
            </a:p>
          </p:txBody>
        </p:sp>
        <p:sp>
          <p:nvSpPr>
            <p:cNvPr id="44057" name="Text Box 104"/>
            <p:cNvSpPr txBox="1">
              <a:spLocks noChangeArrowheads="1"/>
            </p:cNvSpPr>
            <p:nvPr/>
          </p:nvSpPr>
          <p:spPr bwMode="auto">
            <a:xfrm>
              <a:off x="4756" y="5357"/>
              <a:ext cx="225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r>
                <a:rPr lang="en-US" sz="1100" baseline="0">
                  <a:latin typeface="Calibri" charset="0"/>
                  <a:cs typeface="Calibri" charset="0"/>
                </a:rPr>
                <a:t>barriers are switched off</a:t>
              </a:r>
              <a:endParaRPr lang="en-US" baseline="0">
                <a:latin typeface="Calibri" charset="0"/>
                <a:cs typeface="Calibri" charset="0"/>
              </a:endParaRPr>
            </a:p>
          </p:txBody>
        </p:sp>
        <p:sp>
          <p:nvSpPr>
            <p:cNvPr id="44058" name="Text Box 103"/>
            <p:cNvSpPr txBox="1">
              <a:spLocks noChangeArrowheads="1"/>
            </p:cNvSpPr>
            <p:nvPr/>
          </p:nvSpPr>
          <p:spPr bwMode="auto">
            <a:xfrm>
              <a:off x="7485" y="5342"/>
              <a:ext cx="1444"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100" baseline="0">
                  <a:cs typeface="Calibri" charset="0"/>
                </a:rPr>
                <a:t>coasting beam</a:t>
              </a:r>
              <a:endParaRPr lang="en-US" baseline="0">
                <a:latin typeface="Calibri" charset="0"/>
                <a:cs typeface="Calibri" charset="0"/>
              </a:endParaRPr>
            </a:p>
          </p:txBody>
        </p:sp>
        <p:sp>
          <p:nvSpPr>
            <p:cNvPr id="44059" name="Text Box 102"/>
            <p:cNvSpPr txBox="1">
              <a:spLocks noChangeArrowheads="1"/>
            </p:cNvSpPr>
            <p:nvPr/>
          </p:nvSpPr>
          <p:spPr bwMode="auto">
            <a:xfrm>
              <a:off x="4296" y="5949"/>
              <a:ext cx="3189" cy="4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300" b="1" baseline="0">
                  <a:latin typeface="Calibri" charset="0"/>
                  <a:cs typeface="Calibri" charset="0"/>
                </a:rPr>
                <a:t>2-nd RF system (h=C/21.5m)</a:t>
              </a:r>
              <a:endParaRPr lang="en-US" baseline="0">
                <a:latin typeface="Calibri" charset="0"/>
                <a:cs typeface="Calibri" charset="0"/>
              </a:endParaRPr>
            </a:p>
          </p:txBody>
        </p:sp>
        <p:cxnSp>
          <p:nvCxnSpPr>
            <p:cNvPr id="44060" name="AutoShape 101"/>
            <p:cNvCxnSpPr>
              <a:cxnSpLocks noChangeShapeType="1"/>
            </p:cNvCxnSpPr>
            <p:nvPr/>
          </p:nvCxnSpPr>
          <p:spPr bwMode="auto">
            <a:xfrm>
              <a:off x="3423" y="7724"/>
              <a:ext cx="1824"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4061" name="AutoShape 100"/>
            <p:cNvCxnSpPr>
              <a:cxnSpLocks noChangeShapeType="1"/>
            </p:cNvCxnSpPr>
            <p:nvPr/>
          </p:nvCxnSpPr>
          <p:spPr bwMode="auto">
            <a:xfrm>
              <a:off x="6577" y="7723"/>
              <a:ext cx="1823"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4062" name="Arc 99"/>
            <p:cNvSpPr>
              <a:spLocks/>
            </p:cNvSpPr>
            <p:nvPr/>
          </p:nvSpPr>
          <p:spPr bwMode="auto">
            <a:xfrm>
              <a:off x="3050" y="7539"/>
              <a:ext cx="373" cy="1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63" name="Arc 98"/>
            <p:cNvSpPr>
              <a:spLocks/>
            </p:cNvSpPr>
            <p:nvPr/>
          </p:nvSpPr>
          <p:spPr bwMode="auto">
            <a:xfrm rot="-10497878">
              <a:off x="5237" y="7731"/>
              <a:ext cx="332" cy="1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64" name="Arc 97"/>
            <p:cNvSpPr>
              <a:spLocks/>
            </p:cNvSpPr>
            <p:nvPr/>
          </p:nvSpPr>
          <p:spPr bwMode="auto">
            <a:xfrm rot="7165075">
              <a:off x="2972" y="7737"/>
              <a:ext cx="469" cy="2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65" name="Arc 96"/>
            <p:cNvSpPr>
              <a:spLocks/>
            </p:cNvSpPr>
            <p:nvPr/>
          </p:nvSpPr>
          <p:spPr bwMode="auto">
            <a:xfrm rot="-2979537">
              <a:off x="5186" y="7550"/>
              <a:ext cx="425" cy="1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66" name="Oval 95"/>
            <p:cNvSpPr>
              <a:spLocks noChangeArrowheads="1"/>
            </p:cNvSpPr>
            <p:nvPr/>
          </p:nvSpPr>
          <p:spPr bwMode="auto">
            <a:xfrm>
              <a:off x="3423" y="7539"/>
              <a:ext cx="1814" cy="404"/>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sp>
          <p:nvSpPr>
            <p:cNvPr id="44067" name="Arc 94"/>
            <p:cNvSpPr>
              <a:spLocks/>
            </p:cNvSpPr>
            <p:nvPr/>
          </p:nvSpPr>
          <p:spPr bwMode="auto">
            <a:xfrm rot="-4243535">
              <a:off x="8345" y="7430"/>
              <a:ext cx="468" cy="2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68" name="Arc 93"/>
            <p:cNvSpPr>
              <a:spLocks/>
            </p:cNvSpPr>
            <p:nvPr/>
          </p:nvSpPr>
          <p:spPr bwMode="auto">
            <a:xfrm rot="-10497878">
              <a:off x="8394" y="7726"/>
              <a:ext cx="424" cy="27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69" name="Arc 92"/>
            <p:cNvSpPr>
              <a:spLocks/>
            </p:cNvSpPr>
            <p:nvPr/>
          </p:nvSpPr>
          <p:spPr bwMode="auto">
            <a:xfrm>
              <a:off x="6204" y="7342"/>
              <a:ext cx="373" cy="3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70" name="Arc 91"/>
            <p:cNvSpPr>
              <a:spLocks/>
            </p:cNvSpPr>
            <p:nvPr/>
          </p:nvSpPr>
          <p:spPr bwMode="auto">
            <a:xfrm rot="6803021">
              <a:off x="6229" y="7891"/>
              <a:ext cx="487" cy="227"/>
            </a:xfrm>
            <a:custGeom>
              <a:avLst/>
              <a:gdLst>
                <a:gd name="T0" fmla="*/ 0 w 31648"/>
                <a:gd name="T1" fmla="*/ 0 h 21600"/>
                <a:gd name="T2" fmla="*/ 0 w 31648"/>
                <a:gd name="T3" fmla="*/ 0 h 21600"/>
                <a:gd name="T4" fmla="*/ 0 w 31648"/>
                <a:gd name="T5" fmla="*/ 0 h 21600"/>
                <a:gd name="T6" fmla="*/ 0 60000 65536"/>
                <a:gd name="T7" fmla="*/ 0 60000 65536"/>
                <a:gd name="T8" fmla="*/ 0 60000 65536"/>
                <a:gd name="T9" fmla="*/ 0 w 31648"/>
                <a:gd name="T10" fmla="*/ 0 h 21600"/>
                <a:gd name="T11" fmla="*/ 31648 w 31648"/>
                <a:gd name="T12" fmla="*/ 21600 h 21600"/>
              </a:gdLst>
              <a:ahLst/>
              <a:cxnLst>
                <a:cxn ang="T6">
                  <a:pos x="T0" y="T1"/>
                </a:cxn>
                <a:cxn ang="T7">
                  <a:pos x="T2" y="T3"/>
                </a:cxn>
                <a:cxn ang="T8">
                  <a:pos x="T4" y="T5"/>
                </a:cxn>
              </a:cxnLst>
              <a:rect l="T9" t="T10" r="T11" b="T12"/>
              <a:pathLst>
                <a:path w="31648" h="21600" fill="none" extrusionOk="0">
                  <a:moveTo>
                    <a:pt x="0" y="2479"/>
                  </a:moveTo>
                  <a:cubicBezTo>
                    <a:pt x="3099" y="850"/>
                    <a:pt x="6547" y="-1"/>
                    <a:pt x="10048" y="0"/>
                  </a:cubicBezTo>
                  <a:cubicBezTo>
                    <a:pt x="21977" y="0"/>
                    <a:pt x="31648" y="9670"/>
                    <a:pt x="31648" y="21600"/>
                  </a:cubicBezTo>
                </a:path>
                <a:path w="31648" h="21600" stroke="0" extrusionOk="0">
                  <a:moveTo>
                    <a:pt x="0" y="2479"/>
                  </a:moveTo>
                  <a:cubicBezTo>
                    <a:pt x="3099" y="850"/>
                    <a:pt x="6547" y="-1"/>
                    <a:pt x="10048" y="0"/>
                  </a:cubicBezTo>
                  <a:cubicBezTo>
                    <a:pt x="21977" y="0"/>
                    <a:pt x="31648" y="9670"/>
                    <a:pt x="31648" y="21600"/>
                  </a:cubicBezTo>
                  <a:lnTo>
                    <a:pt x="10048" y="21600"/>
                  </a:lnTo>
                  <a:close/>
                </a:path>
              </a:pathLst>
            </a:custGeom>
            <a:noFill/>
            <a:ln w="19050">
              <a:solidFill>
                <a:srgbClr val="1F497D"/>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71" name="Oval 90"/>
            <p:cNvSpPr>
              <a:spLocks noChangeArrowheads="1"/>
            </p:cNvSpPr>
            <p:nvPr/>
          </p:nvSpPr>
          <p:spPr bwMode="auto">
            <a:xfrm>
              <a:off x="6577" y="7203"/>
              <a:ext cx="1814" cy="1095"/>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sp>
          <p:nvSpPr>
            <p:cNvPr id="44072" name="Oval 89"/>
            <p:cNvSpPr>
              <a:spLocks noChangeArrowheads="1"/>
            </p:cNvSpPr>
            <p:nvPr/>
          </p:nvSpPr>
          <p:spPr bwMode="auto">
            <a:xfrm>
              <a:off x="3423" y="7613"/>
              <a:ext cx="1757" cy="284"/>
            </a:xfrm>
            <a:prstGeom prst="ellipse">
              <a:avLst/>
            </a:prstGeom>
            <a:solidFill>
              <a:srgbClr val="FF0000">
                <a:alpha val="50195"/>
              </a:srgbClr>
            </a:solidFill>
            <a:ln w="9525">
              <a:solidFill>
                <a:srgbClr val="FFFFFF"/>
              </a:solidFill>
              <a:round/>
              <a:headEnd/>
              <a:tailEnd/>
            </a:ln>
          </p:spPr>
          <p:txBody>
            <a:bodyPr/>
            <a:lstStyle/>
            <a:p>
              <a:endParaRPr lang="en-US" baseline="0">
                <a:latin typeface="Calibri" charset="0"/>
              </a:endParaRPr>
            </a:p>
          </p:txBody>
        </p:sp>
        <p:sp>
          <p:nvSpPr>
            <p:cNvPr id="44073" name="AutoShape 88"/>
            <p:cNvSpPr>
              <a:spLocks noChangeArrowheads="1"/>
            </p:cNvSpPr>
            <p:nvPr/>
          </p:nvSpPr>
          <p:spPr bwMode="auto">
            <a:xfrm>
              <a:off x="4198" y="6957"/>
              <a:ext cx="227" cy="371"/>
            </a:xfrm>
            <a:prstGeom prst="upArrow">
              <a:avLst>
                <a:gd name="adj1" fmla="val 50000"/>
                <a:gd name="adj2" fmla="val 40859"/>
              </a:avLst>
            </a:prstGeom>
            <a:solidFill>
              <a:srgbClr val="5A5A5A"/>
            </a:solidFill>
            <a:ln w="9525">
              <a:solidFill>
                <a:srgbClr val="000000"/>
              </a:solidFill>
              <a:miter lim="800000"/>
              <a:headEnd/>
              <a:tailEnd/>
            </a:ln>
          </p:spPr>
          <p:txBody>
            <a:bodyPr/>
            <a:lstStyle/>
            <a:p>
              <a:endParaRPr lang="en-US" baseline="0">
                <a:latin typeface="Calibri" charset="0"/>
              </a:endParaRPr>
            </a:p>
          </p:txBody>
        </p:sp>
        <p:sp>
          <p:nvSpPr>
            <p:cNvPr id="44074" name="AutoShape 87"/>
            <p:cNvSpPr>
              <a:spLocks noChangeArrowheads="1"/>
            </p:cNvSpPr>
            <p:nvPr/>
          </p:nvSpPr>
          <p:spPr bwMode="auto">
            <a:xfrm>
              <a:off x="4198" y="8147"/>
              <a:ext cx="227" cy="382"/>
            </a:xfrm>
            <a:prstGeom prst="downArrow">
              <a:avLst>
                <a:gd name="adj1" fmla="val 50000"/>
                <a:gd name="adj2" fmla="val 42070"/>
              </a:avLst>
            </a:prstGeom>
            <a:solidFill>
              <a:srgbClr val="404040"/>
            </a:solidFill>
            <a:ln w="9525">
              <a:solidFill>
                <a:srgbClr val="000000"/>
              </a:solidFill>
              <a:miter lim="800000"/>
              <a:headEnd/>
              <a:tailEnd/>
            </a:ln>
          </p:spPr>
          <p:txBody>
            <a:bodyPr/>
            <a:lstStyle/>
            <a:p>
              <a:endParaRPr lang="en-US" baseline="0">
                <a:latin typeface="Calibri" charset="0"/>
              </a:endParaRPr>
            </a:p>
          </p:txBody>
        </p:sp>
        <p:cxnSp>
          <p:nvCxnSpPr>
            <p:cNvPr id="44075" name="AutoShape 86"/>
            <p:cNvCxnSpPr>
              <a:cxnSpLocks noChangeShapeType="1"/>
            </p:cNvCxnSpPr>
            <p:nvPr/>
          </p:nvCxnSpPr>
          <p:spPr bwMode="auto">
            <a:xfrm>
              <a:off x="7086" y="6785"/>
              <a:ext cx="12" cy="1828"/>
            </a:xfrm>
            <a:prstGeom prst="straightConnector1">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44076" name="AutoShape 85"/>
            <p:cNvCxnSpPr>
              <a:cxnSpLocks noChangeShapeType="1"/>
            </p:cNvCxnSpPr>
            <p:nvPr/>
          </p:nvCxnSpPr>
          <p:spPr bwMode="auto">
            <a:xfrm>
              <a:off x="7797" y="6784"/>
              <a:ext cx="12" cy="1829"/>
            </a:xfrm>
            <a:prstGeom prst="straightConnector1">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cxnSp>
        <p:sp>
          <p:nvSpPr>
            <p:cNvPr id="44077" name="Text Box 84"/>
            <p:cNvSpPr txBox="1">
              <a:spLocks noChangeArrowheads="1"/>
            </p:cNvSpPr>
            <p:nvPr/>
          </p:nvSpPr>
          <p:spPr bwMode="auto">
            <a:xfrm>
              <a:off x="7242" y="6414"/>
              <a:ext cx="555" cy="543"/>
            </a:xfrm>
            <a:prstGeom prst="rect">
              <a:avLst/>
            </a:prstGeom>
            <a:solidFill>
              <a:srgbClr val="FFFFFF"/>
            </a:solidFill>
            <a:ln w="9525">
              <a:solidFill>
                <a:srgbClr val="FFFFFF"/>
              </a:solidFill>
              <a:miter lim="800000"/>
              <a:headEnd/>
              <a:tailEnd/>
            </a:ln>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r>
                <a:rPr lang="en-US" sz="1300" b="1" baseline="0">
                  <a:latin typeface="Calibri" charset="0"/>
                  <a:cs typeface="Calibri" charset="0"/>
                </a:rPr>
                <a:t>1/3</a:t>
              </a:r>
              <a:endParaRPr lang="en-US" baseline="0">
                <a:latin typeface="Calibri" charset="0"/>
                <a:cs typeface="Calibri" charset="0"/>
              </a:endParaRPr>
            </a:p>
          </p:txBody>
        </p:sp>
        <p:sp>
          <p:nvSpPr>
            <p:cNvPr id="44078" name="Oval 83"/>
            <p:cNvSpPr>
              <a:spLocks noChangeArrowheads="1"/>
            </p:cNvSpPr>
            <p:nvPr/>
          </p:nvSpPr>
          <p:spPr bwMode="auto">
            <a:xfrm>
              <a:off x="7086" y="7486"/>
              <a:ext cx="723" cy="511"/>
            </a:xfrm>
            <a:prstGeom prst="ellipse">
              <a:avLst/>
            </a:prstGeom>
            <a:solidFill>
              <a:srgbClr val="FF0000">
                <a:alpha val="50195"/>
              </a:srgbClr>
            </a:solidFill>
            <a:ln w="9525">
              <a:solidFill>
                <a:srgbClr val="FFFFFF"/>
              </a:solidFill>
              <a:round/>
              <a:headEnd/>
              <a:tailEnd/>
            </a:ln>
          </p:spPr>
          <p:txBody>
            <a:bodyPr/>
            <a:lstStyle/>
            <a:p>
              <a:endParaRPr lang="en-US" baseline="0">
                <a:latin typeface="Calibri" charset="0"/>
              </a:endParaRPr>
            </a:p>
          </p:txBody>
        </p:sp>
        <p:sp>
          <p:nvSpPr>
            <p:cNvPr id="44079" name="Text Box 82"/>
            <p:cNvSpPr txBox="1">
              <a:spLocks noChangeArrowheads="1"/>
            </p:cNvSpPr>
            <p:nvPr/>
          </p:nvSpPr>
          <p:spPr bwMode="auto">
            <a:xfrm>
              <a:off x="2720" y="8767"/>
              <a:ext cx="2944"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100" baseline="0">
                  <a:cs typeface="Calibri" charset="0"/>
                </a:rPr>
                <a:t>bunching with adiabatic RF increase</a:t>
              </a:r>
              <a:endParaRPr lang="en-US" baseline="0">
                <a:latin typeface="Calibri" charset="0"/>
                <a:cs typeface="Calibri" charset="0"/>
              </a:endParaRPr>
            </a:p>
          </p:txBody>
        </p:sp>
        <p:sp>
          <p:nvSpPr>
            <p:cNvPr id="44080" name="Text Box 81"/>
            <p:cNvSpPr txBox="1">
              <a:spLocks noChangeArrowheads="1"/>
            </p:cNvSpPr>
            <p:nvPr/>
          </p:nvSpPr>
          <p:spPr bwMode="auto">
            <a:xfrm>
              <a:off x="6204" y="8767"/>
              <a:ext cx="2614"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100" baseline="0">
                  <a:latin typeface="Calibri" charset="0"/>
                  <a:cs typeface="Calibri" charset="0"/>
                </a:rPr>
                <a:t>Stop at length of 1/3 of bucket</a:t>
              </a:r>
              <a:endParaRPr lang="en-US" baseline="0">
                <a:latin typeface="Calibri" charset="0"/>
                <a:cs typeface="Calibri" charset="0"/>
              </a:endParaRPr>
            </a:p>
          </p:txBody>
        </p:sp>
        <p:sp>
          <p:nvSpPr>
            <p:cNvPr id="44081" name="Text Box 80"/>
            <p:cNvSpPr txBox="1">
              <a:spLocks noChangeArrowheads="1"/>
            </p:cNvSpPr>
            <p:nvPr/>
          </p:nvSpPr>
          <p:spPr bwMode="auto">
            <a:xfrm>
              <a:off x="4198" y="9789"/>
              <a:ext cx="3189" cy="4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300" b="1" baseline="0">
                  <a:latin typeface="Calibri" charset="0"/>
                  <a:cs typeface="Calibri" charset="0"/>
                </a:rPr>
                <a:t>3-d RF system (h=h2x3)</a:t>
              </a:r>
              <a:endParaRPr lang="en-US" baseline="0">
                <a:latin typeface="Calibri" charset="0"/>
                <a:cs typeface="Calibri" charset="0"/>
              </a:endParaRPr>
            </a:p>
          </p:txBody>
        </p:sp>
        <p:sp>
          <p:nvSpPr>
            <p:cNvPr id="44082" name="Oval 79"/>
            <p:cNvSpPr>
              <a:spLocks noChangeArrowheads="1"/>
            </p:cNvSpPr>
            <p:nvPr/>
          </p:nvSpPr>
          <p:spPr bwMode="auto">
            <a:xfrm>
              <a:off x="3757" y="11076"/>
              <a:ext cx="723" cy="510"/>
            </a:xfrm>
            <a:prstGeom prst="ellipse">
              <a:avLst/>
            </a:prstGeom>
            <a:solidFill>
              <a:srgbClr val="FF0000">
                <a:alpha val="50195"/>
              </a:srgbClr>
            </a:solidFill>
            <a:ln w="9525">
              <a:solidFill>
                <a:srgbClr val="FFFFFF"/>
              </a:solidFill>
              <a:round/>
              <a:headEnd/>
              <a:tailEnd/>
            </a:ln>
          </p:spPr>
          <p:txBody>
            <a:bodyPr/>
            <a:lstStyle/>
            <a:p>
              <a:endParaRPr lang="en-US" baseline="0">
                <a:latin typeface="Calibri" charset="0"/>
              </a:endParaRPr>
            </a:p>
          </p:txBody>
        </p:sp>
        <p:cxnSp>
          <p:nvCxnSpPr>
            <p:cNvPr id="44083" name="AutoShape 78"/>
            <p:cNvCxnSpPr>
              <a:cxnSpLocks noChangeShapeType="1"/>
            </p:cNvCxnSpPr>
            <p:nvPr/>
          </p:nvCxnSpPr>
          <p:spPr bwMode="auto">
            <a:xfrm>
              <a:off x="3064" y="11327"/>
              <a:ext cx="2161" cy="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4084" name="Oval 77"/>
            <p:cNvSpPr>
              <a:spLocks noChangeArrowheads="1"/>
            </p:cNvSpPr>
            <p:nvPr/>
          </p:nvSpPr>
          <p:spPr bwMode="auto">
            <a:xfrm>
              <a:off x="3757" y="11013"/>
              <a:ext cx="723" cy="634"/>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sp>
          <p:nvSpPr>
            <p:cNvPr id="44085" name="Oval 76"/>
            <p:cNvSpPr>
              <a:spLocks noChangeArrowheads="1"/>
            </p:cNvSpPr>
            <p:nvPr/>
          </p:nvSpPr>
          <p:spPr bwMode="auto">
            <a:xfrm>
              <a:off x="3035" y="11013"/>
              <a:ext cx="722" cy="633"/>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sp>
          <p:nvSpPr>
            <p:cNvPr id="44086" name="Oval 75"/>
            <p:cNvSpPr>
              <a:spLocks noChangeArrowheads="1"/>
            </p:cNvSpPr>
            <p:nvPr/>
          </p:nvSpPr>
          <p:spPr bwMode="auto">
            <a:xfrm>
              <a:off x="4491" y="11013"/>
              <a:ext cx="722" cy="634"/>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sp>
          <p:nvSpPr>
            <p:cNvPr id="44087" name="AutoShape 74"/>
            <p:cNvSpPr>
              <a:spLocks noChangeArrowheads="1"/>
            </p:cNvSpPr>
            <p:nvPr/>
          </p:nvSpPr>
          <p:spPr bwMode="auto">
            <a:xfrm>
              <a:off x="3971" y="10469"/>
              <a:ext cx="227" cy="371"/>
            </a:xfrm>
            <a:prstGeom prst="upArrow">
              <a:avLst>
                <a:gd name="adj1" fmla="val 50000"/>
                <a:gd name="adj2" fmla="val 40859"/>
              </a:avLst>
            </a:prstGeom>
            <a:solidFill>
              <a:srgbClr val="5A5A5A"/>
            </a:solidFill>
            <a:ln w="9525">
              <a:solidFill>
                <a:srgbClr val="000000"/>
              </a:solidFill>
              <a:miter lim="800000"/>
              <a:headEnd/>
              <a:tailEnd/>
            </a:ln>
          </p:spPr>
          <p:txBody>
            <a:bodyPr/>
            <a:lstStyle/>
            <a:p>
              <a:endParaRPr lang="en-US" baseline="0">
                <a:latin typeface="Calibri" charset="0"/>
              </a:endParaRPr>
            </a:p>
          </p:txBody>
        </p:sp>
        <p:sp>
          <p:nvSpPr>
            <p:cNvPr id="44088" name="AutoShape 73"/>
            <p:cNvSpPr>
              <a:spLocks noChangeArrowheads="1"/>
            </p:cNvSpPr>
            <p:nvPr/>
          </p:nvSpPr>
          <p:spPr bwMode="auto">
            <a:xfrm>
              <a:off x="3971" y="11773"/>
              <a:ext cx="227" cy="382"/>
            </a:xfrm>
            <a:prstGeom prst="downArrow">
              <a:avLst>
                <a:gd name="adj1" fmla="val 50000"/>
                <a:gd name="adj2" fmla="val 42070"/>
              </a:avLst>
            </a:prstGeom>
            <a:solidFill>
              <a:srgbClr val="404040"/>
            </a:solidFill>
            <a:ln w="9525">
              <a:solidFill>
                <a:srgbClr val="000000"/>
              </a:solidFill>
              <a:miter lim="800000"/>
              <a:headEnd/>
              <a:tailEnd/>
            </a:ln>
          </p:spPr>
          <p:txBody>
            <a:bodyPr/>
            <a:lstStyle/>
            <a:p>
              <a:endParaRPr lang="en-US" baseline="0">
                <a:latin typeface="Calibri" charset="0"/>
              </a:endParaRPr>
            </a:p>
          </p:txBody>
        </p:sp>
        <p:sp>
          <p:nvSpPr>
            <p:cNvPr id="44089" name="Oval 72"/>
            <p:cNvSpPr>
              <a:spLocks noChangeArrowheads="1"/>
            </p:cNvSpPr>
            <p:nvPr/>
          </p:nvSpPr>
          <p:spPr bwMode="auto">
            <a:xfrm>
              <a:off x="6169" y="10585"/>
              <a:ext cx="722" cy="1396"/>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sp>
          <p:nvSpPr>
            <p:cNvPr id="44090" name="Oval 71"/>
            <p:cNvSpPr>
              <a:spLocks noChangeArrowheads="1"/>
            </p:cNvSpPr>
            <p:nvPr/>
          </p:nvSpPr>
          <p:spPr bwMode="auto">
            <a:xfrm>
              <a:off x="6891" y="10586"/>
              <a:ext cx="723" cy="1395"/>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sp>
          <p:nvSpPr>
            <p:cNvPr id="44091" name="Oval 70"/>
            <p:cNvSpPr>
              <a:spLocks noChangeArrowheads="1"/>
            </p:cNvSpPr>
            <p:nvPr/>
          </p:nvSpPr>
          <p:spPr bwMode="auto">
            <a:xfrm>
              <a:off x="7614" y="10585"/>
              <a:ext cx="722" cy="1396"/>
            </a:xfrm>
            <a:prstGeom prst="ellipse">
              <a:avLst/>
            </a:prstGeom>
            <a:solidFill>
              <a:srgbClr val="FFFFFF">
                <a:alpha val="0"/>
              </a:srgbClr>
            </a:solidFill>
            <a:ln w="19050">
              <a:solidFill>
                <a:srgbClr val="1F497D"/>
              </a:solidFill>
              <a:round/>
              <a:headEnd/>
              <a:tailEnd/>
            </a:ln>
          </p:spPr>
          <p:txBody>
            <a:bodyPr/>
            <a:lstStyle/>
            <a:p>
              <a:endParaRPr lang="en-US" baseline="0">
                <a:latin typeface="Calibri" charset="0"/>
              </a:endParaRPr>
            </a:p>
          </p:txBody>
        </p:sp>
        <p:cxnSp>
          <p:nvCxnSpPr>
            <p:cNvPr id="44092" name="AutoShape 69"/>
            <p:cNvCxnSpPr>
              <a:cxnSpLocks noChangeShapeType="1"/>
            </p:cNvCxnSpPr>
            <p:nvPr/>
          </p:nvCxnSpPr>
          <p:spPr bwMode="auto">
            <a:xfrm>
              <a:off x="6158" y="11283"/>
              <a:ext cx="2190"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4093" name="Oval 68"/>
            <p:cNvSpPr>
              <a:spLocks noChangeArrowheads="1"/>
            </p:cNvSpPr>
            <p:nvPr/>
          </p:nvSpPr>
          <p:spPr bwMode="auto">
            <a:xfrm>
              <a:off x="7086" y="10840"/>
              <a:ext cx="386" cy="933"/>
            </a:xfrm>
            <a:prstGeom prst="ellipse">
              <a:avLst/>
            </a:prstGeom>
            <a:solidFill>
              <a:srgbClr val="FF0000">
                <a:alpha val="50195"/>
              </a:srgbClr>
            </a:solidFill>
            <a:ln w="9525">
              <a:solidFill>
                <a:srgbClr val="FFFFFF"/>
              </a:solidFill>
              <a:round/>
              <a:headEnd/>
              <a:tailEnd/>
            </a:ln>
          </p:spPr>
          <p:txBody>
            <a:bodyPr/>
            <a:lstStyle/>
            <a:p>
              <a:endParaRPr lang="en-US" baseline="0">
                <a:latin typeface="Calibri" charset="0"/>
              </a:endParaRPr>
            </a:p>
          </p:txBody>
        </p:sp>
        <p:sp>
          <p:nvSpPr>
            <p:cNvPr id="44094" name="Text Box 67"/>
            <p:cNvSpPr txBox="1">
              <a:spLocks noChangeArrowheads="1"/>
            </p:cNvSpPr>
            <p:nvPr/>
          </p:nvSpPr>
          <p:spPr bwMode="auto">
            <a:xfrm>
              <a:off x="2626" y="12383"/>
              <a:ext cx="294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100" baseline="0">
                  <a:cs typeface="Calibri" charset="0"/>
                </a:rPr>
                <a:t>rebucketing adiabatic RF increase</a:t>
              </a:r>
              <a:endParaRPr lang="en-US" baseline="0">
                <a:latin typeface="Calibri" charset="0"/>
                <a:cs typeface="Calibri" charset="0"/>
              </a:endParaRPr>
            </a:p>
          </p:txBody>
        </p:sp>
        <p:sp>
          <p:nvSpPr>
            <p:cNvPr id="44095" name="Text Box 66"/>
            <p:cNvSpPr txBox="1">
              <a:spLocks noChangeArrowheads="1"/>
            </p:cNvSpPr>
            <p:nvPr/>
          </p:nvSpPr>
          <p:spPr bwMode="auto">
            <a:xfrm>
              <a:off x="5768" y="12382"/>
              <a:ext cx="2943"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97" tIns="44348" rIns="88697" bIns="44348"/>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1100" baseline="0">
                  <a:latin typeface="Calibri" charset="0"/>
                  <a:cs typeface="Calibri" charset="0"/>
                </a:rPr>
                <a:t>bunch has final parameters</a:t>
              </a:r>
              <a:endParaRPr lang="en-US" baseline="0">
                <a:latin typeface="Calibri" charset="0"/>
                <a:cs typeface="Calibri" charset="0"/>
              </a:endParaRPr>
            </a:p>
          </p:txBody>
        </p:sp>
      </p:grpSp>
      <p:sp>
        <p:nvSpPr>
          <p:cNvPr id="44038" name="TextBox 107"/>
          <p:cNvSpPr txBox="1">
            <a:spLocks noChangeArrowheads="1"/>
          </p:cNvSpPr>
          <p:nvPr/>
        </p:nvSpPr>
        <p:spPr bwMode="auto">
          <a:xfrm>
            <a:off x="323850" y="0"/>
            <a:ext cx="8496300" cy="946150"/>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algn="ctr" eaLnBrk="1" hangingPunct="1"/>
            <a:r>
              <a:rPr lang="en-US" sz="2800" b="1" baseline="0"/>
              <a:t>Proposed Scheme</a:t>
            </a:r>
            <a:r>
              <a:rPr lang="en-US" sz="2800" baseline="0"/>
              <a:t> </a:t>
            </a:r>
            <a:r>
              <a:rPr lang="en-US" sz="2800" b="1" baseline="0"/>
              <a:t>of Ion Stacking and Bunch Formation in The Collider</a:t>
            </a:r>
            <a:endParaRPr lang="ru-RU" sz="2800" b="1" baseline="0"/>
          </a:p>
        </p:txBody>
      </p:sp>
      <p:sp>
        <p:nvSpPr>
          <p:cNvPr id="44039" name="TextBox 58"/>
          <p:cNvSpPr txBox="1">
            <a:spLocks noChangeArrowheads="1"/>
          </p:cNvSpPr>
          <p:nvPr/>
        </p:nvSpPr>
        <p:spPr bwMode="auto">
          <a:xfrm rot="-5400000">
            <a:off x="-2114550" y="3505200"/>
            <a:ext cx="544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r>
              <a:rPr lang="en-US" b="1" baseline="0">
                <a:solidFill>
                  <a:srgbClr val="FF0000"/>
                </a:solidFill>
              </a:rPr>
              <a:t>All stages are provided with cooling </a:t>
            </a:r>
            <a:endParaRPr lang="ru-RU" b="1" baseline="0">
              <a:solidFill>
                <a:srgbClr val="FF0000"/>
              </a:solidFill>
            </a:endParaRPr>
          </a:p>
        </p:txBody>
      </p:sp>
      <p:grpSp>
        <p:nvGrpSpPr>
          <p:cNvPr id="44040" name="Group 9"/>
          <p:cNvGrpSpPr>
            <a:grpSpLocks/>
          </p:cNvGrpSpPr>
          <p:nvPr/>
        </p:nvGrpSpPr>
        <p:grpSpPr bwMode="auto">
          <a:xfrm>
            <a:off x="0" y="6373813"/>
            <a:ext cx="9093200" cy="495300"/>
            <a:chOff x="1" y="6373790"/>
            <a:chExt cx="9093199" cy="495412"/>
          </a:xfrm>
        </p:grpSpPr>
        <p:cxnSp>
          <p:nvCxnSpPr>
            <p:cNvPr id="66" name="Straight Connector 65"/>
            <p:cNvCxnSpPr/>
            <p:nvPr/>
          </p:nvCxnSpPr>
          <p:spPr bwMode="auto">
            <a:xfrm>
              <a:off x="1282700" y="6546850"/>
              <a:ext cx="7810500" cy="1587"/>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44042" name="Picture 7" descr="NICA-Logo_4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300" y="6477000"/>
              <a:ext cx="5969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81"/>
            <p:cNvSpPr>
              <a:spLocks noChangeArrowheads="1"/>
            </p:cNvSpPr>
            <p:nvPr/>
          </p:nvSpPr>
          <p:spPr bwMode="auto">
            <a:xfrm>
              <a:off x="931863" y="6583365"/>
              <a:ext cx="7935913" cy="2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sz="1200" b="1" baseline="0">
                <a:solidFill>
                  <a:srgbClr val="000066"/>
                </a:solidFill>
              </a:endParaRPr>
            </a:p>
          </p:txBody>
        </p:sp>
        <p:pic>
          <p:nvPicPr>
            <p:cNvPr id="44044" name="Picture 4" descr="JIN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373790"/>
              <a:ext cx="533400" cy="4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80647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3" descr="NICA_header_blue.tif"/>
          <p:cNvPicPr>
            <a:picLocks noChangeAspect="1"/>
          </p:cNvPicPr>
          <p:nvPr/>
        </p:nvPicPr>
        <p:blipFill>
          <a:blip r:embed="rId4" cstate="screen"/>
          <a:srcRect/>
          <a:stretch>
            <a:fillRect/>
          </a:stretch>
        </p:blipFill>
        <p:spPr bwMode="auto">
          <a:xfrm>
            <a:off x="0" y="0"/>
            <a:ext cx="9144000" cy="915988"/>
          </a:xfrm>
          <a:prstGeom prst="rect">
            <a:avLst/>
          </a:prstGeom>
          <a:noFill/>
          <a:ln w="9525">
            <a:noFill/>
            <a:miter lim="800000"/>
            <a:headEnd/>
            <a:tailEnd/>
          </a:ln>
        </p:spPr>
      </p:pic>
      <p:pic>
        <p:nvPicPr>
          <p:cNvPr id="118786" name="Рисунок 3"/>
          <p:cNvPicPr>
            <a:picLocks noChangeAspect="1" noChangeArrowheads="1"/>
          </p:cNvPicPr>
          <p:nvPr/>
        </p:nvPicPr>
        <p:blipFill>
          <a:blip r:embed="rId5" cstate="screen"/>
          <a:srcRect/>
          <a:stretch>
            <a:fillRect/>
          </a:stretch>
        </p:blipFill>
        <p:spPr bwMode="auto">
          <a:xfrm>
            <a:off x="785813" y="1571625"/>
            <a:ext cx="2876550" cy="1682750"/>
          </a:xfrm>
          <a:prstGeom prst="rect">
            <a:avLst/>
          </a:prstGeom>
          <a:noFill/>
          <a:ln w="9525">
            <a:noFill/>
            <a:miter lim="800000"/>
            <a:headEnd/>
            <a:tailEnd/>
          </a:ln>
        </p:spPr>
      </p:pic>
      <p:pic>
        <p:nvPicPr>
          <p:cNvPr id="118787" name="Рисунок 4"/>
          <p:cNvPicPr>
            <a:picLocks noChangeAspect="1" noChangeArrowheads="1"/>
          </p:cNvPicPr>
          <p:nvPr/>
        </p:nvPicPr>
        <p:blipFill>
          <a:blip r:embed="rId6" cstate="screen"/>
          <a:srcRect/>
          <a:stretch>
            <a:fillRect/>
          </a:stretch>
        </p:blipFill>
        <p:spPr bwMode="auto">
          <a:xfrm>
            <a:off x="3786188" y="1500188"/>
            <a:ext cx="2854325" cy="1992312"/>
          </a:xfrm>
          <a:prstGeom prst="rect">
            <a:avLst/>
          </a:prstGeom>
          <a:noFill/>
          <a:ln w="9525">
            <a:noFill/>
            <a:miter lim="800000"/>
            <a:headEnd/>
            <a:tailEnd/>
          </a:ln>
        </p:spPr>
      </p:pic>
      <p:sp>
        <p:nvSpPr>
          <p:cNvPr id="11878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ea typeface="MS PGothic" pitchFamily="34" charset="-128"/>
            </a:endParaRPr>
          </a:p>
        </p:txBody>
      </p:sp>
      <p:graphicFrame>
        <p:nvGraphicFramePr>
          <p:cNvPr id="118789" name="Object 6"/>
          <p:cNvGraphicFramePr>
            <a:graphicFrameLocks noChangeAspect="1"/>
          </p:cNvGraphicFramePr>
          <p:nvPr/>
        </p:nvGraphicFramePr>
        <p:xfrm>
          <a:off x="6942138" y="1552575"/>
          <a:ext cx="1774825" cy="1087438"/>
        </p:xfrm>
        <a:graphic>
          <a:graphicData uri="http://schemas.openxmlformats.org/presentationml/2006/ole">
            <mc:AlternateContent xmlns:mc="http://schemas.openxmlformats.org/markup-compatibility/2006">
              <mc:Choice xmlns:v="urn:schemas-microsoft-com:vml" Requires="v">
                <p:oleObj spid="_x0000_s118864" name="Формула" r:id="rId7" imgW="1143000" imgH="698400" progId="Equation.3">
                  <p:embed/>
                </p:oleObj>
              </mc:Choice>
              <mc:Fallback>
                <p:oleObj name="Формула" r:id="rId7" imgW="1143000" imgH="698400" progId="Equation.3">
                  <p:embed/>
                  <p:pic>
                    <p:nvPicPr>
                      <p:cNvPr id="0" name="Picture 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2138" y="1552575"/>
                        <a:ext cx="1774825" cy="1087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8790" name="Рисунок 7"/>
          <p:cNvPicPr>
            <a:picLocks noChangeAspect="1" noChangeArrowheads="1"/>
          </p:cNvPicPr>
          <p:nvPr/>
        </p:nvPicPr>
        <p:blipFill>
          <a:blip r:embed="rId9" cstate="screen"/>
          <a:srcRect/>
          <a:stretch>
            <a:fillRect/>
          </a:stretch>
        </p:blipFill>
        <p:spPr bwMode="auto">
          <a:xfrm>
            <a:off x="714375" y="3429000"/>
            <a:ext cx="3065463" cy="1792288"/>
          </a:xfrm>
          <a:prstGeom prst="rect">
            <a:avLst/>
          </a:prstGeom>
          <a:noFill/>
          <a:ln w="9525">
            <a:noFill/>
            <a:miter lim="800000"/>
            <a:headEnd/>
            <a:tailEnd/>
          </a:ln>
        </p:spPr>
      </p:pic>
      <p:pic>
        <p:nvPicPr>
          <p:cNvPr id="118791" name="Рисунок 8"/>
          <p:cNvPicPr>
            <a:picLocks noChangeAspect="1" noChangeArrowheads="1"/>
          </p:cNvPicPr>
          <p:nvPr/>
        </p:nvPicPr>
        <p:blipFill>
          <a:blip r:embed="rId10" cstate="screen"/>
          <a:srcRect/>
          <a:stretch>
            <a:fillRect/>
          </a:stretch>
        </p:blipFill>
        <p:spPr bwMode="auto">
          <a:xfrm>
            <a:off x="3786188" y="3500438"/>
            <a:ext cx="3013075" cy="1998662"/>
          </a:xfrm>
          <a:prstGeom prst="rect">
            <a:avLst/>
          </a:prstGeom>
          <a:noFill/>
          <a:ln w="9525">
            <a:noFill/>
            <a:miter lim="800000"/>
            <a:headEnd/>
            <a:tailEnd/>
          </a:ln>
        </p:spPr>
      </p:pic>
      <p:sp>
        <p:nvSpPr>
          <p:cNvPr id="11879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ea typeface="MS PGothic" pitchFamily="34" charset="-128"/>
            </a:endParaRPr>
          </a:p>
        </p:txBody>
      </p:sp>
      <p:sp>
        <p:nvSpPr>
          <p:cNvPr id="118793" name="TextBox 11"/>
          <p:cNvSpPr txBox="1">
            <a:spLocks noChangeArrowheads="1"/>
          </p:cNvSpPr>
          <p:nvPr/>
        </p:nvSpPr>
        <p:spPr bwMode="auto">
          <a:xfrm>
            <a:off x="1500188" y="5429250"/>
            <a:ext cx="5903912" cy="646113"/>
          </a:xfrm>
          <a:prstGeom prst="rect">
            <a:avLst/>
          </a:prstGeom>
          <a:noFill/>
          <a:ln w="9525">
            <a:noFill/>
            <a:miter lim="800000"/>
            <a:headEnd/>
            <a:tailEnd/>
          </a:ln>
        </p:spPr>
        <p:txBody>
          <a:bodyPr wrap="none">
            <a:spAutoFit/>
          </a:bodyPr>
          <a:lstStyle/>
          <a:p>
            <a:r>
              <a:rPr lang="en-US">
                <a:ea typeface="MS PGothic" pitchFamily="34" charset="-128"/>
              </a:rPr>
              <a:t>RF voltage of 2 kV at plateau duration up to 25 sec, </a:t>
            </a:r>
          </a:p>
          <a:p>
            <a:r>
              <a:rPr lang="en-US">
                <a:ea typeface="MS PGothic" pitchFamily="34" charset="-128"/>
              </a:rPr>
              <a:t>bunching factor (peak/mean current) ~ 5 (for NICA ~ 15)</a:t>
            </a:r>
            <a:endParaRPr lang="ru-RU">
              <a:ea typeface="MS PGothic" pitchFamily="34" charset="-128"/>
            </a:endParaRPr>
          </a:p>
        </p:txBody>
      </p:sp>
      <p:sp>
        <p:nvSpPr>
          <p:cNvPr id="118794" name="TextBox 12"/>
          <p:cNvSpPr txBox="1">
            <a:spLocks noChangeArrowheads="1"/>
          </p:cNvSpPr>
          <p:nvPr/>
        </p:nvSpPr>
        <p:spPr bwMode="auto">
          <a:xfrm>
            <a:off x="214313" y="285750"/>
            <a:ext cx="8532812" cy="523875"/>
          </a:xfrm>
          <a:prstGeom prst="rect">
            <a:avLst/>
          </a:prstGeom>
          <a:noFill/>
          <a:ln w="9525">
            <a:noFill/>
            <a:miter lim="800000"/>
            <a:headEnd/>
            <a:tailEnd/>
          </a:ln>
        </p:spPr>
        <p:txBody>
          <a:bodyPr wrap="none">
            <a:spAutoFit/>
          </a:bodyPr>
          <a:lstStyle/>
          <a:p>
            <a:r>
              <a:rPr lang="en-US" sz="2800" b="1">
                <a:solidFill>
                  <a:schemeClr val="tx2"/>
                </a:solidFill>
                <a:ea typeface="MS PGothic" pitchFamily="34" charset="-128"/>
              </a:rPr>
              <a:t>Stochastic cooling of the carbon beam 2.5 GeV/u</a:t>
            </a:r>
            <a:endParaRPr lang="ru-RU" sz="2800" b="1">
              <a:solidFill>
                <a:schemeClr val="tx2"/>
              </a:solidFill>
              <a:ea typeface="MS PGothic" pitchFamily="34" charset="-128"/>
            </a:endParaRPr>
          </a:p>
        </p:txBody>
      </p:sp>
      <p:sp>
        <p:nvSpPr>
          <p:cNvPr id="118795" name="TextBox 17"/>
          <p:cNvSpPr txBox="1">
            <a:spLocks noChangeArrowheads="1"/>
          </p:cNvSpPr>
          <p:nvPr/>
        </p:nvSpPr>
        <p:spPr bwMode="auto">
          <a:xfrm>
            <a:off x="928688" y="6072188"/>
            <a:ext cx="7296150" cy="461962"/>
          </a:xfrm>
          <a:prstGeom prst="rect">
            <a:avLst/>
          </a:prstGeom>
          <a:noFill/>
          <a:ln w="9525">
            <a:noFill/>
            <a:miter lim="800000"/>
            <a:headEnd/>
            <a:tailEnd/>
          </a:ln>
        </p:spPr>
        <p:txBody>
          <a:bodyPr wrap="none">
            <a:spAutoFit/>
          </a:bodyPr>
          <a:lstStyle/>
          <a:p>
            <a:r>
              <a:rPr lang="en-US" sz="2400" b="1">
                <a:solidFill>
                  <a:srgbClr val="FF0000"/>
                </a:solidFill>
                <a:ea typeface="MS PGothic" pitchFamily="34" charset="-128"/>
              </a:rPr>
              <a:t>Nearest plans: heavy ions, large bunching factor</a:t>
            </a:r>
            <a:endParaRPr lang="ru-RU" sz="2400" b="1">
              <a:solidFill>
                <a:srgbClr val="FF0000"/>
              </a:solidFill>
              <a:ea typeface="MS PGothic" pitchFamily="34" charset="-128"/>
            </a:endParaRPr>
          </a:p>
        </p:txBody>
      </p:sp>
      <p:sp>
        <p:nvSpPr>
          <p:cNvPr id="118796" name="TextBox 18"/>
          <p:cNvSpPr txBox="1">
            <a:spLocks noChangeArrowheads="1"/>
          </p:cNvSpPr>
          <p:nvPr/>
        </p:nvSpPr>
        <p:spPr bwMode="auto">
          <a:xfrm>
            <a:off x="7000875" y="4714875"/>
            <a:ext cx="1279525" cy="369888"/>
          </a:xfrm>
          <a:prstGeom prst="rect">
            <a:avLst/>
          </a:prstGeom>
          <a:noFill/>
          <a:ln w="9525">
            <a:noFill/>
            <a:miter lim="800000"/>
            <a:headEnd/>
            <a:tailEnd/>
          </a:ln>
        </p:spPr>
        <p:txBody>
          <a:bodyPr wrap="none">
            <a:spAutoFit/>
          </a:bodyPr>
          <a:lstStyle/>
          <a:p>
            <a:r>
              <a:rPr lang="ru-RU">
                <a:ea typeface="MS PGothic" pitchFamily="34" charset="-128"/>
                <a:sym typeface="Symbol" pitchFamily="18" charset="2"/>
              </a:rPr>
              <a:t></a:t>
            </a:r>
            <a:r>
              <a:rPr lang="en-US" baseline="-25000">
                <a:ea typeface="MS PGothic" pitchFamily="34" charset="-128"/>
                <a:sym typeface="Symbol" pitchFamily="18" charset="2"/>
              </a:rPr>
              <a:t>s</a:t>
            </a:r>
            <a:r>
              <a:rPr lang="en-US">
                <a:ea typeface="MS PGothic" pitchFamily="34" charset="-128"/>
                <a:sym typeface="Symbol" pitchFamily="18" charset="2"/>
              </a:rPr>
              <a:t> = 4.2 m</a:t>
            </a:r>
            <a:endParaRPr lang="ru-RU">
              <a:ea typeface="MS PGothic" pitchFamily="34" charset="-128"/>
            </a:endParaRPr>
          </a:p>
        </p:txBody>
      </p:sp>
      <p:sp>
        <p:nvSpPr>
          <p:cNvPr id="118797" name="TextBox 14"/>
          <p:cNvSpPr txBox="1">
            <a:spLocks noChangeArrowheads="1"/>
          </p:cNvSpPr>
          <p:nvPr/>
        </p:nvSpPr>
        <p:spPr bwMode="auto">
          <a:xfrm>
            <a:off x="928688" y="1214438"/>
            <a:ext cx="2108200" cy="646112"/>
          </a:xfrm>
          <a:prstGeom prst="rect">
            <a:avLst/>
          </a:prstGeom>
          <a:noFill/>
          <a:ln w="9525">
            <a:noFill/>
            <a:miter lim="800000"/>
            <a:headEnd/>
            <a:tailEnd/>
          </a:ln>
        </p:spPr>
        <p:txBody>
          <a:bodyPr wrap="none">
            <a:spAutoFit/>
          </a:bodyPr>
          <a:lstStyle/>
          <a:p>
            <a:r>
              <a:rPr lang="en-US">
                <a:ea typeface="MS PGothic" pitchFamily="34" charset="-128"/>
              </a:rPr>
              <a:t>Spectrum analyzer</a:t>
            </a:r>
            <a:endParaRPr lang="ru-RU">
              <a:ea typeface="MS PGothic" pitchFamily="34" charset="-128"/>
            </a:endParaRPr>
          </a:p>
          <a:p>
            <a:endParaRPr lang="ru-RU">
              <a:ea typeface="MS PGothic" pitchFamily="34" charset="-128"/>
            </a:endParaRPr>
          </a:p>
        </p:txBody>
      </p:sp>
      <p:sp>
        <p:nvSpPr>
          <p:cNvPr id="118798" name="TextBox 15"/>
          <p:cNvSpPr txBox="1">
            <a:spLocks noChangeArrowheads="1"/>
          </p:cNvSpPr>
          <p:nvPr/>
        </p:nvSpPr>
        <p:spPr bwMode="auto">
          <a:xfrm>
            <a:off x="4000500" y="1214438"/>
            <a:ext cx="2711450" cy="646112"/>
          </a:xfrm>
          <a:prstGeom prst="rect">
            <a:avLst/>
          </a:prstGeom>
          <a:noFill/>
          <a:ln w="9525">
            <a:noFill/>
            <a:miter lim="800000"/>
            <a:headEnd/>
            <a:tailEnd/>
          </a:ln>
        </p:spPr>
        <p:txBody>
          <a:bodyPr wrap="none">
            <a:spAutoFit/>
          </a:bodyPr>
          <a:lstStyle/>
          <a:p>
            <a:r>
              <a:rPr lang="en-US">
                <a:ea typeface="MS PGothic" pitchFamily="34" charset="-128"/>
              </a:rPr>
              <a:t>Computer reconstruction</a:t>
            </a:r>
            <a:endParaRPr lang="ru-RU">
              <a:ea typeface="MS PGothic" pitchFamily="34" charset="-128"/>
            </a:endParaRPr>
          </a:p>
          <a:p>
            <a:endParaRPr lang="ru-RU">
              <a:ea typeface="MS PGothic" pitchFamily="34" charset="-128"/>
            </a:endParaRPr>
          </a:p>
        </p:txBody>
      </p:sp>
      <p:sp>
        <p:nvSpPr>
          <p:cNvPr id="118799" name="TextBox 16"/>
          <p:cNvSpPr txBox="1">
            <a:spLocks noChangeArrowheads="1"/>
          </p:cNvSpPr>
          <p:nvPr/>
        </p:nvSpPr>
        <p:spPr bwMode="auto">
          <a:xfrm rot="-5400000">
            <a:off x="-397669" y="2183607"/>
            <a:ext cx="1736725" cy="369888"/>
          </a:xfrm>
          <a:prstGeom prst="rect">
            <a:avLst/>
          </a:prstGeom>
          <a:noFill/>
          <a:ln w="9525">
            <a:noFill/>
            <a:miter lim="800000"/>
            <a:headEnd/>
            <a:tailEnd/>
          </a:ln>
        </p:spPr>
        <p:txBody>
          <a:bodyPr wrap="none">
            <a:spAutoFit/>
          </a:bodyPr>
          <a:lstStyle/>
          <a:p>
            <a:r>
              <a:rPr lang="en-US">
                <a:ea typeface="MS PGothic" pitchFamily="34" charset="-128"/>
              </a:rPr>
              <a:t>Coasting beam</a:t>
            </a:r>
            <a:endParaRPr lang="ru-RU">
              <a:ea typeface="MS PGothic" pitchFamily="34" charset="-128"/>
            </a:endParaRPr>
          </a:p>
        </p:txBody>
      </p:sp>
      <p:sp>
        <p:nvSpPr>
          <p:cNvPr id="118800" name="TextBox 17"/>
          <p:cNvSpPr txBox="1">
            <a:spLocks noChangeArrowheads="1"/>
          </p:cNvSpPr>
          <p:nvPr/>
        </p:nvSpPr>
        <p:spPr bwMode="auto">
          <a:xfrm rot="-5400000">
            <a:off x="-397669" y="4183857"/>
            <a:ext cx="1736725" cy="369888"/>
          </a:xfrm>
          <a:prstGeom prst="rect">
            <a:avLst/>
          </a:prstGeom>
          <a:noFill/>
          <a:ln w="9525">
            <a:noFill/>
            <a:miter lim="800000"/>
            <a:headEnd/>
            <a:tailEnd/>
          </a:ln>
        </p:spPr>
        <p:txBody>
          <a:bodyPr wrap="none">
            <a:spAutoFit/>
          </a:bodyPr>
          <a:lstStyle/>
          <a:p>
            <a:r>
              <a:rPr lang="en-US">
                <a:ea typeface="MS PGothic" pitchFamily="34" charset="-128"/>
              </a:rPr>
              <a:t>Bunched beam</a:t>
            </a:r>
            <a:endParaRPr lang="ru-RU">
              <a:ea typeface="MS PGothic" pitchFamily="34" charset="-128"/>
            </a:endParaRPr>
          </a:p>
        </p:txBody>
      </p:sp>
      <p:sp>
        <p:nvSpPr>
          <p:cNvPr id="118802" name="Номер слайда 19"/>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4CCF175-8750-4F24-9F63-8C7B77D00D31}" type="slidenum">
              <a:rPr lang="ru-RU" sz="1200">
                <a:solidFill>
                  <a:srgbClr val="898989"/>
                </a:solidFill>
                <a:latin typeface="Calibri" pitchFamily="34" charset="0"/>
                <a:ea typeface="MS PGothic" pitchFamily="34" charset="-128"/>
              </a:rPr>
              <a:pPr algn="r"/>
              <a:t>48</a:t>
            </a:fld>
            <a:endParaRPr lang="ru-RU" sz="1200">
              <a:solidFill>
                <a:srgbClr val="898989"/>
              </a:solidFill>
              <a:latin typeface="Calibri" pitchFamily="34" charset="0"/>
              <a:ea typeface="MS PGothic" pitchFamily="34" charset="-128"/>
            </a:endParaRPr>
          </a:p>
        </p:txBody>
      </p:sp>
      <p:sp>
        <p:nvSpPr>
          <p:cNvPr id="118803"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ea typeface="MS PGothic" pitchFamily="34" charset="-128"/>
            </a:endParaRPr>
          </a:p>
        </p:txBody>
      </p:sp>
      <p:graphicFrame>
        <p:nvGraphicFramePr>
          <p:cNvPr id="118804" name="Object 22"/>
          <p:cNvGraphicFramePr>
            <a:graphicFrameLocks noChangeAspect="1"/>
          </p:cNvGraphicFramePr>
          <p:nvPr/>
        </p:nvGraphicFramePr>
        <p:xfrm>
          <a:off x="7027863" y="3482975"/>
          <a:ext cx="1779587" cy="1085850"/>
        </p:xfrm>
        <a:graphic>
          <a:graphicData uri="http://schemas.openxmlformats.org/presentationml/2006/ole">
            <mc:AlternateContent xmlns:mc="http://schemas.openxmlformats.org/markup-compatibility/2006">
              <mc:Choice xmlns:v="urn:schemas-microsoft-com:vml" Requires="v">
                <p:oleObj spid="_x0000_s118865" name="Формула" r:id="rId11" imgW="1130040" imgH="698400" progId="Equation.3">
                  <p:embed/>
                </p:oleObj>
              </mc:Choice>
              <mc:Fallback>
                <p:oleObj name="Формула" r:id="rId11" imgW="1130040" imgH="698400" progId="Equation.3">
                  <p:embed/>
                  <p:pic>
                    <p:nvPicPr>
                      <p:cNvPr id="0" name="Picture 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7863" y="3482975"/>
                        <a:ext cx="1779587"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Содержимое 2"/>
          <p:cNvSpPr>
            <a:spLocks noGrp="1"/>
          </p:cNvSpPr>
          <p:nvPr>
            <p:ph idx="1"/>
          </p:nvPr>
        </p:nvSpPr>
        <p:spPr/>
        <p:txBody>
          <a:bodyPr/>
          <a:lstStyle/>
          <a:p>
            <a:endParaRPr lang="ru-RU" smtClean="0"/>
          </a:p>
        </p:txBody>
      </p:sp>
      <p:sp>
        <p:nvSpPr>
          <p:cNvPr id="26627" name="Нижний колонтитул 3"/>
          <p:cNvSpPr>
            <a:spLocks noGrp="1"/>
          </p:cNvSpPr>
          <p:nvPr>
            <p:ph type="ftr" sz="quarter" idx="11"/>
          </p:nvPr>
        </p:nvSpPr>
        <p:spPr>
          <a:noFill/>
        </p:spPr>
        <p:txBody>
          <a:bodyPr/>
          <a:lstStyle/>
          <a:p>
            <a:r>
              <a:rPr lang="en-US" smtClean="0">
                <a:latin typeface="Arial" pitchFamily="34" charset="0"/>
                <a:cs typeface="Arial" pitchFamily="34" charset="0"/>
              </a:rPr>
              <a:t>MAC meeting Dubna June 2011</a:t>
            </a:r>
            <a:endParaRPr lang="ru-RU" smtClean="0">
              <a:latin typeface="Arial" pitchFamily="34" charset="0"/>
              <a:cs typeface="Arial" pitchFamily="34" charset="0"/>
            </a:endParaRPr>
          </a:p>
        </p:txBody>
      </p:sp>
      <p:sp>
        <p:nvSpPr>
          <p:cNvPr id="26628" name="Номер слайда 4"/>
          <p:cNvSpPr>
            <a:spLocks noGrp="1"/>
          </p:cNvSpPr>
          <p:nvPr>
            <p:ph type="sldNum" sz="quarter" idx="12"/>
          </p:nvPr>
        </p:nvSpPr>
        <p:spPr>
          <a:noFill/>
        </p:spPr>
        <p:txBody>
          <a:bodyPr/>
          <a:lstStyle/>
          <a:p>
            <a:fld id="{0CC1DC4E-D091-426D-800B-AEC0D847985D}" type="slidenum">
              <a:rPr lang="ru-RU" smtClean="0">
                <a:latin typeface="Arial" pitchFamily="34" charset="0"/>
                <a:cs typeface="Arial" pitchFamily="34" charset="0"/>
              </a:rPr>
              <a:pPr/>
              <a:t>49</a:t>
            </a:fld>
            <a:endParaRPr lang="ru-RU" smtClean="0">
              <a:latin typeface="Arial" pitchFamily="34" charset="0"/>
              <a:cs typeface="Arial" pitchFamily="34" charset="0"/>
            </a:endParaRPr>
          </a:p>
        </p:txBody>
      </p:sp>
      <p:sp>
        <p:nvSpPr>
          <p:cNvPr id="26629" name="Slide Number Placeholder 5"/>
          <p:cNvSpPr txBox="1">
            <a:spLocks/>
          </p:cNvSpPr>
          <p:nvPr/>
        </p:nvSpPr>
        <p:spPr bwMode="auto">
          <a:xfrm>
            <a:off x="6313488" y="6356350"/>
            <a:ext cx="2133600" cy="365125"/>
          </a:xfrm>
          <a:prstGeom prst="rect">
            <a:avLst/>
          </a:prstGeom>
          <a:noFill/>
          <a:ln w="9525">
            <a:noFill/>
            <a:miter lim="800000"/>
            <a:headEnd/>
            <a:tailEnd/>
          </a:ln>
        </p:spPr>
        <p:txBody>
          <a:bodyPr/>
          <a:lstStyle/>
          <a:p>
            <a:pPr algn="r"/>
            <a:fld id="{1DA0F35E-63F5-46A9-A055-E52706C536E2}" type="slidenum">
              <a:rPr lang="en-US" sz="1400"/>
              <a:pPr algn="r"/>
              <a:t>49</a:t>
            </a:fld>
            <a:endParaRPr lang="en-US" sz="1400"/>
          </a:p>
        </p:txBody>
      </p:sp>
      <p:pic>
        <p:nvPicPr>
          <p:cNvPr id="26630" name="Picture 109"/>
          <p:cNvPicPr>
            <a:picLocks noChangeAspect="1" noChangeArrowheads="1"/>
          </p:cNvPicPr>
          <p:nvPr/>
        </p:nvPicPr>
        <p:blipFill>
          <a:blip r:embed="rId2" cstate="print"/>
          <a:srcRect/>
          <a:stretch>
            <a:fillRect/>
          </a:stretch>
        </p:blipFill>
        <p:spPr bwMode="auto">
          <a:xfrm>
            <a:off x="319088" y="811213"/>
            <a:ext cx="8356600" cy="6221412"/>
          </a:xfrm>
          <a:prstGeom prst="rect">
            <a:avLst/>
          </a:prstGeom>
          <a:noFill/>
          <a:ln w="9525" algn="ctr">
            <a:noFill/>
            <a:miter lim="800000"/>
            <a:headEnd/>
            <a:tailEnd/>
          </a:ln>
        </p:spPr>
      </p:pic>
      <p:pic>
        <p:nvPicPr>
          <p:cNvPr id="8" name="Picture 85"/>
          <p:cNvPicPr>
            <a:picLocks noChangeAspect="1" noChangeArrowheads="1"/>
          </p:cNvPicPr>
          <p:nvPr/>
        </p:nvPicPr>
        <p:blipFill>
          <a:blip r:embed="rId3" cstate="print"/>
          <a:srcRect/>
          <a:stretch>
            <a:fillRect/>
          </a:stretch>
        </p:blipFill>
        <p:spPr bwMode="auto">
          <a:xfrm>
            <a:off x="4333875" y="1222375"/>
            <a:ext cx="2166938" cy="2616200"/>
          </a:xfrm>
          <a:prstGeom prst="rect">
            <a:avLst/>
          </a:prstGeom>
          <a:noFill/>
          <a:ln w="9525" algn="ctr">
            <a:noFill/>
            <a:miter lim="800000"/>
            <a:headEnd/>
            <a:tailEnd/>
          </a:ln>
        </p:spPr>
      </p:pic>
      <p:graphicFrame>
        <p:nvGraphicFramePr>
          <p:cNvPr id="9" name="Таблица 8"/>
          <p:cNvGraphicFramePr>
            <a:graphicFrameLocks noGrp="1"/>
          </p:cNvGraphicFramePr>
          <p:nvPr/>
        </p:nvGraphicFramePr>
        <p:xfrm>
          <a:off x="1643063" y="2339975"/>
          <a:ext cx="6053137" cy="2244725"/>
        </p:xfrm>
        <a:graphic>
          <a:graphicData uri="http://schemas.openxmlformats.org/drawingml/2006/table">
            <a:tbl>
              <a:tblPr/>
              <a:tblGrid>
                <a:gridCol w="4980126"/>
                <a:gridCol w="1073011"/>
              </a:tblGrid>
              <a:tr h="448945">
                <a:tc>
                  <a:txBody>
                    <a:bodyPr/>
                    <a:lstStyle/>
                    <a:p>
                      <a:pPr algn="just">
                        <a:spcAft>
                          <a:spcPts val="0"/>
                        </a:spcAft>
                      </a:pPr>
                      <a:r>
                        <a:rPr lang="en-US" sz="2400" dirty="0">
                          <a:effectLst/>
                          <a:latin typeface="Times New Roman"/>
                          <a:ea typeface="SimSun"/>
                          <a:cs typeface="Times New Roman"/>
                        </a:rPr>
                        <a:t>Maximum electron energy, </a:t>
                      </a:r>
                      <a:r>
                        <a:rPr lang="en-US" sz="2400" dirty="0" err="1">
                          <a:effectLst/>
                          <a:latin typeface="Times New Roman"/>
                          <a:ea typeface="SimSun"/>
                          <a:cs typeface="Times New Roman"/>
                        </a:rPr>
                        <a:t>MeV</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a:spcAft>
                          <a:spcPts val="0"/>
                        </a:spcAft>
                      </a:pPr>
                      <a:r>
                        <a:rPr lang="en-US" sz="2400" dirty="0" smtClean="0">
                          <a:effectLst/>
                          <a:latin typeface="Times New Roman"/>
                          <a:ea typeface="SimSun"/>
                          <a:cs typeface="Times New Roman"/>
                        </a:rPr>
                        <a:t>2.5</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r>
              <a:tr h="448945">
                <a:tc>
                  <a:txBody>
                    <a:bodyPr/>
                    <a:lstStyle/>
                    <a:p>
                      <a:pPr algn="just">
                        <a:spcAft>
                          <a:spcPts val="0"/>
                        </a:spcAft>
                      </a:pPr>
                      <a:r>
                        <a:rPr lang="en-US" sz="2400" dirty="0">
                          <a:effectLst/>
                          <a:latin typeface="Times New Roman"/>
                          <a:ea typeface="SimSun"/>
                          <a:cs typeface="Times New Roman"/>
                        </a:rPr>
                        <a:t>Cooling section length, m</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a:spcAft>
                          <a:spcPts val="0"/>
                        </a:spcAft>
                      </a:pPr>
                      <a:r>
                        <a:rPr lang="en-US" sz="2400" dirty="0">
                          <a:effectLst/>
                          <a:latin typeface="Times New Roman"/>
                          <a:ea typeface="SimSun"/>
                          <a:cs typeface="Times New Roman"/>
                        </a:rPr>
                        <a:t>6.0</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r>
              <a:tr h="448945">
                <a:tc>
                  <a:txBody>
                    <a:bodyPr/>
                    <a:lstStyle/>
                    <a:p>
                      <a:pPr algn="just">
                        <a:spcAft>
                          <a:spcPts val="0"/>
                        </a:spcAft>
                      </a:pPr>
                      <a:r>
                        <a:rPr lang="en-US" sz="2400" dirty="0">
                          <a:effectLst/>
                          <a:latin typeface="Times New Roman"/>
                          <a:ea typeface="SimSun"/>
                          <a:cs typeface="Times New Roman"/>
                        </a:rPr>
                        <a:t>Electron beam current, A</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a:spcAft>
                          <a:spcPts val="0"/>
                        </a:spcAft>
                      </a:pPr>
                      <a:r>
                        <a:rPr lang="en-US" sz="2400" dirty="0" smtClean="0">
                          <a:effectLst/>
                          <a:latin typeface="Times New Roman"/>
                          <a:ea typeface="SimSun"/>
                          <a:cs typeface="Times New Roman"/>
                        </a:rPr>
                        <a:t>0.5-1</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r>
              <a:tr h="448945">
                <a:tc>
                  <a:txBody>
                    <a:bodyPr/>
                    <a:lstStyle/>
                    <a:p>
                      <a:pPr algn="just">
                        <a:spcAft>
                          <a:spcPts val="0"/>
                        </a:spcAft>
                      </a:pPr>
                      <a:r>
                        <a:rPr lang="en-US" sz="2400" dirty="0">
                          <a:effectLst/>
                          <a:latin typeface="Times New Roman"/>
                          <a:ea typeface="SimSun"/>
                          <a:cs typeface="Times New Roman"/>
                        </a:rPr>
                        <a:t>Electron beam radius, cm</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a:spcAft>
                          <a:spcPts val="0"/>
                        </a:spcAft>
                      </a:pPr>
                      <a:r>
                        <a:rPr lang="en-US" sz="2400" dirty="0" smtClean="0">
                          <a:effectLst/>
                          <a:latin typeface="Times New Roman"/>
                          <a:ea typeface="SimSun"/>
                          <a:cs typeface="Times New Roman"/>
                        </a:rPr>
                        <a:t>1</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r>
              <a:tr h="448945">
                <a:tc>
                  <a:txBody>
                    <a:bodyPr/>
                    <a:lstStyle/>
                    <a:p>
                      <a:pPr algn="just">
                        <a:spcAft>
                          <a:spcPts val="0"/>
                        </a:spcAft>
                      </a:pPr>
                      <a:r>
                        <a:rPr lang="en-US" sz="2400" dirty="0">
                          <a:effectLst/>
                          <a:latin typeface="Times New Roman"/>
                          <a:ea typeface="SimSun"/>
                          <a:cs typeface="Times New Roman"/>
                        </a:rPr>
                        <a:t>Magnetic field in cooling section, T</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c>
                  <a:txBody>
                    <a:bodyPr/>
                    <a:lstStyle/>
                    <a:p>
                      <a:pPr algn="ctr">
                        <a:spcAft>
                          <a:spcPts val="0"/>
                        </a:spcAft>
                      </a:pPr>
                      <a:r>
                        <a:rPr lang="en-US" sz="2400" dirty="0" smtClean="0">
                          <a:effectLst/>
                          <a:latin typeface="Times New Roman"/>
                          <a:ea typeface="SimSun"/>
                          <a:cs typeface="Times New Roman"/>
                        </a:rPr>
                        <a:t>0.1-0.3</a:t>
                      </a:r>
                      <a:endParaRPr lang="ru-RU" sz="2400" dirty="0">
                        <a:effectLst/>
                        <a:latin typeface="Times"/>
                        <a:ea typeface="Times New Roman"/>
                        <a:cs typeface="Times New Roman"/>
                      </a:endParaRPr>
                    </a:p>
                  </a:txBody>
                  <a:tcPr marL="68588" marR="68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CCFF"/>
                    </a:solidFill>
                  </a:tcPr>
                </a:tc>
              </a:tr>
            </a:tbl>
          </a:graphicData>
        </a:graphic>
      </p:graphicFrame>
      <p:pic>
        <p:nvPicPr>
          <p:cNvPr id="26652" name="Picture 3" descr="NICA_header_blue.tif"/>
          <p:cNvPicPr>
            <a:picLocks noChangeAspect="1"/>
          </p:cNvPicPr>
          <p:nvPr/>
        </p:nvPicPr>
        <p:blipFill>
          <a:blip r:embed="rId4" cstate="print"/>
          <a:srcRect/>
          <a:stretch>
            <a:fillRect/>
          </a:stretch>
        </p:blipFill>
        <p:spPr bwMode="auto">
          <a:xfrm>
            <a:off x="0" y="0"/>
            <a:ext cx="9144000" cy="915988"/>
          </a:xfrm>
          <a:prstGeom prst="rect">
            <a:avLst/>
          </a:prstGeom>
          <a:noFill/>
          <a:ln w="9525">
            <a:noFill/>
            <a:miter lim="800000"/>
            <a:headEnd/>
            <a:tailEnd/>
          </a:ln>
        </p:spPr>
      </p:pic>
      <p:sp>
        <p:nvSpPr>
          <p:cNvPr id="26653" name="Заголовок 1"/>
          <p:cNvSpPr>
            <a:spLocks noGrp="1"/>
          </p:cNvSpPr>
          <p:nvPr>
            <p:ph type="title"/>
          </p:nvPr>
        </p:nvSpPr>
        <p:spPr>
          <a:xfrm>
            <a:off x="468313" y="0"/>
            <a:ext cx="8229600" cy="1143000"/>
          </a:xfrm>
        </p:spPr>
        <p:txBody>
          <a:bodyPr/>
          <a:lstStyle/>
          <a:p>
            <a:r>
              <a:rPr lang="en-US" sz="3200" b="1" smtClean="0"/>
              <a:t>Collider Electron cooling</a:t>
            </a:r>
            <a:endParaRPr lang="ru-RU" sz="3200" b="1"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9" descr="NICA_header_bl-wh.tif"/>
          <p:cNvPicPr>
            <a:picLocks noChangeAspect="1"/>
          </p:cNvPicPr>
          <p:nvPr/>
        </p:nvPicPr>
        <p:blipFill>
          <a:blip r:embed="rId3" cstate="screen"/>
          <a:srcRect/>
          <a:stretch>
            <a:fillRect/>
          </a:stretch>
        </p:blipFill>
        <p:spPr bwMode="auto">
          <a:xfrm>
            <a:off x="0" y="0"/>
            <a:ext cx="9144000" cy="917575"/>
          </a:xfrm>
          <a:prstGeom prst="rect">
            <a:avLst/>
          </a:prstGeom>
          <a:noFill/>
          <a:ln w="9525">
            <a:noFill/>
            <a:miter lim="800000"/>
            <a:headEnd/>
            <a:tailEnd/>
          </a:ln>
        </p:spPr>
      </p:pic>
      <p:sp>
        <p:nvSpPr>
          <p:cNvPr id="45058" name="Rectangle 7"/>
          <p:cNvSpPr>
            <a:spLocks noChangeArrowheads="1"/>
          </p:cNvSpPr>
          <p:nvPr/>
        </p:nvSpPr>
        <p:spPr bwMode="auto">
          <a:xfrm>
            <a:off x="1516063" y="228600"/>
            <a:ext cx="6756400" cy="523875"/>
          </a:xfrm>
          <a:prstGeom prst="rect">
            <a:avLst/>
          </a:prstGeom>
          <a:noFill/>
          <a:ln w="9525">
            <a:noFill/>
            <a:miter lim="800000"/>
            <a:headEnd/>
            <a:tailEnd/>
          </a:ln>
        </p:spPr>
        <p:txBody>
          <a:bodyPr>
            <a:spAutoFit/>
          </a:bodyPr>
          <a:lstStyle/>
          <a:p>
            <a:pPr marL="342900" indent="-342900"/>
            <a:r>
              <a:rPr kumimoji="1" lang="en-US" sz="2800" b="1">
                <a:solidFill>
                  <a:srgbClr val="000066"/>
                </a:solidFill>
              </a:rPr>
              <a:t>Colliders and fixed target experiments</a:t>
            </a:r>
            <a:endParaRPr kumimoji="1" lang="ru-RU" sz="2800" b="1">
              <a:solidFill>
                <a:srgbClr val="000066"/>
              </a:solidFill>
            </a:endParaRPr>
          </a:p>
        </p:txBody>
      </p:sp>
      <p:sp>
        <p:nvSpPr>
          <p:cNvPr id="314372" name="Text Box 4"/>
          <p:cNvSpPr txBox="1">
            <a:spLocks noChangeArrowheads="1"/>
          </p:cNvSpPr>
          <p:nvPr/>
        </p:nvSpPr>
        <p:spPr bwMode="auto">
          <a:xfrm>
            <a:off x="392113" y="1306513"/>
            <a:ext cx="8491537"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1">
                <a:solidFill>
                  <a:schemeClr val="accent2"/>
                </a:solidFill>
              </a:rPr>
              <a:t>1956, D.W.Kerst et al., – </a:t>
            </a:r>
            <a:r>
              <a:rPr lang="en-US" sz="2000" b="1">
                <a:solidFill>
                  <a:srgbClr val="FF0000"/>
                </a:solidFill>
              </a:rPr>
              <a:t>First proposal, pp collider</a:t>
            </a:r>
            <a:endParaRPr lang="en-US" sz="2000">
              <a:solidFill>
                <a:srgbClr val="FF0000"/>
              </a:solidFill>
            </a:endParaRPr>
          </a:p>
        </p:txBody>
      </p:sp>
      <p:sp>
        <p:nvSpPr>
          <p:cNvPr id="314373" name="Rectangle 5"/>
          <p:cNvSpPr>
            <a:spLocks noChangeArrowheads="1"/>
          </p:cNvSpPr>
          <p:nvPr/>
        </p:nvSpPr>
        <p:spPr bwMode="auto">
          <a:xfrm>
            <a:off x="0" y="-1841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ru-RU">
              <a:latin typeface="Arial"/>
              <a:ea typeface="Arial" charset="0"/>
              <a:cs typeface="Arial"/>
            </a:endParaRPr>
          </a:p>
        </p:txBody>
      </p:sp>
      <p:sp>
        <p:nvSpPr>
          <p:cNvPr id="314374" name="Text Box 6"/>
          <p:cNvSpPr txBox="1">
            <a:spLocks noChangeArrowheads="1"/>
          </p:cNvSpPr>
          <p:nvPr/>
        </p:nvSpPr>
        <p:spPr bwMode="auto">
          <a:xfrm>
            <a:off x="404813" y="849313"/>
            <a:ext cx="65484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u="sng">
                <a:solidFill>
                  <a:schemeClr val="accent2"/>
                </a:solidFill>
                <a:latin typeface="Arial"/>
                <a:ea typeface="Arial" charset="0"/>
                <a:cs typeface="Arial"/>
              </a:rPr>
              <a:t>History of colliding beams</a:t>
            </a:r>
            <a:endParaRPr lang="en-US" sz="2400" u="sng">
              <a:solidFill>
                <a:srgbClr val="FF0000"/>
              </a:solidFill>
              <a:latin typeface="Arial"/>
              <a:ea typeface="Arial" charset="0"/>
              <a:cs typeface="Arial"/>
            </a:endParaRPr>
          </a:p>
        </p:txBody>
      </p:sp>
      <p:grpSp>
        <p:nvGrpSpPr>
          <p:cNvPr id="314375" name="Group 7"/>
          <p:cNvGrpSpPr>
            <a:grpSpLocks/>
          </p:cNvGrpSpPr>
          <p:nvPr/>
        </p:nvGrpSpPr>
        <p:grpSpPr bwMode="auto">
          <a:xfrm>
            <a:off x="333375" y="1773238"/>
            <a:ext cx="8315325" cy="2460625"/>
            <a:chOff x="210" y="1080"/>
            <a:chExt cx="5238" cy="1550"/>
          </a:xfrm>
        </p:grpSpPr>
        <p:sp>
          <p:nvSpPr>
            <p:cNvPr id="314376" name="Text Box 8"/>
            <p:cNvSpPr txBox="1">
              <a:spLocks noChangeArrowheads="1"/>
            </p:cNvSpPr>
            <p:nvPr/>
          </p:nvSpPr>
          <p:spPr bwMode="auto">
            <a:xfrm>
              <a:off x="210" y="1080"/>
              <a:ext cx="46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kumimoji="1" sz="2400">
                  <a:solidFill>
                    <a:schemeClr val="tx1"/>
                  </a:solidFill>
                  <a:latin typeface="Arial" charset="0"/>
                  <a:ea typeface="Arial" charset="0"/>
                  <a:cs typeface="Arial" charset="0"/>
                </a:defRPr>
              </a:lvl1pPr>
              <a:lvl2pPr>
                <a:defRPr kumimoji="1" sz="2400">
                  <a:solidFill>
                    <a:schemeClr val="tx1"/>
                  </a:solidFill>
                  <a:latin typeface="Arial" charset="0"/>
                  <a:ea typeface="Arial" charset="0"/>
                </a:defRPr>
              </a:lvl2pPr>
              <a:lvl3pPr>
                <a:defRPr kumimoji="1" sz="2400">
                  <a:solidFill>
                    <a:schemeClr val="tx1"/>
                  </a:solidFill>
                  <a:latin typeface="Arial" charset="0"/>
                  <a:ea typeface="Arial" charset="0"/>
                </a:defRPr>
              </a:lvl3pPr>
              <a:lvl4pPr>
                <a:defRPr kumimoji="1" sz="2400">
                  <a:solidFill>
                    <a:schemeClr val="tx1"/>
                  </a:solidFill>
                  <a:latin typeface="Arial" charset="0"/>
                  <a:ea typeface="Arial" charset="0"/>
                </a:defRPr>
              </a:lvl4pPr>
              <a:lvl5pPr>
                <a:defRPr kumimoji="1" sz="2400">
                  <a:solidFill>
                    <a:schemeClr val="tx1"/>
                  </a:solidFill>
                  <a:latin typeface="Arial" charset="0"/>
                  <a:ea typeface="Arial" charset="0"/>
                </a:defRPr>
              </a:lvl5pPr>
              <a:lvl6pPr fontAlgn="base">
                <a:spcBef>
                  <a:spcPct val="0"/>
                </a:spcBef>
                <a:spcAft>
                  <a:spcPct val="0"/>
                </a:spcAft>
                <a:defRPr kumimoji="1" sz="2400">
                  <a:solidFill>
                    <a:schemeClr val="tx1"/>
                  </a:solidFill>
                  <a:latin typeface="Arial" charset="0"/>
                  <a:ea typeface="Arial" charset="0"/>
                </a:defRPr>
              </a:lvl6pPr>
              <a:lvl7pPr fontAlgn="base">
                <a:spcBef>
                  <a:spcPct val="0"/>
                </a:spcBef>
                <a:spcAft>
                  <a:spcPct val="0"/>
                </a:spcAft>
                <a:defRPr kumimoji="1" sz="2400">
                  <a:solidFill>
                    <a:schemeClr val="tx1"/>
                  </a:solidFill>
                  <a:latin typeface="Arial" charset="0"/>
                  <a:ea typeface="Arial" charset="0"/>
                </a:defRPr>
              </a:lvl7pPr>
              <a:lvl8pPr fontAlgn="base">
                <a:spcBef>
                  <a:spcPct val="0"/>
                </a:spcBef>
                <a:spcAft>
                  <a:spcPct val="0"/>
                </a:spcAft>
                <a:defRPr kumimoji="1" sz="2400">
                  <a:solidFill>
                    <a:schemeClr val="tx1"/>
                  </a:solidFill>
                  <a:latin typeface="Arial" charset="0"/>
                  <a:ea typeface="Arial" charset="0"/>
                </a:defRPr>
              </a:lvl8pPr>
              <a:lvl9pPr fontAlgn="base">
                <a:spcBef>
                  <a:spcPct val="0"/>
                </a:spcBef>
                <a:spcAft>
                  <a:spcPct val="0"/>
                </a:spcAft>
                <a:defRPr kumimoji="1" sz="2400">
                  <a:solidFill>
                    <a:schemeClr val="tx1"/>
                  </a:solidFill>
                  <a:latin typeface="Arial" charset="0"/>
                  <a:ea typeface="Arial" charset="0"/>
                </a:defRPr>
              </a:lvl9pPr>
            </a:lstStyle>
            <a:p>
              <a:pPr eaLnBrk="0" hangingPunct="0">
                <a:spcBef>
                  <a:spcPct val="50000"/>
                </a:spcBef>
                <a:defRPr/>
              </a:pPr>
              <a:r>
                <a:rPr kumimoji="0" lang="en-US" sz="2000" b="1" smtClean="0">
                  <a:solidFill>
                    <a:srgbClr val="0000CC"/>
                  </a:solidFill>
                  <a:latin typeface="Arial"/>
                  <a:cs typeface="Arial"/>
                </a:rPr>
                <a:t>1958 - 1965 VEP, INP at Novosibirsk</a:t>
              </a:r>
            </a:p>
          </p:txBody>
        </p:sp>
        <p:pic>
          <p:nvPicPr>
            <p:cNvPr id="45078" name="Picture 9" descr="Budker_Skrnsky"/>
            <p:cNvPicPr>
              <a:picLocks noChangeAspect="1" noChangeArrowheads="1"/>
            </p:cNvPicPr>
            <p:nvPr/>
          </p:nvPicPr>
          <p:blipFill>
            <a:blip r:embed="rId4" cstate="screen"/>
            <a:srcRect/>
            <a:stretch>
              <a:fillRect/>
            </a:stretch>
          </p:blipFill>
          <p:spPr bwMode="auto">
            <a:xfrm>
              <a:off x="336" y="1304"/>
              <a:ext cx="1969" cy="1296"/>
            </a:xfrm>
            <a:prstGeom prst="rect">
              <a:avLst/>
            </a:prstGeom>
            <a:noFill/>
            <a:ln w="9525">
              <a:noFill/>
              <a:miter lim="800000"/>
              <a:headEnd/>
              <a:tailEnd/>
            </a:ln>
          </p:spPr>
        </p:pic>
        <p:sp>
          <p:nvSpPr>
            <p:cNvPr id="314378" name="Text Box 10"/>
            <p:cNvSpPr txBox="1">
              <a:spLocks noChangeArrowheads="1"/>
            </p:cNvSpPr>
            <p:nvPr/>
          </p:nvSpPr>
          <p:spPr bwMode="auto">
            <a:xfrm>
              <a:off x="2130" y="1355"/>
              <a:ext cx="2246"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kumimoji="1" sz="2400">
                  <a:solidFill>
                    <a:schemeClr val="tx1"/>
                  </a:solidFill>
                  <a:latin typeface="Arial" charset="0"/>
                  <a:ea typeface="Arial" charset="0"/>
                  <a:cs typeface="Arial" charset="0"/>
                </a:defRPr>
              </a:lvl1pPr>
              <a:lvl2pPr>
                <a:defRPr kumimoji="1" sz="2400">
                  <a:solidFill>
                    <a:schemeClr val="tx1"/>
                  </a:solidFill>
                  <a:latin typeface="Arial" charset="0"/>
                  <a:ea typeface="Arial" charset="0"/>
                </a:defRPr>
              </a:lvl2pPr>
              <a:lvl3pPr>
                <a:defRPr kumimoji="1" sz="2400">
                  <a:solidFill>
                    <a:schemeClr val="tx1"/>
                  </a:solidFill>
                  <a:latin typeface="Arial" charset="0"/>
                  <a:ea typeface="Arial" charset="0"/>
                </a:defRPr>
              </a:lvl3pPr>
              <a:lvl4pPr>
                <a:defRPr kumimoji="1" sz="2400">
                  <a:solidFill>
                    <a:schemeClr val="tx1"/>
                  </a:solidFill>
                  <a:latin typeface="Arial" charset="0"/>
                  <a:ea typeface="Arial" charset="0"/>
                </a:defRPr>
              </a:lvl4pPr>
              <a:lvl5pPr>
                <a:defRPr kumimoji="1" sz="2400">
                  <a:solidFill>
                    <a:schemeClr val="tx1"/>
                  </a:solidFill>
                  <a:latin typeface="Arial" charset="0"/>
                  <a:ea typeface="Arial" charset="0"/>
                </a:defRPr>
              </a:lvl5pPr>
              <a:lvl6pPr fontAlgn="base">
                <a:spcBef>
                  <a:spcPct val="0"/>
                </a:spcBef>
                <a:spcAft>
                  <a:spcPct val="0"/>
                </a:spcAft>
                <a:defRPr kumimoji="1" sz="2400">
                  <a:solidFill>
                    <a:schemeClr val="tx1"/>
                  </a:solidFill>
                  <a:latin typeface="Arial" charset="0"/>
                  <a:ea typeface="Arial" charset="0"/>
                </a:defRPr>
              </a:lvl6pPr>
              <a:lvl7pPr fontAlgn="base">
                <a:spcBef>
                  <a:spcPct val="0"/>
                </a:spcBef>
                <a:spcAft>
                  <a:spcPct val="0"/>
                </a:spcAft>
                <a:defRPr kumimoji="1" sz="2400">
                  <a:solidFill>
                    <a:schemeClr val="tx1"/>
                  </a:solidFill>
                  <a:latin typeface="Arial" charset="0"/>
                  <a:ea typeface="Arial" charset="0"/>
                </a:defRPr>
              </a:lvl7pPr>
              <a:lvl8pPr fontAlgn="base">
                <a:spcBef>
                  <a:spcPct val="0"/>
                </a:spcBef>
                <a:spcAft>
                  <a:spcPct val="0"/>
                </a:spcAft>
                <a:defRPr kumimoji="1" sz="2400">
                  <a:solidFill>
                    <a:schemeClr val="tx1"/>
                  </a:solidFill>
                  <a:latin typeface="Arial" charset="0"/>
                  <a:ea typeface="Arial" charset="0"/>
                </a:defRPr>
              </a:lvl8pPr>
              <a:lvl9pPr fontAlgn="base">
                <a:spcBef>
                  <a:spcPct val="0"/>
                </a:spcBef>
                <a:spcAft>
                  <a:spcPct val="0"/>
                </a:spcAft>
                <a:defRPr kumimoji="1" sz="2400">
                  <a:solidFill>
                    <a:schemeClr val="tx1"/>
                  </a:solidFill>
                  <a:latin typeface="Arial" charset="0"/>
                  <a:ea typeface="Arial" charset="0"/>
                </a:defRPr>
              </a:lvl9pPr>
            </a:lstStyle>
            <a:p>
              <a:pPr eaLnBrk="0" hangingPunct="0">
                <a:defRPr/>
              </a:pPr>
              <a:r>
                <a:rPr kumimoji="0" lang="en-US" sz="2000" b="1" smtClean="0">
                  <a:solidFill>
                    <a:srgbClr val="0000CC"/>
                  </a:solidFill>
                  <a:latin typeface="Arial"/>
                  <a:cs typeface="Arial"/>
                </a:rPr>
                <a:t>	</a:t>
              </a:r>
              <a:r>
                <a:rPr kumimoji="0" lang="en-US" sz="2000" b="1" u="sng" smtClean="0">
                  <a:solidFill>
                    <a:srgbClr val="0000CC"/>
                  </a:solidFill>
                  <a:latin typeface="Arial"/>
                  <a:cs typeface="Arial"/>
                </a:rPr>
                <a:t>G.Budker</a:t>
              </a:r>
              <a:r>
                <a:rPr kumimoji="0" lang="en-US" sz="2000" b="1" smtClean="0">
                  <a:solidFill>
                    <a:srgbClr val="0000CC"/>
                  </a:solidFill>
                  <a:latin typeface="Arial"/>
                  <a:cs typeface="Arial"/>
                </a:rPr>
                <a:t>, A.Naumov, </a:t>
              </a:r>
              <a:r>
                <a:rPr kumimoji="0" lang="en-US" sz="2000" b="1" u="sng" smtClean="0">
                  <a:solidFill>
                    <a:srgbClr val="0000CC"/>
                  </a:solidFill>
                  <a:latin typeface="Arial"/>
                  <a:cs typeface="Arial"/>
                </a:rPr>
                <a:t>A.Skrinsky</a:t>
              </a:r>
              <a:r>
                <a:rPr kumimoji="0" lang="en-US" sz="2000" b="1" smtClean="0">
                  <a:solidFill>
                    <a:srgbClr val="0000CC"/>
                  </a:solidFill>
                  <a:latin typeface="Arial"/>
                  <a:cs typeface="Arial"/>
                </a:rPr>
                <a:t>, S.Popov, V.Sidorov, G.Tumaikin et al.</a:t>
              </a:r>
              <a:endParaRPr kumimoji="0" lang="ru-RU" sz="2000" b="1" smtClean="0">
                <a:solidFill>
                  <a:srgbClr val="0000CC"/>
                </a:solidFill>
                <a:latin typeface="Arial"/>
                <a:cs typeface="Arial"/>
              </a:endParaRPr>
            </a:p>
          </p:txBody>
        </p:sp>
        <p:pic>
          <p:nvPicPr>
            <p:cNvPr id="45080" name="Picture 11" descr="Three_at_VEP_1"/>
            <p:cNvPicPr>
              <a:picLocks noChangeAspect="1" noChangeArrowheads="1"/>
            </p:cNvPicPr>
            <p:nvPr/>
          </p:nvPicPr>
          <p:blipFill>
            <a:blip r:embed="rId5" cstate="screen"/>
            <a:srcRect/>
            <a:stretch>
              <a:fillRect/>
            </a:stretch>
          </p:blipFill>
          <p:spPr bwMode="auto">
            <a:xfrm>
              <a:off x="4369" y="1140"/>
              <a:ext cx="1079" cy="1490"/>
            </a:xfrm>
            <a:prstGeom prst="rect">
              <a:avLst/>
            </a:prstGeom>
            <a:noFill/>
            <a:ln w="9525">
              <a:noFill/>
              <a:miter lim="800000"/>
              <a:headEnd/>
              <a:tailEnd/>
            </a:ln>
          </p:spPr>
        </p:pic>
        <p:sp>
          <p:nvSpPr>
            <p:cNvPr id="314380" name="Rectangle 12"/>
            <p:cNvSpPr>
              <a:spLocks noChangeArrowheads="1"/>
            </p:cNvSpPr>
            <p:nvPr/>
          </p:nvSpPr>
          <p:spPr bwMode="auto">
            <a:xfrm>
              <a:off x="2457" y="2119"/>
              <a:ext cx="1829"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342900" indent="-342900" algn="ctr">
                <a:lnSpc>
                  <a:spcPct val="130000"/>
                </a:lnSpc>
                <a:spcBef>
                  <a:spcPct val="50000"/>
                </a:spcBef>
                <a:defRPr/>
              </a:pPr>
              <a:r>
                <a:rPr lang="en-US" sz="2000" b="1">
                  <a:solidFill>
                    <a:srgbClr val="0000CC"/>
                  </a:solidFill>
                  <a:latin typeface="Arial"/>
                  <a:ea typeface="Arial" charset="0"/>
                  <a:cs typeface="Arial"/>
                </a:rPr>
                <a:t>e</a:t>
              </a:r>
              <a:r>
                <a:rPr lang="en-US" sz="2000" b="1" baseline="30000">
                  <a:solidFill>
                    <a:srgbClr val="0000CC"/>
                  </a:solidFill>
                  <a:latin typeface="Arial"/>
                  <a:ea typeface="Arial" charset="0"/>
                  <a:cs typeface="Arial"/>
                </a:rPr>
                <a:t>-</a:t>
              </a:r>
              <a:r>
                <a:rPr lang="en-US" sz="2000" b="1">
                  <a:solidFill>
                    <a:srgbClr val="0000CC"/>
                  </a:solidFill>
                  <a:latin typeface="Arial"/>
                  <a:ea typeface="Arial" charset="0"/>
                  <a:cs typeface="Arial"/>
                </a:rPr>
                <a:t>e</a:t>
              </a:r>
              <a:r>
                <a:rPr lang="en-US" sz="2000" b="1" baseline="30000">
                  <a:solidFill>
                    <a:srgbClr val="0000CC"/>
                  </a:solidFill>
                  <a:latin typeface="Arial"/>
                  <a:ea typeface="Arial" charset="0"/>
                  <a:cs typeface="Arial"/>
                </a:rPr>
                <a:t>-</a:t>
              </a:r>
              <a:r>
                <a:rPr lang="en-US" sz="2000" b="1">
                  <a:solidFill>
                    <a:srgbClr val="0000CC"/>
                  </a:solidFill>
                  <a:latin typeface="Arial"/>
                  <a:ea typeface="Arial" charset="0"/>
                  <a:cs typeface="Arial"/>
                </a:rPr>
                <a:t>, 2 x 160 MeV, </a:t>
              </a:r>
            </a:p>
            <a:p>
              <a:pPr marL="342900" indent="-342900" algn="ctr">
                <a:defRPr/>
              </a:pPr>
              <a:r>
                <a:rPr lang="en-US" sz="2000" b="1">
                  <a:solidFill>
                    <a:srgbClr val="0000CC"/>
                  </a:solidFill>
                  <a:latin typeface="Arial"/>
                  <a:ea typeface="Arial" charset="0"/>
                  <a:cs typeface="Arial"/>
                </a:rPr>
                <a:t>L = 3</a:t>
              </a:r>
              <a:r>
                <a:rPr lang="en-US" sz="2000" b="1">
                  <a:solidFill>
                    <a:srgbClr val="0000CC"/>
                  </a:solidFill>
                  <a:latin typeface="Arial"/>
                  <a:ea typeface="Arial" charset="0"/>
                  <a:cs typeface="Arial"/>
                  <a:sym typeface="Symbol" charset="0"/>
                </a:rPr>
                <a:t>10</a:t>
              </a:r>
              <a:r>
                <a:rPr lang="en-US" sz="2000" b="1" baseline="30000">
                  <a:solidFill>
                    <a:srgbClr val="0000CC"/>
                  </a:solidFill>
                  <a:latin typeface="Arial"/>
                  <a:ea typeface="Arial" charset="0"/>
                  <a:cs typeface="Arial"/>
                  <a:sym typeface="Symbol" charset="0"/>
                </a:rPr>
                <a:t>27</a:t>
              </a:r>
              <a:r>
                <a:rPr lang="en-US" sz="2000" b="1">
                  <a:solidFill>
                    <a:srgbClr val="0000CC"/>
                  </a:solidFill>
                  <a:latin typeface="Arial"/>
                  <a:ea typeface="Arial" charset="0"/>
                  <a:cs typeface="Arial"/>
                  <a:sym typeface="Symbol" charset="0"/>
                </a:rPr>
                <a:t> cm</a:t>
              </a:r>
              <a:r>
                <a:rPr lang="en-US" sz="2000" b="1" baseline="30000">
                  <a:solidFill>
                    <a:srgbClr val="0000CC"/>
                  </a:solidFill>
                  <a:latin typeface="Arial"/>
                  <a:ea typeface="Arial" charset="0"/>
                  <a:cs typeface="Arial"/>
                  <a:sym typeface="Symbol" charset="0"/>
                </a:rPr>
                <a:t>-2</a:t>
              </a:r>
              <a:r>
                <a:rPr lang="en-US" sz="2000" b="1">
                  <a:solidFill>
                    <a:srgbClr val="0000CC"/>
                  </a:solidFill>
                  <a:latin typeface="Arial"/>
                  <a:ea typeface="Arial" charset="0"/>
                  <a:cs typeface="Arial"/>
                  <a:sym typeface="Symbol" charset="0"/>
                </a:rPr>
                <a:t>s</a:t>
              </a:r>
              <a:r>
                <a:rPr lang="en-US" sz="2000" b="1" baseline="30000">
                  <a:solidFill>
                    <a:srgbClr val="0000CC"/>
                  </a:solidFill>
                  <a:latin typeface="Arial"/>
                  <a:ea typeface="Arial" charset="0"/>
                  <a:cs typeface="Arial"/>
                  <a:sym typeface="Symbol" charset="0"/>
                </a:rPr>
                <a:t>-1</a:t>
              </a:r>
              <a:endParaRPr lang="en-US" sz="2000" b="1">
                <a:solidFill>
                  <a:srgbClr val="0000CC"/>
                </a:solidFill>
                <a:latin typeface="Arial"/>
                <a:ea typeface="Arial" charset="0"/>
                <a:cs typeface="Arial"/>
                <a:sym typeface="Symbol" charset="0"/>
              </a:endParaRPr>
            </a:p>
          </p:txBody>
        </p:sp>
      </p:grpSp>
      <p:sp>
        <p:nvSpPr>
          <p:cNvPr id="314381" name="Line 13"/>
          <p:cNvSpPr>
            <a:spLocks noChangeShapeType="1"/>
          </p:cNvSpPr>
          <p:nvPr/>
        </p:nvSpPr>
        <p:spPr bwMode="auto">
          <a:xfrm>
            <a:off x="0" y="1709738"/>
            <a:ext cx="9144000"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grpSp>
        <p:nvGrpSpPr>
          <p:cNvPr id="314382" name="Group 14"/>
          <p:cNvGrpSpPr>
            <a:grpSpLocks/>
          </p:cNvGrpSpPr>
          <p:nvPr/>
        </p:nvGrpSpPr>
        <p:grpSpPr bwMode="auto">
          <a:xfrm>
            <a:off x="0" y="4303713"/>
            <a:ext cx="9144000" cy="2403475"/>
            <a:chOff x="0" y="2658"/>
            <a:chExt cx="5760" cy="1514"/>
          </a:xfrm>
        </p:grpSpPr>
        <p:grpSp>
          <p:nvGrpSpPr>
            <p:cNvPr id="45068" name="Group 15"/>
            <p:cNvGrpSpPr>
              <a:grpSpLocks/>
            </p:cNvGrpSpPr>
            <p:nvPr/>
          </p:nvGrpSpPr>
          <p:grpSpPr bwMode="auto">
            <a:xfrm>
              <a:off x="112" y="2658"/>
              <a:ext cx="5544" cy="1514"/>
              <a:chOff x="112" y="2586"/>
              <a:chExt cx="5544" cy="1514"/>
            </a:xfrm>
          </p:grpSpPr>
          <p:sp>
            <p:nvSpPr>
              <p:cNvPr id="314384" name="Rectangle 16"/>
              <p:cNvSpPr>
                <a:spLocks noChangeArrowheads="1"/>
              </p:cNvSpPr>
              <p:nvPr/>
            </p:nvSpPr>
            <p:spPr bwMode="auto">
              <a:xfrm>
                <a:off x="1065" y="2586"/>
                <a:ext cx="2906"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342900" indent="-342900">
                  <a:lnSpc>
                    <a:spcPct val="130000"/>
                  </a:lnSpc>
                  <a:spcBef>
                    <a:spcPct val="50000"/>
                  </a:spcBef>
                  <a:defRPr/>
                </a:pPr>
                <a:r>
                  <a:rPr lang="en-US" sz="2000" b="1">
                    <a:solidFill>
                      <a:srgbClr val="000066"/>
                    </a:solidFill>
                    <a:latin typeface="Arial"/>
                    <a:ea typeface="Arial" charset="0"/>
                    <a:cs typeface="Arial"/>
                  </a:rPr>
                  <a:t>1958 - 1965 SLAC </a:t>
                </a:r>
                <a:endParaRPr lang="en-US" sz="2000" b="1">
                  <a:solidFill>
                    <a:srgbClr val="000066"/>
                  </a:solidFill>
                  <a:latin typeface="Arial"/>
                  <a:ea typeface="Arial" charset="0"/>
                  <a:cs typeface="Arial"/>
                  <a:sym typeface="Symbol" charset="0"/>
                </a:endParaRPr>
              </a:p>
            </p:txBody>
          </p:sp>
          <p:sp>
            <p:nvSpPr>
              <p:cNvPr id="314385" name="Rectangle 17"/>
              <p:cNvSpPr>
                <a:spLocks noChangeArrowheads="1"/>
              </p:cNvSpPr>
              <p:nvPr/>
            </p:nvSpPr>
            <p:spPr bwMode="auto">
              <a:xfrm>
                <a:off x="939" y="2866"/>
                <a:ext cx="2717"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342900" indent="-342900" algn="ctr">
                  <a:spcBef>
                    <a:spcPct val="50000"/>
                  </a:spcBef>
                  <a:defRPr/>
                </a:pPr>
                <a:r>
                  <a:rPr lang="en-US" sz="2000" b="1">
                    <a:solidFill>
                      <a:srgbClr val="000066"/>
                    </a:solidFill>
                    <a:latin typeface="Arial"/>
                    <a:ea typeface="Arial" charset="0"/>
                    <a:cs typeface="Arial"/>
                  </a:rPr>
                  <a:t>Princeton-Stanford</a:t>
                </a:r>
                <a:r>
                  <a:rPr lang="ru-RU" sz="2000" b="1">
                    <a:solidFill>
                      <a:srgbClr val="000066"/>
                    </a:solidFill>
                    <a:latin typeface="Arial"/>
                    <a:ea typeface="Arial" charset="0"/>
                    <a:cs typeface="Arial"/>
                  </a:rPr>
                  <a:t> </a:t>
                </a:r>
                <a:r>
                  <a:rPr lang="en-US" sz="2000" b="1">
                    <a:solidFill>
                      <a:srgbClr val="000066"/>
                    </a:solidFill>
                    <a:latin typeface="Arial"/>
                    <a:ea typeface="Arial" charset="0"/>
                    <a:cs typeface="Arial"/>
                  </a:rPr>
                  <a:t>group:</a:t>
                </a:r>
              </a:p>
              <a:p>
                <a:pPr marL="342900" indent="-342900" algn="ctr">
                  <a:defRPr/>
                </a:pPr>
                <a:r>
                  <a:rPr lang="en-US" sz="2000" b="1">
                    <a:solidFill>
                      <a:srgbClr val="000066"/>
                    </a:solidFill>
                    <a:latin typeface="Arial"/>
                    <a:ea typeface="Arial" charset="0"/>
                    <a:cs typeface="Arial"/>
                  </a:rPr>
                  <a:t>G. K. O'Neill, B.Richter et al.</a:t>
                </a:r>
                <a:r>
                  <a:rPr lang="en-US">
                    <a:solidFill>
                      <a:srgbClr val="000066"/>
                    </a:solidFill>
                    <a:latin typeface="Arial"/>
                    <a:ea typeface="Arial" charset="0"/>
                    <a:cs typeface="Arial"/>
                  </a:rPr>
                  <a:t> </a:t>
                </a:r>
              </a:p>
            </p:txBody>
          </p:sp>
          <p:sp>
            <p:nvSpPr>
              <p:cNvPr id="314386" name="Text Box 18"/>
              <p:cNvSpPr txBox="1">
                <a:spLocks noChangeArrowheads="1"/>
              </p:cNvSpPr>
              <p:nvPr/>
            </p:nvSpPr>
            <p:spPr bwMode="auto">
              <a:xfrm>
                <a:off x="1216" y="3357"/>
                <a:ext cx="221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solidFill>
                      <a:srgbClr val="0000CC"/>
                    </a:solidFill>
                    <a:latin typeface="Arial"/>
                    <a:ea typeface="Arial" charset="0"/>
                    <a:cs typeface="Arial"/>
                  </a:rPr>
                  <a:t>e</a:t>
                </a:r>
                <a:r>
                  <a:rPr lang="ru-RU" sz="2000" b="1" baseline="30000">
                    <a:solidFill>
                      <a:srgbClr val="0000CC"/>
                    </a:solidFill>
                    <a:latin typeface="Arial"/>
                    <a:ea typeface="Arial" charset="0"/>
                    <a:cs typeface="Arial"/>
                  </a:rPr>
                  <a:t>-</a:t>
                </a:r>
                <a:r>
                  <a:rPr lang="en-US" sz="2000" b="1">
                    <a:solidFill>
                      <a:srgbClr val="0000CC"/>
                    </a:solidFill>
                    <a:latin typeface="Arial"/>
                    <a:ea typeface="Arial" charset="0"/>
                    <a:cs typeface="Arial"/>
                  </a:rPr>
                  <a:t>e</a:t>
                </a:r>
                <a:r>
                  <a:rPr lang="en-US" sz="2000" b="1" baseline="30000">
                    <a:solidFill>
                      <a:srgbClr val="0000CC"/>
                    </a:solidFill>
                    <a:latin typeface="Arial"/>
                    <a:ea typeface="Arial" charset="0"/>
                    <a:cs typeface="Arial"/>
                  </a:rPr>
                  <a:t>-</a:t>
                </a:r>
                <a:r>
                  <a:rPr lang="en-US" sz="2000" b="1">
                    <a:solidFill>
                      <a:srgbClr val="0000CC"/>
                    </a:solidFill>
                    <a:latin typeface="Arial"/>
                    <a:ea typeface="Arial" charset="0"/>
                    <a:cs typeface="Arial"/>
                  </a:rPr>
                  <a:t> collider</a:t>
                </a:r>
                <a:r>
                  <a:rPr lang="ru-RU" sz="2000" b="1">
                    <a:solidFill>
                      <a:srgbClr val="0000CC"/>
                    </a:solidFill>
                    <a:latin typeface="Arial"/>
                    <a:ea typeface="Arial" charset="0"/>
                    <a:cs typeface="Arial"/>
                  </a:rPr>
                  <a:t> </a:t>
                </a:r>
                <a:r>
                  <a:rPr lang="en-US" sz="2000" b="1">
                    <a:solidFill>
                      <a:srgbClr val="0000CC"/>
                    </a:solidFill>
                    <a:latin typeface="Arial"/>
                    <a:ea typeface="Arial" charset="0"/>
                    <a:cs typeface="Arial"/>
                  </a:rPr>
                  <a:t>2 x 500 MeV</a:t>
                </a:r>
                <a:endParaRPr lang="ru-RU" sz="2000" b="1">
                  <a:solidFill>
                    <a:srgbClr val="0000CC"/>
                  </a:solidFill>
                  <a:latin typeface="Arial"/>
                  <a:ea typeface="Arial" charset="0"/>
                  <a:cs typeface="Arial"/>
                </a:endParaRPr>
              </a:p>
            </p:txBody>
          </p:sp>
          <p:pic>
            <p:nvPicPr>
              <p:cNvPr id="45073" name="Picture 19" descr="Gerard_Kitchen_ONeill"/>
              <p:cNvPicPr>
                <a:picLocks noChangeAspect="1" noChangeArrowheads="1"/>
              </p:cNvPicPr>
              <p:nvPr/>
            </p:nvPicPr>
            <p:blipFill>
              <a:blip r:embed="rId6" cstate="screen"/>
              <a:srcRect/>
              <a:stretch>
                <a:fillRect/>
              </a:stretch>
            </p:blipFill>
            <p:spPr bwMode="auto">
              <a:xfrm>
                <a:off x="184" y="2632"/>
                <a:ext cx="785" cy="1042"/>
              </a:xfrm>
              <a:prstGeom prst="rect">
                <a:avLst/>
              </a:prstGeom>
              <a:noFill/>
              <a:ln w="9525">
                <a:noFill/>
                <a:miter lim="800000"/>
                <a:headEnd/>
                <a:tailEnd/>
              </a:ln>
            </p:spPr>
          </p:pic>
          <p:sp>
            <p:nvSpPr>
              <p:cNvPr id="314388" name="Rectangle 20"/>
              <p:cNvSpPr>
                <a:spLocks noChangeArrowheads="1"/>
              </p:cNvSpPr>
              <p:nvPr/>
            </p:nvSpPr>
            <p:spPr bwMode="auto">
              <a:xfrm>
                <a:off x="112" y="3634"/>
                <a:ext cx="9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marL="342900" indent="-342900">
                  <a:defRPr/>
                </a:pPr>
                <a:r>
                  <a:rPr lang="en-US" b="1">
                    <a:solidFill>
                      <a:srgbClr val="000066"/>
                    </a:solidFill>
                    <a:latin typeface="Arial"/>
                    <a:ea typeface="Arial" charset="0"/>
                    <a:cs typeface="Arial"/>
                  </a:rPr>
                  <a:t>G.K.O'Neill</a:t>
                </a:r>
                <a:endParaRPr lang="en-US">
                  <a:solidFill>
                    <a:srgbClr val="000066"/>
                  </a:solidFill>
                  <a:latin typeface="Arial"/>
                  <a:ea typeface="Arial" charset="0"/>
                  <a:cs typeface="Arial"/>
                </a:endParaRPr>
              </a:p>
            </p:txBody>
          </p:sp>
          <p:pic>
            <p:nvPicPr>
              <p:cNvPr id="45075" name="Picture 21" descr="Pief_Panofsky_color"/>
              <p:cNvPicPr>
                <a:picLocks noChangeAspect="1" noChangeArrowheads="1"/>
              </p:cNvPicPr>
              <p:nvPr/>
            </p:nvPicPr>
            <p:blipFill>
              <a:blip r:embed="rId7" cstate="screen"/>
              <a:srcRect/>
              <a:stretch>
                <a:fillRect/>
              </a:stretch>
            </p:blipFill>
            <p:spPr bwMode="auto">
              <a:xfrm>
                <a:off x="3571" y="2651"/>
                <a:ext cx="1901" cy="1268"/>
              </a:xfrm>
              <a:prstGeom prst="rect">
                <a:avLst/>
              </a:prstGeom>
              <a:noFill/>
              <a:ln w="9525">
                <a:noFill/>
                <a:miter lim="800000"/>
                <a:headEnd/>
                <a:tailEnd/>
              </a:ln>
            </p:spPr>
          </p:pic>
          <p:sp>
            <p:nvSpPr>
              <p:cNvPr id="314390" name="Text Box 22"/>
              <p:cNvSpPr txBox="1">
                <a:spLocks noChangeArrowheads="1"/>
              </p:cNvSpPr>
              <p:nvPr/>
            </p:nvSpPr>
            <p:spPr bwMode="auto">
              <a:xfrm>
                <a:off x="3555" y="3869"/>
                <a:ext cx="2101" cy="2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solidFill>
                      <a:srgbClr val="333399"/>
                    </a:solidFill>
                    <a:latin typeface="Arial"/>
                    <a:ea typeface="Arial" charset="0"/>
                    <a:cs typeface="Arial"/>
                  </a:rPr>
                  <a:t>Wolfgang ("Pief") Panofsky</a:t>
                </a:r>
                <a:endParaRPr lang="ru-RU" b="1">
                  <a:solidFill>
                    <a:srgbClr val="333399"/>
                  </a:solidFill>
                  <a:latin typeface="Arial"/>
                  <a:ea typeface="Arial" charset="0"/>
                  <a:cs typeface="Arial"/>
                </a:endParaRPr>
              </a:p>
            </p:txBody>
          </p:sp>
        </p:grpSp>
        <p:sp>
          <p:nvSpPr>
            <p:cNvPr id="314391" name="Line 23"/>
            <p:cNvSpPr>
              <a:spLocks noChangeShapeType="1"/>
            </p:cNvSpPr>
            <p:nvPr/>
          </p:nvSpPr>
          <p:spPr bwMode="auto">
            <a:xfrm>
              <a:off x="0" y="2673"/>
              <a:ext cx="5760"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latin typeface="Arial"/>
                <a:ea typeface="Arial" charset="0"/>
                <a:cs typeface="Arial"/>
              </a:endParaRPr>
            </a:p>
          </p:txBody>
        </p:sp>
      </p:grpSp>
      <p:grpSp>
        <p:nvGrpSpPr>
          <p:cNvPr id="45065" name="Group 24"/>
          <p:cNvGrpSpPr>
            <a:grpSpLocks/>
          </p:cNvGrpSpPr>
          <p:nvPr/>
        </p:nvGrpSpPr>
        <p:grpSpPr bwMode="auto">
          <a:xfrm>
            <a:off x="34925" y="6388100"/>
            <a:ext cx="1184275" cy="496888"/>
            <a:chOff x="22" y="3952"/>
            <a:chExt cx="746" cy="313"/>
          </a:xfrm>
        </p:grpSpPr>
        <p:pic>
          <p:nvPicPr>
            <p:cNvPr id="45066" name="Picture 7" descr="NICA-Logo_4c"/>
            <p:cNvPicPr>
              <a:picLocks noChangeAspect="1" noChangeArrowheads="1"/>
            </p:cNvPicPr>
            <p:nvPr/>
          </p:nvPicPr>
          <p:blipFill>
            <a:blip r:embed="rId8" cstate="screen"/>
            <a:srcRect/>
            <a:stretch>
              <a:fillRect/>
            </a:stretch>
          </p:blipFill>
          <p:spPr bwMode="auto">
            <a:xfrm>
              <a:off x="392" y="4015"/>
              <a:ext cx="376" cy="186"/>
            </a:xfrm>
            <a:prstGeom prst="rect">
              <a:avLst/>
            </a:prstGeom>
            <a:noFill/>
            <a:ln w="9525">
              <a:noFill/>
              <a:miter lim="800000"/>
              <a:headEnd/>
              <a:tailEnd/>
            </a:ln>
          </p:spPr>
        </p:pic>
        <p:pic>
          <p:nvPicPr>
            <p:cNvPr id="45067" name="Picture 4" descr="JINR"/>
            <p:cNvPicPr>
              <a:picLocks noChangeAspect="1" noChangeArrowheads="1"/>
            </p:cNvPicPr>
            <p:nvPr/>
          </p:nvPicPr>
          <p:blipFill>
            <a:blip r:embed="rId9" cstate="screen"/>
            <a:srcRect/>
            <a:stretch>
              <a:fillRect/>
            </a:stretch>
          </p:blipFill>
          <p:spPr bwMode="auto">
            <a:xfrm>
              <a:off x="22" y="3952"/>
              <a:ext cx="337" cy="313"/>
            </a:xfrm>
            <a:prstGeom prst="rect">
              <a:avLst/>
            </a:prstGeom>
            <a:noFill/>
            <a:ln w="9525">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4375"/>
                                        </p:tgtEl>
                                        <p:attrNameLst>
                                          <p:attrName>style.visibility</p:attrName>
                                        </p:attrNameLst>
                                      </p:cBhvr>
                                      <p:to>
                                        <p:strVal val="visible"/>
                                      </p:to>
                                    </p:set>
                                    <p:anim calcmode="lin" valueType="num">
                                      <p:cBhvr>
                                        <p:cTn id="7" dur="500" fill="hold"/>
                                        <p:tgtEl>
                                          <p:spTgt spid="314375"/>
                                        </p:tgtEl>
                                        <p:attrNameLst>
                                          <p:attrName>ppt_w</p:attrName>
                                        </p:attrNameLst>
                                      </p:cBhvr>
                                      <p:tavLst>
                                        <p:tav tm="0">
                                          <p:val>
                                            <p:fltVal val="0"/>
                                          </p:val>
                                        </p:tav>
                                        <p:tav tm="100000">
                                          <p:val>
                                            <p:strVal val="#ppt_w"/>
                                          </p:val>
                                        </p:tav>
                                      </p:tavLst>
                                    </p:anim>
                                    <p:anim calcmode="lin" valueType="num">
                                      <p:cBhvr>
                                        <p:cTn id="8" dur="500" fill="hold"/>
                                        <p:tgtEl>
                                          <p:spTgt spid="314375"/>
                                        </p:tgtEl>
                                        <p:attrNameLst>
                                          <p:attrName>ppt_h</p:attrName>
                                        </p:attrNameLst>
                                      </p:cBhvr>
                                      <p:tavLst>
                                        <p:tav tm="0">
                                          <p:val>
                                            <p:fltVal val="0"/>
                                          </p:val>
                                        </p:tav>
                                        <p:tav tm="100000">
                                          <p:val>
                                            <p:strVal val="#ppt_h"/>
                                          </p:val>
                                        </p:tav>
                                      </p:tavLst>
                                    </p:anim>
                                    <p:animEffect transition="in" filter="fade">
                                      <p:cBhvr>
                                        <p:cTn id="9" dur="500"/>
                                        <p:tgtEl>
                                          <p:spTgt spid="31437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14382"/>
                                        </p:tgtEl>
                                        <p:attrNameLst>
                                          <p:attrName>style.visibility</p:attrName>
                                        </p:attrNameLst>
                                      </p:cBhvr>
                                      <p:to>
                                        <p:strVal val="visible"/>
                                      </p:to>
                                    </p:set>
                                    <p:anim calcmode="lin" valueType="num">
                                      <p:cBhvr>
                                        <p:cTn id="14" dur="500" fill="hold"/>
                                        <p:tgtEl>
                                          <p:spTgt spid="314382"/>
                                        </p:tgtEl>
                                        <p:attrNameLst>
                                          <p:attrName>ppt_w</p:attrName>
                                        </p:attrNameLst>
                                      </p:cBhvr>
                                      <p:tavLst>
                                        <p:tav tm="0">
                                          <p:val>
                                            <p:fltVal val="0"/>
                                          </p:val>
                                        </p:tav>
                                        <p:tav tm="100000">
                                          <p:val>
                                            <p:strVal val="#ppt_w"/>
                                          </p:val>
                                        </p:tav>
                                      </p:tavLst>
                                    </p:anim>
                                    <p:anim calcmode="lin" valueType="num">
                                      <p:cBhvr>
                                        <p:cTn id="15" dur="500" fill="hold"/>
                                        <p:tgtEl>
                                          <p:spTgt spid="314382"/>
                                        </p:tgtEl>
                                        <p:attrNameLst>
                                          <p:attrName>ppt_h</p:attrName>
                                        </p:attrNameLst>
                                      </p:cBhvr>
                                      <p:tavLst>
                                        <p:tav tm="0">
                                          <p:val>
                                            <p:fltVal val="0"/>
                                          </p:val>
                                        </p:tav>
                                        <p:tav tm="100000">
                                          <p:val>
                                            <p:strVal val="#ppt_h"/>
                                          </p:val>
                                        </p:tav>
                                      </p:tavLst>
                                    </p:anim>
                                    <p:animEffect transition="in" filter="fade">
                                      <p:cBhvr>
                                        <p:cTn id="16" dur="500"/>
                                        <p:tgtEl>
                                          <p:spTgt spid="314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Номер слайда 1"/>
          <p:cNvSpPr>
            <a:spLocks noGrp="1"/>
          </p:cNvSpPr>
          <p:nvPr>
            <p:ph type="sldNum" sz="quarter" idx="10"/>
          </p:nvPr>
        </p:nvSpPr>
        <p:spPr/>
        <p:txBody>
          <a:bodyPr/>
          <a:lstStyle/>
          <a:p>
            <a:fld id="{F76E8471-DD35-42FF-B605-8A67EE132ACD}" type="slidenum">
              <a:rPr lang="ru-RU"/>
              <a:pPr/>
              <a:t>50</a:t>
            </a:fld>
            <a:endParaRPr lang="ru-RU"/>
          </a:p>
        </p:txBody>
      </p:sp>
      <p:grpSp>
        <p:nvGrpSpPr>
          <p:cNvPr id="3" name="Group 18"/>
          <p:cNvGrpSpPr>
            <a:grpSpLocks/>
          </p:cNvGrpSpPr>
          <p:nvPr/>
        </p:nvGrpSpPr>
        <p:grpSpPr bwMode="auto">
          <a:xfrm>
            <a:off x="0" y="0"/>
            <a:ext cx="9144000" cy="6770688"/>
            <a:chOff x="0" y="0"/>
            <a:chExt cx="5760" cy="4265"/>
          </a:xfrm>
        </p:grpSpPr>
        <p:grpSp>
          <p:nvGrpSpPr>
            <p:cNvPr id="4" name="Group 2"/>
            <p:cNvGrpSpPr>
              <a:grpSpLocks/>
            </p:cNvGrpSpPr>
            <p:nvPr/>
          </p:nvGrpSpPr>
          <p:grpSpPr bwMode="auto">
            <a:xfrm>
              <a:off x="22" y="3952"/>
              <a:ext cx="5706" cy="313"/>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33476" name="Picture 7" descr="NICA-Logo_4c"/>
              <p:cNvPicPr>
                <a:picLocks noChangeAspect="1" noChangeArrowheads="1"/>
              </p:cNvPicPr>
              <p:nvPr/>
            </p:nvPicPr>
            <p:blipFill>
              <a:blip r:embed="rId2" cstate="print"/>
              <a:srcRect/>
              <a:stretch>
                <a:fillRect/>
              </a:stretch>
            </p:blipFill>
            <p:spPr bwMode="auto">
              <a:xfrm>
                <a:off x="392" y="4015"/>
                <a:ext cx="376" cy="186"/>
              </a:xfrm>
              <a:prstGeom prst="rect">
                <a:avLst/>
              </a:prstGeom>
              <a:noFill/>
              <a:ln w="9525">
                <a:noFill/>
                <a:miter lim="800000"/>
                <a:headEnd/>
                <a:tailEnd/>
              </a:ln>
            </p:spPr>
          </p:pic>
          <p:pic>
            <p:nvPicPr>
              <p:cNvPr id="233478" name="Picture 4" descr="JINR"/>
              <p:cNvPicPr>
                <a:picLocks noChangeAspect="1" noChangeArrowheads="1"/>
              </p:cNvPicPr>
              <p:nvPr/>
            </p:nvPicPr>
            <p:blipFill>
              <a:blip r:embed="rId3" cstate="print"/>
              <a:srcRect/>
              <a:stretch>
                <a:fillRect/>
              </a:stretch>
            </p:blipFill>
            <p:spPr bwMode="auto">
              <a:xfrm>
                <a:off x="22" y="3952"/>
                <a:ext cx="337" cy="313"/>
              </a:xfrm>
              <a:prstGeom prst="rect">
                <a:avLst/>
              </a:prstGeom>
              <a:noFill/>
              <a:ln w="9525">
                <a:noFill/>
                <a:miter lim="800000"/>
                <a:headEnd/>
                <a:tailEnd/>
              </a:ln>
            </p:spPr>
          </p:pic>
        </p:grpSp>
        <p:sp>
          <p:nvSpPr>
            <p:cNvPr id="233479" name="Text Box 2"/>
            <p:cNvSpPr txBox="1">
              <a:spLocks noChangeArrowheads="1"/>
            </p:cNvSpPr>
            <p:nvPr/>
          </p:nvSpPr>
          <p:spPr bwMode="auto">
            <a:xfrm>
              <a:off x="176" y="492"/>
              <a:ext cx="5480" cy="2016"/>
            </a:xfrm>
            <a:prstGeom prst="rect">
              <a:avLst/>
            </a:prstGeom>
            <a:noFill/>
            <a:ln w="9525">
              <a:noFill/>
              <a:miter lim="800000"/>
              <a:headEnd/>
              <a:tailEnd/>
            </a:ln>
          </p:spPr>
          <p:txBody>
            <a:bodyPr>
              <a:spAutoFit/>
            </a:bodyPr>
            <a:lstStyle/>
            <a:p>
              <a:pPr marL="342900" indent="-342900" algn="ctr">
                <a:spcBef>
                  <a:spcPct val="50000"/>
                </a:spcBef>
              </a:pPr>
              <a:r>
                <a:rPr lang="en-US" sz="2400" b="1" baseline="0">
                  <a:solidFill>
                    <a:srgbClr val="000066"/>
                  </a:solidFill>
                  <a:latin typeface="Arial" pitchFamily="34" charset="0"/>
                  <a:cs typeface="Arial" pitchFamily="34" charset="0"/>
                </a:rPr>
                <a:t>3. Start configuration of The NICA Accelerator Complex</a:t>
              </a:r>
            </a:p>
            <a:p>
              <a:pPr marL="342900" indent="-342900">
                <a:spcBef>
                  <a:spcPct val="50000"/>
                </a:spcBef>
                <a:buFont typeface="Wingdings" pitchFamily="2" charset="2"/>
                <a:buChar char="q"/>
              </a:pPr>
              <a:r>
                <a:rPr lang="en-US" sz="2000" b="1" baseline="0">
                  <a:solidFill>
                    <a:srgbClr val="000066"/>
                  </a:solidFill>
                  <a:latin typeface="Arial" pitchFamily="34" charset="0"/>
                </a:rPr>
                <a:t>No electron cooling system</a:t>
              </a:r>
            </a:p>
            <a:p>
              <a:pPr marL="342900" indent="-342900">
                <a:spcBef>
                  <a:spcPct val="50000"/>
                </a:spcBef>
                <a:buFont typeface="Wingdings" pitchFamily="2" charset="2"/>
                <a:buChar char="q"/>
              </a:pPr>
              <a:r>
                <a:rPr lang="en-US" sz="2000" b="1" baseline="0">
                  <a:solidFill>
                    <a:srgbClr val="000066"/>
                  </a:solidFill>
                  <a:latin typeface="Arial" pitchFamily="34" charset="0"/>
                </a:rPr>
                <a:t>Reduced (initial) version of stochastic cooling system</a:t>
              </a:r>
            </a:p>
            <a:p>
              <a:pPr marL="342900" indent="-342900">
                <a:spcBef>
                  <a:spcPct val="50000"/>
                </a:spcBef>
                <a:buFont typeface="Wingdings" pitchFamily="2" charset="2"/>
                <a:buChar char="q"/>
              </a:pPr>
              <a:r>
                <a:rPr lang="en-US" sz="2000" b="1" baseline="0">
                  <a:solidFill>
                    <a:srgbClr val="000066"/>
                  </a:solidFill>
                  <a:latin typeface="Arial" pitchFamily="34" charset="0"/>
                </a:rPr>
                <a:t>Reduced version of RF system consisting of</a:t>
              </a:r>
            </a:p>
            <a:p>
              <a:pPr marL="342900" indent="-342900">
                <a:spcBef>
                  <a:spcPct val="50000"/>
                </a:spcBef>
                <a:buFont typeface="Wingdings" pitchFamily="2" charset="2"/>
                <a:buNone/>
              </a:pPr>
              <a:r>
                <a:rPr lang="en-US" sz="2000" b="1" baseline="0">
                  <a:solidFill>
                    <a:srgbClr val="000066"/>
                  </a:solidFill>
                  <a:latin typeface="Arial" pitchFamily="34" charset="0"/>
                </a:rPr>
                <a:t>		- Barrier bucket RF system</a:t>
              </a:r>
            </a:p>
            <a:p>
              <a:pPr marL="342900" indent="-342900">
                <a:spcBef>
                  <a:spcPct val="50000"/>
                </a:spcBef>
                <a:buFont typeface="Wingdings" pitchFamily="2" charset="2"/>
                <a:buNone/>
              </a:pPr>
              <a:r>
                <a:rPr lang="en-US" sz="2000" b="1" baseline="0">
                  <a:solidFill>
                    <a:srgbClr val="000066"/>
                  </a:solidFill>
                  <a:latin typeface="Arial" pitchFamily="34" charset="0"/>
                </a:rPr>
                <a:t>		- RF-2 or RF-3 reduced systems (to be decided)</a:t>
              </a:r>
            </a:p>
            <a:p>
              <a:pPr marL="342900" indent="-342900">
                <a:spcBef>
                  <a:spcPct val="50000"/>
                </a:spcBef>
                <a:buFont typeface="Wingdings" pitchFamily="2" charset="2"/>
                <a:buChar char="q"/>
              </a:pPr>
              <a:r>
                <a:rPr lang="en-US" sz="2000" b="1" baseline="0">
                  <a:solidFill>
                    <a:srgbClr val="000066"/>
                  </a:solidFill>
                  <a:latin typeface="Arial" pitchFamily="34" charset="0"/>
                </a:rPr>
                <a:t>Operation in the ion energy range of 3.0 </a:t>
              </a:r>
              <a:r>
                <a:rPr lang="en-US" sz="2000" b="1" baseline="0">
                  <a:solidFill>
                    <a:srgbClr val="000066"/>
                  </a:solidFill>
                  <a:latin typeface="Arial" pitchFamily="34" charset="0"/>
                  <a:sym typeface="Symbol" pitchFamily="18" charset="2"/>
                </a:rPr>
                <a:t> 4.5 GeV/u</a:t>
              </a:r>
              <a:r>
                <a:rPr lang="en-US" sz="2000" b="1" baseline="0">
                  <a:solidFill>
                    <a:srgbClr val="000066"/>
                  </a:solidFill>
                  <a:latin typeface="Arial" pitchFamily="34" charset="0"/>
                </a:rPr>
                <a:t> </a:t>
              </a:r>
            </a:p>
          </p:txBody>
        </p:sp>
        <p:sp>
          <p:nvSpPr>
            <p:cNvPr id="2129" name="Rectangle 81"/>
            <p:cNvSpPr>
              <a:spLocks noChangeArrowheads="1"/>
            </p:cNvSpPr>
            <p:nvPr/>
          </p:nvSpPr>
          <p:spPr bwMode="auto">
            <a:xfrm>
              <a:off x="0" y="0"/>
              <a:ext cx="5760" cy="231"/>
            </a:xfrm>
            <a:prstGeom prst="rect">
              <a:avLst/>
            </a:prstGeom>
            <a:noFill/>
            <a:ln w="9525">
              <a:noFill/>
              <a:miter lim="800000"/>
              <a:headEnd/>
              <a:tailEnd/>
            </a:ln>
          </p:spPr>
          <p:txBody>
            <a:bodyPr>
              <a:spAutoFit/>
            </a:bodyPr>
            <a:lstStyle/>
            <a:p>
              <a:pPr algn="ctr"/>
              <a:r>
                <a:rPr lang="en-US" b="1" baseline="0">
                  <a:solidFill>
                    <a:srgbClr val="003366"/>
                  </a:solidFill>
                </a:rPr>
                <a:t>NICA MAC           October 17-18, 2013</a:t>
              </a:r>
            </a:p>
          </p:txBody>
        </p:sp>
        <p:sp>
          <p:nvSpPr>
            <p:cNvPr id="233482" name="Rectangle 10"/>
            <p:cNvSpPr>
              <a:spLocks noChangeArrowheads="1"/>
            </p:cNvSpPr>
            <p:nvPr/>
          </p:nvSpPr>
          <p:spPr bwMode="auto">
            <a:xfrm>
              <a:off x="0" y="336"/>
              <a:ext cx="5760" cy="2272"/>
            </a:xfrm>
            <a:prstGeom prst="rect">
              <a:avLst/>
            </a:prstGeom>
            <a:noFill/>
            <a:ln w="28575">
              <a:solidFill>
                <a:srgbClr val="FF0000"/>
              </a:solidFill>
              <a:miter lim="800000"/>
              <a:headEnd/>
              <a:tailEnd/>
            </a:ln>
            <a:effectLst/>
          </p:spPr>
          <p:txBody>
            <a:bodyPr wrap="none" anchor="ctr"/>
            <a:lstStyle/>
            <a:p>
              <a:endParaRPr lang="ru-RU"/>
            </a:p>
          </p:txBody>
        </p:sp>
      </p:grpSp>
      <p:grpSp>
        <p:nvGrpSpPr>
          <p:cNvPr id="5" name="Group 22"/>
          <p:cNvGrpSpPr>
            <a:grpSpLocks/>
          </p:cNvGrpSpPr>
          <p:nvPr/>
        </p:nvGrpSpPr>
        <p:grpSpPr bwMode="auto">
          <a:xfrm>
            <a:off x="0" y="4324350"/>
            <a:ext cx="8789988" cy="414338"/>
            <a:chOff x="0" y="2724"/>
            <a:chExt cx="5537" cy="261"/>
          </a:xfrm>
        </p:grpSpPr>
        <p:sp>
          <p:nvSpPr>
            <p:cNvPr id="233495" name="Text Box 2"/>
            <p:cNvSpPr txBox="1">
              <a:spLocks noChangeArrowheads="1"/>
            </p:cNvSpPr>
            <p:nvPr/>
          </p:nvSpPr>
          <p:spPr bwMode="auto">
            <a:xfrm>
              <a:off x="0" y="2724"/>
              <a:ext cx="5480" cy="250"/>
            </a:xfrm>
            <a:prstGeom prst="rect">
              <a:avLst/>
            </a:prstGeom>
            <a:solidFill>
              <a:schemeClr val="bg1"/>
            </a:solidFill>
            <a:ln w="9525">
              <a:noFill/>
              <a:miter lim="800000"/>
              <a:headEnd/>
              <a:tailEnd/>
            </a:ln>
          </p:spPr>
          <p:txBody>
            <a:bodyPr>
              <a:spAutoFit/>
            </a:bodyPr>
            <a:lstStyle/>
            <a:p>
              <a:pPr marL="342900" indent="-342900">
                <a:spcBef>
                  <a:spcPct val="50000"/>
                </a:spcBef>
              </a:pPr>
              <a:r>
                <a:rPr lang="en-US" sz="2000" b="1" baseline="0">
                  <a:solidFill>
                    <a:srgbClr val="000066"/>
                  </a:solidFill>
                  <a:latin typeface="Arial" pitchFamily="34" charset="0"/>
                </a:rPr>
                <a:t>	</a:t>
              </a:r>
              <a:r>
                <a:rPr lang="en-US" sz="2000" b="1" u="sng" baseline="0">
                  <a:solidFill>
                    <a:schemeClr val="tx2"/>
                  </a:solidFill>
                  <a:latin typeface="Arial" pitchFamily="34" charset="0"/>
                </a:rPr>
                <a:t>Disadvantage</a:t>
              </a:r>
              <a:r>
                <a:rPr lang="en-US" sz="2000" b="1" baseline="0">
                  <a:solidFill>
                    <a:srgbClr val="000066"/>
                  </a:solidFill>
                  <a:latin typeface="Arial" pitchFamily="34" charset="0"/>
                </a:rPr>
                <a:t>: </a:t>
              </a:r>
              <a:r>
                <a:rPr lang="en-US" sz="2000" b="1" baseline="0">
                  <a:latin typeface="Arial" pitchFamily="34" charset="0"/>
                </a:rPr>
                <a:t>beam intensity will be much lower of design value; </a:t>
              </a:r>
            </a:p>
          </p:txBody>
        </p:sp>
        <p:sp>
          <p:nvSpPr>
            <p:cNvPr id="233496" name="AutoShape 24"/>
            <p:cNvSpPr>
              <a:spLocks noChangeArrowheads="1"/>
            </p:cNvSpPr>
            <p:nvPr/>
          </p:nvSpPr>
          <p:spPr bwMode="auto">
            <a:xfrm>
              <a:off x="5273" y="2745"/>
              <a:ext cx="264" cy="240"/>
            </a:xfrm>
            <a:prstGeom prst="smileyFace">
              <a:avLst>
                <a:gd name="adj" fmla="val -4653"/>
              </a:avLst>
            </a:prstGeom>
            <a:solidFill>
              <a:srgbClr val="B2B2B2"/>
            </a:solidFill>
            <a:ln w="19050">
              <a:solidFill>
                <a:schemeClr val="tx2"/>
              </a:solidFill>
              <a:round/>
              <a:headEnd/>
              <a:tailEnd/>
            </a:ln>
            <a:effectLst/>
          </p:spPr>
          <p:txBody>
            <a:bodyPr wrap="none" anchor="ctr"/>
            <a:lstStyle/>
            <a:p>
              <a:endParaRPr lang="ru-RU"/>
            </a:p>
          </p:txBody>
        </p:sp>
      </p:grpSp>
      <p:grpSp>
        <p:nvGrpSpPr>
          <p:cNvPr id="7" name="Group 25"/>
          <p:cNvGrpSpPr>
            <a:grpSpLocks/>
          </p:cNvGrpSpPr>
          <p:nvPr/>
        </p:nvGrpSpPr>
        <p:grpSpPr bwMode="auto">
          <a:xfrm>
            <a:off x="0" y="4870450"/>
            <a:ext cx="8877300" cy="885825"/>
            <a:chOff x="0" y="3140"/>
            <a:chExt cx="5592" cy="558"/>
          </a:xfrm>
        </p:grpSpPr>
        <p:sp>
          <p:nvSpPr>
            <p:cNvPr id="233492" name="Text Box 2"/>
            <p:cNvSpPr txBox="1">
              <a:spLocks noChangeArrowheads="1"/>
            </p:cNvSpPr>
            <p:nvPr/>
          </p:nvSpPr>
          <p:spPr bwMode="auto">
            <a:xfrm>
              <a:off x="0" y="3140"/>
              <a:ext cx="5592" cy="558"/>
            </a:xfrm>
            <a:prstGeom prst="rect">
              <a:avLst/>
            </a:prstGeom>
            <a:solidFill>
              <a:schemeClr val="bg1"/>
            </a:solidFill>
            <a:ln w="9525">
              <a:noFill/>
              <a:miter lim="800000"/>
              <a:headEnd/>
              <a:tailEnd/>
            </a:ln>
          </p:spPr>
          <p:txBody>
            <a:bodyPr>
              <a:spAutoFit/>
            </a:bodyPr>
            <a:lstStyle/>
            <a:p>
              <a:pPr marL="342900" indent="-342900">
                <a:lnSpc>
                  <a:spcPct val="130000"/>
                </a:lnSpc>
              </a:pPr>
              <a:r>
                <a:rPr lang="en-US" sz="2000" b="1" baseline="0">
                  <a:solidFill>
                    <a:srgbClr val="000066"/>
                  </a:solidFill>
                  <a:latin typeface="Arial" pitchFamily="34" charset="0"/>
                </a:rPr>
                <a:t>	</a:t>
              </a:r>
              <a:r>
                <a:rPr lang="en-US" sz="2000" b="1" u="sng" baseline="0">
                  <a:solidFill>
                    <a:srgbClr val="006600"/>
                  </a:solidFill>
                  <a:latin typeface="Arial" pitchFamily="34" charset="0"/>
                </a:rPr>
                <a:t>Advantage</a:t>
              </a:r>
              <a:r>
                <a:rPr lang="en-US" sz="2000" b="1" baseline="0">
                  <a:solidFill>
                    <a:srgbClr val="006600"/>
                  </a:solidFill>
                  <a:latin typeface="Arial" pitchFamily="34" charset="0"/>
                </a:rPr>
                <a:t>: at low beam intensity one can neglect with parasitic collisions in the straight sections!  </a:t>
              </a:r>
            </a:p>
          </p:txBody>
        </p:sp>
        <p:sp>
          <p:nvSpPr>
            <p:cNvPr id="233493" name="AutoShape 21"/>
            <p:cNvSpPr>
              <a:spLocks noChangeArrowheads="1"/>
            </p:cNvSpPr>
            <p:nvPr/>
          </p:nvSpPr>
          <p:spPr bwMode="auto">
            <a:xfrm>
              <a:off x="5256" y="3432"/>
              <a:ext cx="269" cy="240"/>
            </a:xfrm>
            <a:prstGeom prst="smileyFace">
              <a:avLst>
                <a:gd name="adj" fmla="val 4653"/>
              </a:avLst>
            </a:prstGeom>
            <a:solidFill>
              <a:srgbClr val="FF99FF"/>
            </a:solidFill>
            <a:ln w="9525">
              <a:solidFill>
                <a:srgbClr val="FF0000"/>
              </a:solidFill>
              <a:round/>
              <a:headEnd/>
              <a:tailEnd/>
            </a:ln>
            <a:effectLst/>
          </p:spPr>
          <p:txBody>
            <a:bodyPr wrap="none" anchor="ctr"/>
            <a:lstStyle/>
            <a:p>
              <a:endParaRPr lang="ru-RU"/>
            </a:p>
          </p:txBody>
        </p:sp>
      </p:grpSp>
    </p:spTree>
  </p:cSld>
  <p:clrMapOvr>
    <a:masterClrMapping/>
  </p:clrMapOvr>
  <p:transition xmlns:p14="http://schemas.microsoft.com/office/powerpoint/2010/main" advTm="2859"/>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3" descr="NICA_header_blue.tif"/>
          <p:cNvPicPr>
            <a:picLocks noChangeAspect="1"/>
          </p:cNvPicPr>
          <p:nvPr/>
        </p:nvPicPr>
        <p:blipFill>
          <a:blip r:embed="rId3" cstate="screen"/>
          <a:srcRect/>
          <a:stretch>
            <a:fillRect/>
          </a:stretch>
        </p:blipFill>
        <p:spPr bwMode="auto">
          <a:xfrm>
            <a:off x="0" y="0"/>
            <a:ext cx="9144000" cy="915988"/>
          </a:xfrm>
          <a:prstGeom prst="rect">
            <a:avLst/>
          </a:prstGeom>
          <a:noFill/>
          <a:ln w="9525">
            <a:noFill/>
            <a:miter lim="800000"/>
            <a:headEnd/>
            <a:tailEnd/>
          </a:ln>
        </p:spPr>
      </p:pic>
      <p:sp>
        <p:nvSpPr>
          <p:cNvPr id="5" name="Заголовок 1"/>
          <p:cNvSpPr txBox="1">
            <a:spLocks/>
          </p:cNvSpPr>
          <p:nvPr/>
        </p:nvSpPr>
        <p:spPr bwMode="auto">
          <a:xfrm>
            <a:off x="457200" y="0"/>
            <a:ext cx="8229600" cy="1143000"/>
          </a:xfrm>
          <a:prstGeom prst="rect">
            <a:avLst/>
          </a:prstGeom>
          <a:noFill/>
          <a:ln w="9525">
            <a:noFill/>
            <a:miter lim="800000"/>
            <a:headEnd/>
            <a:tailEnd/>
          </a:ln>
        </p:spPr>
        <p:txBody>
          <a:bodyPr anchor="ctr"/>
          <a:lstStyle/>
          <a:p>
            <a:pPr algn="ctr" eaLnBrk="0" fontAlgn="auto" hangingPunct="0">
              <a:spcBef>
                <a:spcPts val="0"/>
              </a:spcBef>
              <a:spcAft>
                <a:spcPts val="0"/>
              </a:spcAft>
              <a:defRPr/>
            </a:pPr>
            <a:r>
              <a:rPr lang="en-US" sz="3600" b="1" kern="0" dirty="0" smtClean="0">
                <a:solidFill>
                  <a:schemeClr val="tx2"/>
                </a:solidFill>
                <a:latin typeface="+mj-lt"/>
                <a:ea typeface="+mj-ea"/>
                <a:cs typeface="+mj-cs"/>
              </a:rPr>
              <a:t>Startup </a:t>
            </a:r>
            <a:r>
              <a:rPr lang="en-US" sz="3600" b="1" kern="0" dirty="0">
                <a:solidFill>
                  <a:schemeClr val="tx2"/>
                </a:solidFill>
                <a:latin typeface="+mj-lt"/>
                <a:ea typeface="+mj-ea"/>
                <a:cs typeface="+mj-cs"/>
              </a:rPr>
              <a:t>version of the collider</a:t>
            </a:r>
            <a:endParaRPr lang="ru-RU" sz="3600" b="1" kern="0" dirty="0">
              <a:solidFill>
                <a:schemeClr val="tx2"/>
              </a:solidFill>
              <a:latin typeface="+mj-lt"/>
              <a:ea typeface="+mj-ea"/>
              <a:cs typeface="+mj-cs"/>
            </a:endParaRPr>
          </a:p>
        </p:txBody>
      </p:sp>
      <p:sp>
        <p:nvSpPr>
          <p:cNvPr id="3076" name="Содержимое 5"/>
          <p:cNvSpPr>
            <a:spLocks noGrp="1"/>
          </p:cNvSpPr>
          <p:nvPr>
            <p:ph idx="1"/>
          </p:nvPr>
        </p:nvSpPr>
        <p:spPr>
          <a:xfrm>
            <a:off x="179512" y="2564904"/>
            <a:ext cx="8784976" cy="4525963"/>
          </a:xfrm>
        </p:spPr>
        <p:txBody>
          <a:bodyPr/>
          <a:lstStyle/>
          <a:p>
            <a:pPr>
              <a:buFont typeface="Arial" pitchFamily="34" charset="0"/>
              <a:buChar char="•"/>
              <a:defRPr/>
            </a:pPr>
            <a:r>
              <a:rPr lang="en-US" sz="2800" dirty="0" smtClean="0"/>
              <a:t>Stacking with BB + </a:t>
            </a:r>
            <a:r>
              <a:rPr lang="en-US" sz="2800" dirty="0" err="1" smtClean="0"/>
              <a:t>Stoch</a:t>
            </a:r>
            <a:r>
              <a:rPr lang="en-US" sz="2800" dirty="0" smtClean="0"/>
              <a:t>. longitudinal cooling</a:t>
            </a:r>
          </a:p>
          <a:p>
            <a:pPr>
              <a:buFont typeface="Arial" pitchFamily="34" charset="0"/>
              <a:buChar char="•"/>
              <a:defRPr/>
            </a:pPr>
            <a:r>
              <a:rPr lang="en-US" sz="2800" dirty="0" smtClean="0"/>
              <a:t>Bunching at h = 22 and </a:t>
            </a:r>
            <a:r>
              <a:rPr lang="en-US" sz="2800" dirty="0" err="1" smtClean="0"/>
              <a:t>Stoch</a:t>
            </a:r>
            <a:r>
              <a:rPr lang="en-US" sz="2800" dirty="0" smtClean="0"/>
              <a:t>. longitudinal cooling</a:t>
            </a:r>
          </a:p>
          <a:p>
            <a:pPr>
              <a:buFontTx/>
              <a:buNone/>
              <a:defRPr/>
            </a:pPr>
            <a:endParaRPr lang="en-US" sz="2800" dirty="0" smtClean="0"/>
          </a:p>
          <a:p>
            <a:pPr>
              <a:buFontTx/>
              <a:buNone/>
              <a:defRPr/>
            </a:pPr>
            <a:r>
              <a:rPr lang="en-US" sz="2800" dirty="0" smtClean="0"/>
              <a:t>Bunch length is about 1.2 m (instead of 0.6 m)</a:t>
            </a:r>
          </a:p>
          <a:p>
            <a:pPr>
              <a:buFontTx/>
              <a:buNone/>
              <a:defRPr/>
            </a:pPr>
            <a:r>
              <a:rPr lang="en-US" sz="2800" dirty="0" smtClean="0"/>
              <a:t>Momentum spread of 4.2</a:t>
            </a:r>
            <a:r>
              <a:rPr lang="en-US" sz="2800" dirty="0" smtClean="0">
                <a:sym typeface="Symbol" pitchFamily="18" charset="2"/>
              </a:rPr>
              <a:t>10</a:t>
            </a:r>
            <a:r>
              <a:rPr lang="en-US" sz="2800" baseline="30000" dirty="0" smtClean="0">
                <a:sym typeface="Symbol" pitchFamily="18" charset="2"/>
              </a:rPr>
              <a:t>-4 </a:t>
            </a:r>
            <a:r>
              <a:rPr lang="en-US" sz="2800" dirty="0" smtClean="0">
                <a:sym typeface="Symbol" pitchFamily="18" charset="2"/>
              </a:rPr>
              <a:t>(instead of 1 10</a:t>
            </a:r>
            <a:r>
              <a:rPr lang="en-US" sz="2800" baseline="30000" dirty="0" smtClean="0">
                <a:sym typeface="Symbol" pitchFamily="18" charset="2"/>
              </a:rPr>
              <a:t>-3</a:t>
            </a:r>
            <a:r>
              <a:rPr lang="en-US" sz="2800" dirty="0" smtClean="0">
                <a:sym typeface="Symbol" pitchFamily="18" charset="2"/>
              </a:rPr>
              <a:t>)</a:t>
            </a:r>
            <a:endParaRPr lang="en-US" sz="2800" dirty="0" smtClean="0"/>
          </a:p>
          <a:p>
            <a:pPr>
              <a:buFontTx/>
              <a:buNone/>
              <a:defRPr/>
            </a:pPr>
            <a:r>
              <a:rPr lang="en-US" sz="2800" dirty="0" smtClean="0"/>
              <a:t>Bunch intensity</a:t>
            </a:r>
            <a:r>
              <a:rPr lang="en-US" sz="2800" kern="0" dirty="0" smtClean="0">
                <a:solidFill>
                  <a:schemeClr val="tx2"/>
                </a:solidFill>
                <a:latin typeface="Times New Roman" pitchFamily="18" charset="0"/>
                <a:cs typeface="Times New Roman" pitchFamily="18" charset="0"/>
              </a:rPr>
              <a:t> </a:t>
            </a:r>
            <a:r>
              <a:rPr lang="en-US" sz="2800" kern="0" dirty="0" smtClean="0">
                <a:latin typeface="Times New Roman" pitchFamily="18" charset="0"/>
                <a:cs typeface="Times New Roman" pitchFamily="18" charset="0"/>
              </a:rPr>
              <a:t>5</a:t>
            </a:r>
            <a:r>
              <a:rPr lang="en-US" sz="2800" dirty="0" smtClean="0">
                <a:sym typeface="Symbol"/>
              </a:rPr>
              <a:t> 10</a:t>
            </a:r>
            <a:r>
              <a:rPr lang="en-US" sz="2800" baseline="30000" dirty="0" smtClean="0">
                <a:sym typeface="Symbol"/>
              </a:rPr>
              <a:t>8</a:t>
            </a:r>
            <a:r>
              <a:rPr lang="en-US" sz="2800" dirty="0" smtClean="0"/>
              <a:t> </a:t>
            </a:r>
            <a:r>
              <a:rPr lang="en-US" sz="2800" dirty="0" smtClean="0">
                <a:sym typeface="Symbol" pitchFamily="18" charset="2"/>
              </a:rPr>
              <a:t>(instead of 2 10</a:t>
            </a:r>
            <a:r>
              <a:rPr lang="en-US" sz="2800" baseline="30000" dirty="0" smtClean="0">
                <a:sym typeface="Symbol" pitchFamily="18" charset="2"/>
              </a:rPr>
              <a:t>9</a:t>
            </a:r>
            <a:r>
              <a:rPr lang="en-US" sz="2800" dirty="0" smtClean="0">
                <a:sym typeface="Symbol" pitchFamily="18" charset="2"/>
              </a:rPr>
              <a:t>)</a:t>
            </a:r>
          </a:p>
          <a:p>
            <a:pPr>
              <a:buFontTx/>
              <a:buNone/>
              <a:defRPr/>
            </a:pPr>
            <a:endParaRPr lang="en-US" sz="1050" b="1" dirty="0" smtClean="0">
              <a:solidFill>
                <a:srgbClr val="C00000"/>
              </a:solidFill>
              <a:sym typeface="Symbol" pitchFamily="18" charset="2"/>
            </a:endParaRPr>
          </a:p>
          <a:p>
            <a:pPr>
              <a:buFontTx/>
              <a:buNone/>
              <a:defRPr/>
            </a:pPr>
            <a:r>
              <a:rPr lang="en-US" b="1" dirty="0" smtClean="0">
                <a:solidFill>
                  <a:srgbClr val="C00000"/>
                </a:solidFill>
                <a:sym typeface="Symbol" pitchFamily="18" charset="2"/>
              </a:rPr>
              <a:t>Luminosity </a:t>
            </a:r>
            <a:r>
              <a:rPr lang="en-US" b="1" kern="0" dirty="0" smtClean="0">
                <a:solidFill>
                  <a:srgbClr val="C00000"/>
                </a:solidFill>
                <a:latin typeface="Times New Roman" pitchFamily="18" charset="0"/>
                <a:cs typeface="Times New Roman" pitchFamily="18" charset="0"/>
                <a:sym typeface="Symbol" pitchFamily="18" charset="2"/>
              </a:rPr>
              <a:t>(1</a:t>
            </a:r>
            <a:r>
              <a:rPr lang="en-US" b="1" kern="0" dirty="0" smtClean="0">
                <a:solidFill>
                  <a:srgbClr val="C00000"/>
                </a:solidFill>
                <a:latin typeface="Times New Roman" pitchFamily="18" charset="0"/>
                <a:cs typeface="Times New Roman" pitchFamily="18" charset="0"/>
                <a:sym typeface="Symbol"/>
              </a:rPr>
              <a:t>7)</a:t>
            </a:r>
            <a:r>
              <a:rPr lang="en-US" b="1" dirty="0" smtClean="0">
                <a:solidFill>
                  <a:srgbClr val="C00000"/>
                </a:solidFill>
                <a:sym typeface="Symbol"/>
              </a:rPr>
              <a:t> 10</a:t>
            </a:r>
            <a:r>
              <a:rPr lang="en-US" b="1" baseline="30000" dirty="0" smtClean="0">
                <a:solidFill>
                  <a:srgbClr val="C00000"/>
                </a:solidFill>
                <a:sym typeface="Symbol"/>
              </a:rPr>
              <a:t>25</a:t>
            </a:r>
            <a:r>
              <a:rPr lang="en-US" b="1" kern="0" dirty="0" smtClean="0">
                <a:solidFill>
                  <a:srgbClr val="C00000"/>
                </a:solidFill>
                <a:latin typeface="Times New Roman" pitchFamily="18" charset="0"/>
                <a:cs typeface="Times New Roman" pitchFamily="18" charset="0"/>
              </a:rPr>
              <a:t> </a:t>
            </a:r>
            <a:r>
              <a:rPr lang="en-US" b="1" dirty="0" smtClean="0">
                <a:solidFill>
                  <a:srgbClr val="C00000"/>
                </a:solidFill>
                <a:cs typeface="Times New Roman" pitchFamily="18" charset="0"/>
              </a:rPr>
              <a:t>cm</a:t>
            </a:r>
            <a:r>
              <a:rPr lang="en-US" b="1" baseline="30000" dirty="0" smtClean="0">
                <a:solidFill>
                  <a:srgbClr val="C00000"/>
                </a:solidFill>
                <a:cs typeface="Times New Roman" pitchFamily="18" charset="0"/>
                <a:sym typeface="Symbol" pitchFamily="18" charset="2"/>
              </a:rPr>
              <a:t></a:t>
            </a:r>
            <a:r>
              <a:rPr lang="en-US" b="1" baseline="30000" dirty="0" smtClean="0">
                <a:solidFill>
                  <a:srgbClr val="C00000"/>
                </a:solidFill>
                <a:cs typeface="Times New Roman" pitchFamily="18" charset="0"/>
              </a:rPr>
              <a:t>2</a:t>
            </a:r>
            <a:r>
              <a:rPr lang="en-US" b="1" dirty="0" smtClean="0">
                <a:solidFill>
                  <a:srgbClr val="C00000"/>
                </a:solidFill>
                <a:cs typeface="Times New Roman" pitchFamily="18" charset="0"/>
              </a:rPr>
              <a:t>s</a:t>
            </a:r>
            <a:r>
              <a:rPr lang="en-US" b="1" baseline="30000" dirty="0" smtClean="0">
                <a:solidFill>
                  <a:srgbClr val="C00000"/>
                </a:solidFill>
                <a:cs typeface="Times New Roman" pitchFamily="18" charset="0"/>
                <a:sym typeface="Symbol" pitchFamily="18" charset="2"/>
              </a:rPr>
              <a:t></a:t>
            </a:r>
            <a:r>
              <a:rPr lang="en-US" b="1" baseline="30000" dirty="0" smtClean="0">
                <a:solidFill>
                  <a:srgbClr val="C00000"/>
                </a:solidFill>
                <a:cs typeface="Times New Roman" pitchFamily="18" charset="0"/>
              </a:rPr>
              <a:t>1</a:t>
            </a:r>
            <a:endParaRPr lang="en-US" b="1" dirty="0" smtClean="0">
              <a:solidFill>
                <a:srgbClr val="C00000"/>
              </a:solidFill>
            </a:endParaRPr>
          </a:p>
        </p:txBody>
      </p:sp>
      <p:sp>
        <p:nvSpPr>
          <p:cNvPr id="29701" name="TextBox 5"/>
          <p:cNvSpPr txBox="1">
            <a:spLocks noChangeArrowheads="1"/>
          </p:cNvSpPr>
          <p:nvPr/>
        </p:nvSpPr>
        <p:spPr bwMode="auto">
          <a:xfrm>
            <a:off x="251520" y="1412776"/>
            <a:ext cx="8377237" cy="461963"/>
          </a:xfrm>
          <a:prstGeom prst="rect">
            <a:avLst/>
          </a:prstGeom>
          <a:noFill/>
          <a:ln w="9525">
            <a:noFill/>
            <a:miter lim="800000"/>
            <a:headEnd/>
            <a:tailEnd/>
          </a:ln>
        </p:spPr>
        <p:txBody>
          <a:bodyPr wrap="none">
            <a:spAutoFit/>
          </a:bodyPr>
          <a:lstStyle/>
          <a:p>
            <a:r>
              <a:rPr lang="en-US" sz="2400" b="1" dirty="0">
                <a:solidFill>
                  <a:srgbClr val="FF0000"/>
                </a:solidFill>
              </a:rPr>
              <a:t>Energy range from 3 to 4.5 </a:t>
            </a:r>
            <a:r>
              <a:rPr lang="en-US" sz="2400" b="1" dirty="0" err="1">
                <a:solidFill>
                  <a:srgbClr val="FF0000"/>
                </a:solidFill>
              </a:rPr>
              <a:t>GeV</a:t>
            </a:r>
            <a:r>
              <a:rPr lang="en-US" sz="2400" b="1" dirty="0">
                <a:solidFill>
                  <a:srgbClr val="FF0000"/>
                </a:solidFill>
              </a:rPr>
              <a:t>/u (optimum ~ 3.5 </a:t>
            </a:r>
            <a:r>
              <a:rPr lang="en-US" sz="2400" b="1" dirty="0" err="1">
                <a:solidFill>
                  <a:srgbClr val="FF0000"/>
                </a:solidFill>
              </a:rPr>
              <a:t>GeV</a:t>
            </a:r>
            <a:r>
              <a:rPr lang="en-US" sz="2400" b="1" dirty="0">
                <a:solidFill>
                  <a:srgbClr val="FF0000"/>
                </a:solidFill>
              </a:rPr>
              <a:t>/u)</a:t>
            </a:r>
            <a:endParaRPr lang="ru-RU" sz="2400" b="1" dirty="0">
              <a:solidFill>
                <a:srgbClr val="FF0000"/>
              </a:solidFill>
            </a:endParaRPr>
          </a:p>
        </p:txBody>
      </p:sp>
      <p:sp>
        <p:nvSpPr>
          <p:cNvPr id="29702" name="TextBox 6"/>
          <p:cNvSpPr txBox="1">
            <a:spLocks noChangeArrowheads="1"/>
          </p:cNvSpPr>
          <p:nvPr/>
        </p:nvSpPr>
        <p:spPr bwMode="auto">
          <a:xfrm>
            <a:off x="323528" y="1988840"/>
            <a:ext cx="3576745" cy="523220"/>
          </a:xfrm>
          <a:prstGeom prst="rect">
            <a:avLst/>
          </a:prstGeom>
          <a:noFill/>
          <a:ln w="9525">
            <a:noFill/>
            <a:miter lim="800000"/>
            <a:headEnd/>
            <a:tailEnd/>
          </a:ln>
        </p:spPr>
        <p:txBody>
          <a:bodyPr wrap="none">
            <a:spAutoFit/>
          </a:bodyPr>
          <a:lstStyle/>
          <a:p>
            <a:r>
              <a:rPr lang="en-US" sz="2800" b="1" dirty="0"/>
              <a:t>Operation </a:t>
            </a:r>
            <a:r>
              <a:rPr lang="en-US" sz="2800" b="1" dirty="0" smtClean="0"/>
              <a:t>scenario:</a:t>
            </a:r>
            <a:endParaRPr lang="ru-RU" sz="2800" b="1" dirty="0"/>
          </a:p>
        </p:txBody>
      </p:sp>
      <p:sp>
        <p:nvSpPr>
          <p:cNvPr id="29703" name="TextBox 7"/>
          <p:cNvSpPr txBox="1">
            <a:spLocks noChangeArrowheads="1"/>
          </p:cNvSpPr>
          <p:nvPr/>
        </p:nvSpPr>
        <p:spPr bwMode="auto">
          <a:xfrm>
            <a:off x="467544" y="3573016"/>
            <a:ext cx="2143125" cy="523875"/>
          </a:xfrm>
          <a:prstGeom prst="rect">
            <a:avLst/>
          </a:prstGeom>
          <a:noFill/>
          <a:ln w="9525">
            <a:noFill/>
            <a:miter lim="800000"/>
            <a:headEnd/>
            <a:tailEnd/>
          </a:ln>
        </p:spPr>
        <p:txBody>
          <a:bodyPr wrap="none">
            <a:spAutoFit/>
          </a:bodyPr>
          <a:lstStyle/>
          <a:p>
            <a:r>
              <a:rPr lang="en-US" sz="2800" b="1" dirty="0"/>
              <a:t>Parameters</a:t>
            </a:r>
            <a:endParaRPr lang="ru-RU" sz="2800" b="1" dirty="0"/>
          </a:p>
        </p:txBody>
      </p:sp>
      <p:sp>
        <p:nvSpPr>
          <p:cNvPr id="29704" name="Номер слайда 7"/>
          <p:cNvSpPr>
            <a:spLocks noGrp="1"/>
          </p:cNvSpPr>
          <p:nvPr>
            <p:ph type="sldNum" sz="quarter" idx="12"/>
          </p:nvPr>
        </p:nvSpPr>
        <p:spPr bwMode="auto">
          <a:noFill/>
          <a:ln>
            <a:miter lim="800000"/>
            <a:headEnd/>
            <a:tailEnd/>
          </a:ln>
        </p:spPr>
        <p:txBody>
          <a:bodyPr/>
          <a:lstStyle/>
          <a:p>
            <a:fld id="{C3187774-AF26-4D64-8E37-CA02113D6B1F}" type="slidenum">
              <a:rPr lang="ru-RU" smtClean="0">
                <a:cs typeface="Arial" charset="0"/>
              </a:rPr>
              <a:pPr/>
              <a:t>51</a:t>
            </a:fld>
            <a:endParaRPr lang="ru-RU" smtClean="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52400" y="4518545"/>
            <a:ext cx="7704138" cy="1558925"/>
          </a:xfrm>
          <a:prstGeom prst="rect">
            <a:avLst/>
          </a:prstGeom>
          <a:noFill/>
          <a:ln w="9525">
            <a:noFill/>
            <a:miter lim="800000"/>
            <a:headEnd/>
            <a:tailEnd/>
          </a:ln>
        </p:spPr>
        <p:txBody>
          <a:bodyPr>
            <a:spAutoFit/>
          </a:bodyPr>
          <a:lstStyle/>
          <a:p>
            <a:pPr lvl="1"/>
            <a:r>
              <a:rPr lang="en-US" sz="1600" b="1" dirty="0"/>
              <a:t>Activities</a:t>
            </a:r>
          </a:p>
          <a:p>
            <a:pPr lvl="1"/>
            <a:endParaRPr lang="en-US" sz="1600" b="1" dirty="0"/>
          </a:p>
          <a:p>
            <a:pPr lvl="1">
              <a:buFont typeface="Wingdings" pitchFamily="2" charset="2"/>
              <a:buChar char="§"/>
            </a:pPr>
            <a:r>
              <a:rPr lang="en-US" sz="1600" dirty="0"/>
              <a:t> AC Loss Reduction (exp. tests, FEM)</a:t>
            </a:r>
          </a:p>
          <a:p>
            <a:pPr lvl="1">
              <a:buFont typeface="Wingdings" pitchFamily="2" charset="2"/>
              <a:buChar char="§"/>
            </a:pPr>
            <a:r>
              <a:rPr lang="en-US" sz="1600" dirty="0"/>
              <a:t> 2D/3D Magnetic Field Calculations (OPERA, ANSYS, etc.)</a:t>
            </a:r>
          </a:p>
          <a:p>
            <a:pPr lvl="1">
              <a:buFont typeface="Wingdings" pitchFamily="2" charset="2"/>
              <a:buChar char="§"/>
            </a:pPr>
            <a:r>
              <a:rPr lang="en-US" sz="1600" dirty="0"/>
              <a:t> Mechanical Analysis and Coil Restraint (design, ANSYS)</a:t>
            </a:r>
          </a:p>
          <a:p>
            <a:pPr lvl="1"/>
            <a:r>
              <a:rPr lang="en-US" sz="1600" dirty="0"/>
              <a:t> </a:t>
            </a:r>
            <a:r>
              <a:rPr lang="de-DE" sz="1600" dirty="0"/>
              <a:t> (</a:t>
            </a:r>
            <a:r>
              <a:rPr lang="en-GB" sz="1600" dirty="0"/>
              <a:t>&gt;Fatigue of the conductor and precise positioning)</a:t>
            </a:r>
            <a:endParaRPr lang="en-US" sz="1600" dirty="0"/>
          </a:p>
        </p:txBody>
      </p:sp>
      <p:sp>
        <p:nvSpPr>
          <p:cNvPr id="67587" name="Text Box 3"/>
          <p:cNvSpPr txBox="1">
            <a:spLocks noChangeArrowheads="1"/>
          </p:cNvSpPr>
          <p:nvPr/>
        </p:nvSpPr>
        <p:spPr bwMode="auto">
          <a:xfrm>
            <a:off x="250825" y="115888"/>
            <a:ext cx="6481763" cy="519112"/>
          </a:xfrm>
          <a:prstGeom prst="rect">
            <a:avLst/>
          </a:prstGeom>
          <a:noFill/>
          <a:ln w="9525">
            <a:noFill/>
            <a:miter lim="800000"/>
            <a:headEnd/>
            <a:tailEnd/>
          </a:ln>
        </p:spPr>
        <p:txBody>
          <a:bodyPr>
            <a:spAutoFit/>
          </a:bodyPr>
          <a:lstStyle/>
          <a:p>
            <a:pPr>
              <a:spcBef>
                <a:spcPct val="50000"/>
              </a:spcBef>
            </a:pPr>
            <a:r>
              <a:rPr lang="de-DE" sz="2800"/>
              <a:t>Fast Ramped S.C. Magnets</a:t>
            </a:r>
          </a:p>
        </p:txBody>
      </p:sp>
      <p:sp>
        <p:nvSpPr>
          <p:cNvPr id="67593" name="Text Box 5"/>
          <p:cNvSpPr txBox="1">
            <a:spLocks noChangeArrowheads="1"/>
          </p:cNvSpPr>
          <p:nvPr/>
        </p:nvSpPr>
        <p:spPr bwMode="auto">
          <a:xfrm>
            <a:off x="323528" y="692696"/>
            <a:ext cx="5400600" cy="1803400"/>
          </a:xfrm>
          <a:prstGeom prst="rect">
            <a:avLst/>
          </a:prstGeom>
          <a:noFill/>
          <a:ln w="9525">
            <a:noFill/>
            <a:miter lim="800000"/>
            <a:headEnd/>
            <a:tailEnd/>
          </a:ln>
        </p:spPr>
        <p:txBody>
          <a:bodyPr wrap="square">
            <a:spAutoFit/>
          </a:bodyPr>
          <a:lstStyle/>
          <a:p>
            <a:pPr marL="180975" indent="-180975">
              <a:buClr>
                <a:schemeClr val="tx1"/>
              </a:buClr>
              <a:buFont typeface="Wingdings" pitchFamily="2" charset="2"/>
              <a:buNone/>
            </a:pPr>
            <a:r>
              <a:rPr lang="en-GB" sz="1600" b="1" dirty="0"/>
              <a:t>R&amp;D Goals</a:t>
            </a:r>
          </a:p>
          <a:p>
            <a:pPr marL="180975" indent="-180975">
              <a:buClr>
                <a:schemeClr val="tx1"/>
              </a:buClr>
              <a:buFont typeface="Wingdings" pitchFamily="2" charset="2"/>
              <a:buNone/>
            </a:pPr>
            <a:endParaRPr lang="en-GB" sz="1600" b="1" dirty="0"/>
          </a:p>
          <a:p>
            <a:pPr marL="180975" indent="-180975">
              <a:buClr>
                <a:schemeClr val="tx1"/>
              </a:buClr>
              <a:buFont typeface="Wingdings" pitchFamily="2" charset="2"/>
              <a:buChar char="§"/>
            </a:pPr>
            <a:r>
              <a:rPr lang="en-GB" sz="1600" b="1" dirty="0"/>
              <a:t>Reduction of eddy / persistent current effects </a:t>
            </a:r>
          </a:p>
          <a:p>
            <a:pPr marL="180975" indent="-180975">
              <a:buClr>
                <a:schemeClr val="tx1"/>
              </a:buClr>
            </a:pPr>
            <a:r>
              <a:rPr lang="en-GB" sz="1600" b="1" dirty="0"/>
              <a:t>   at 4K (3D field, AC loss) </a:t>
            </a:r>
          </a:p>
          <a:p>
            <a:pPr marL="180975" indent="-180975">
              <a:buClr>
                <a:schemeClr val="tx1"/>
              </a:buClr>
              <a:buFont typeface="Wingdings" pitchFamily="2" charset="2"/>
              <a:buNone/>
            </a:pPr>
            <a:endParaRPr lang="en-GB" sz="1600" b="1" dirty="0"/>
          </a:p>
          <a:p>
            <a:pPr marL="180975" indent="-180975">
              <a:buClr>
                <a:schemeClr val="tx1"/>
              </a:buClr>
              <a:buFont typeface="Wingdings" pitchFamily="2" charset="2"/>
              <a:buChar char="§"/>
            </a:pPr>
            <a:r>
              <a:rPr lang="en-GB" sz="1600" b="1" dirty="0"/>
              <a:t>Improvement of DC/AC-field quality</a:t>
            </a:r>
            <a:endParaRPr lang="en-GB" sz="1600" dirty="0"/>
          </a:p>
          <a:p>
            <a:pPr lvl="4"/>
            <a:endParaRPr lang="en-GB" sz="1600" dirty="0"/>
          </a:p>
        </p:txBody>
      </p:sp>
      <p:pic>
        <p:nvPicPr>
          <p:cNvPr id="67590" name="Picture 8" descr="IMGP0799_S"/>
          <p:cNvPicPr>
            <a:picLocks noChangeAspect="1" noChangeArrowheads="1"/>
          </p:cNvPicPr>
          <p:nvPr/>
        </p:nvPicPr>
        <p:blipFill>
          <a:blip r:embed="rId3" cstate="print">
            <a:lum contrast="18000"/>
          </a:blip>
          <a:srcRect r="14200" b="7797"/>
          <a:stretch>
            <a:fillRect/>
          </a:stretch>
        </p:blipFill>
        <p:spPr bwMode="auto">
          <a:xfrm>
            <a:off x="5867400" y="620713"/>
            <a:ext cx="3086100" cy="2520950"/>
          </a:xfrm>
          <a:prstGeom prst="rect">
            <a:avLst/>
          </a:prstGeom>
          <a:noFill/>
          <a:ln w="9525">
            <a:noFill/>
            <a:miter lim="800000"/>
            <a:headEnd/>
            <a:tailEnd/>
          </a:ln>
        </p:spPr>
      </p:pic>
      <p:pic>
        <p:nvPicPr>
          <p:cNvPr id="67591" name="Picture 9"/>
          <p:cNvPicPr>
            <a:picLocks noChangeAspect="1" noChangeArrowheads="1"/>
          </p:cNvPicPr>
          <p:nvPr/>
        </p:nvPicPr>
        <p:blipFill>
          <a:blip r:embed="rId4" cstate="print"/>
          <a:srcRect/>
          <a:stretch>
            <a:fillRect/>
          </a:stretch>
        </p:blipFill>
        <p:spPr bwMode="auto">
          <a:xfrm>
            <a:off x="6170613" y="3352800"/>
            <a:ext cx="2973387" cy="1825625"/>
          </a:xfrm>
          <a:prstGeom prst="rect">
            <a:avLst/>
          </a:prstGeom>
          <a:noFill/>
          <a:ln w="9525">
            <a:noFill/>
            <a:miter lim="800000"/>
            <a:headEnd/>
            <a:tailEnd/>
          </a:ln>
        </p:spPr>
      </p:pic>
      <p:sp>
        <p:nvSpPr>
          <p:cNvPr id="67592" name="Text Box 10"/>
          <p:cNvSpPr txBox="1">
            <a:spLocks noChangeArrowheads="1"/>
          </p:cNvSpPr>
          <p:nvPr/>
        </p:nvSpPr>
        <p:spPr bwMode="auto">
          <a:xfrm>
            <a:off x="685800" y="6271145"/>
            <a:ext cx="7391400" cy="830263"/>
          </a:xfrm>
          <a:prstGeom prst="rect">
            <a:avLst/>
          </a:prstGeom>
          <a:noFill/>
          <a:ln w="9525">
            <a:noFill/>
            <a:miter lim="800000"/>
            <a:headEnd/>
            <a:tailEnd/>
          </a:ln>
        </p:spPr>
        <p:txBody>
          <a:bodyPr>
            <a:spAutoFit/>
          </a:bodyPr>
          <a:lstStyle/>
          <a:p>
            <a:pPr>
              <a:spcBef>
                <a:spcPct val="50000"/>
              </a:spcBef>
            </a:pPr>
            <a:r>
              <a:rPr lang="de-DE"/>
              <a:t>Experimental studies with modified Nuclotron magnets in JINR</a:t>
            </a:r>
          </a:p>
        </p:txBody>
      </p:sp>
      <p:sp>
        <p:nvSpPr>
          <p:cNvPr id="11" name="Прямоугольник 10"/>
          <p:cNvSpPr/>
          <p:nvPr/>
        </p:nvSpPr>
        <p:spPr>
          <a:xfrm>
            <a:off x="395536" y="2492896"/>
            <a:ext cx="4572000" cy="584775"/>
          </a:xfrm>
          <a:prstGeom prst="rect">
            <a:avLst/>
          </a:prstGeom>
        </p:spPr>
        <p:txBody>
          <a:bodyPr>
            <a:spAutoFit/>
          </a:bodyPr>
          <a:lstStyle/>
          <a:p>
            <a:r>
              <a:rPr lang="en-GB" sz="1600" b="1" dirty="0" smtClean="0"/>
              <a:t>Guarantee of long term mechanical stability</a:t>
            </a:r>
            <a:br>
              <a:rPr lang="en-GB" sz="1600" b="1" dirty="0" smtClean="0"/>
            </a:br>
            <a:r>
              <a:rPr lang="en-GB" sz="1600" b="1" dirty="0" smtClean="0"/>
              <a:t>                                  </a:t>
            </a:r>
            <a:r>
              <a:rPr lang="en-GB" sz="1600" dirty="0" smtClean="0"/>
              <a:t>(</a:t>
            </a:r>
            <a:r>
              <a:rPr lang="de-DE" sz="1600" dirty="0" smtClean="0"/>
              <a:t>≥</a:t>
            </a:r>
            <a:r>
              <a:rPr lang="de-DE" sz="1600" b="1" dirty="0" smtClean="0"/>
              <a:t> </a:t>
            </a:r>
            <a:r>
              <a:rPr lang="de-DE" sz="1600" dirty="0" smtClean="0"/>
              <a:t>2</a:t>
            </a:r>
            <a:r>
              <a:rPr lang="de-DE" sz="1600" dirty="0" smtClean="0">
                <a:sym typeface="Symbol" pitchFamily="18" charset="2"/>
              </a:rPr>
              <a:t></a:t>
            </a:r>
            <a:r>
              <a:rPr lang="de-DE" sz="1600" dirty="0" smtClean="0"/>
              <a:t>10</a:t>
            </a:r>
            <a:r>
              <a:rPr lang="de-DE" sz="1600" baseline="30000" dirty="0" smtClean="0"/>
              <a:t>8</a:t>
            </a:r>
            <a:r>
              <a:rPr lang="de-DE" sz="1600" dirty="0" smtClean="0"/>
              <a:t> </a:t>
            </a:r>
            <a:r>
              <a:rPr lang="de-DE" sz="1600" dirty="0" err="1" smtClean="0"/>
              <a:t>cycles</a:t>
            </a:r>
            <a:r>
              <a:rPr lang="de-DE" sz="1600" dirty="0" smtClean="0"/>
              <a:t> )</a:t>
            </a:r>
            <a:endParaRPr lang="de-DE" dirty="0"/>
          </a:p>
        </p:txBody>
      </p:sp>
      <p:sp>
        <p:nvSpPr>
          <p:cNvPr id="12" name="Прямоугольник 11"/>
          <p:cNvSpPr/>
          <p:nvPr/>
        </p:nvSpPr>
        <p:spPr>
          <a:xfrm>
            <a:off x="395536" y="3645024"/>
            <a:ext cx="5400600" cy="461665"/>
          </a:xfrm>
          <a:prstGeom prst="rect">
            <a:avLst/>
          </a:prstGeom>
        </p:spPr>
        <p:txBody>
          <a:bodyPr wrap="square">
            <a:spAutoFit/>
          </a:bodyPr>
          <a:lstStyle/>
          <a:p>
            <a:r>
              <a:rPr lang="en-US" sz="2400" b="1" dirty="0" err="1" smtClean="0">
                <a:solidFill>
                  <a:srgbClr val="FF0000"/>
                </a:solidFill>
              </a:rPr>
              <a:t>B_field</a:t>
            </a:r>
            <a:r>
              <a:rPr lang="en-US" sz="2400" b="1" dirty="0" smtClean="0">
                <a:solidFill>
                  <a:srgbClr val="FF0000"/>
                </a:solidFill>
              </a:rPr>
              <a:t> error at R= 30 mm </a:t>
            </a:r>
            <a:r>
              <a:rPr lang="en-GB" sz="2400" b="1" dirty="0" smtClean="0">
                <a:solidFill>
                  <a:srgbClr val="FF0000"/>
                </a:solidFill>
              </a:rPr>
              <a:t> ≤ 2</a:t>
            </a:r>
            <a:r>
              <a:rPr lang="en-GB" sz="2400" b="1" dirty="0" smtClean="0">
                <a:solidFill>
                  <a:srgbClr val="FF0000"/>
                </a:solidFill>
                <a:sym typeface="Symbol"/>
              </a:rPr>
              <a:t></a:t>
            </a:r>
            <a:r>
              <a:rPr lang="en-GB" sz="2400" b="1" dirty="0" smtClean="0">
                <a:solidFill>
                  <a:srgbClr val="FF0000"/>
                </a:solidFill>
              </a:rPr>
              <a:t>10</a:t>
            </a:r>
            <a:r>
              <a:rPr lang="en-GB" sz="2400" b="1" baseline="30000" dirty="0" smtClean="0">
                <a:solidFill>
                  <a:srgbClr val="FF0000"/>
                </a:solidFill>
              </a:rPr>
              <a:t>-4</a:t>
            </a:r>
            <a:r>
              <a:rPr lang="en-GB" sz="2400" b="1" dirty="0" smtClean="0">
                <a:solidFill>
                  <a:srgbClr val="FF0000"/>
                </a:solidFill>
              </a:rPr>
              <a:t> </a:t>
            </a:r>
            <a:endParaRPr lang="ru-RU" sz="2400" b="1"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282700" y="6516929"/>
            <a:ext cx="7810500" cy="1588"/>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14691" name="Picture 3" descr="NICA_header_blue.tif"/>
          <p:cNvPicPr>
            <a:picLocks noChangeAspect="1"/>
          </p:cNvPicPr>
          <p:nvPr/>
        </p:nvPicPr>
        <p:blipFill>
          <a:blip r:embed="rId3" cstate="print"/>
          <a:srcRect/>
          <a:stretch>
            <a:fillRect/>
          </a:stretch>
        </p:blipFill>
        <p:spPr bwMode="auto">
          <a:xfrm>
            <a:off x="0" y="0"/>
            <a:ext cx="9144000" cy="915988"/>
          </a:xfrm>
          <a:prstGeom prst="rect">
            <a:avLst/>
          </a:prstGeom>
          <a:noFill/>
          <a:ln w="9525">
            <a:noFill/>
            <a:miter lim="800000"/>
            <a:headEnd/>
            <a:tailEnd/>
          </a:ln>
        </p:spPr>
      </p:pic>
      <p:pic>
        <p:nvPicPr>
          <p:cNvPr id="114692" name="Picture 7" descr="NICA-Logo_4c"/>
          <p:cNvPicPr>
            <a:picLocks noChangeAspect="1" noChangeArrowheads="1"/>
          </p:cNvPicPr>
          <p:nvPr/>
        </p:nvPicPr>
        <p:blipFill>
          <a:blip r:embed="rId4" cstate="print"/>
          <a:srcRect/>
          <a:stretch>
            <a:fillRect/>
          </a:stretch>
        </p:blipFill>
        <p:spPr bwMode="auto">
          <a:xfrm>
            <a:off x="622300" y="6373813"/>
            <a:ext cx="596900" cy="295275"/>
          </a:xfrm>
          <a:prstGeom prst="rect">
            <a:avLst/>
          </a:prstGeom>
          <a:noFill/>
          <a:ln w="9525">
            <a:noFill/>
            <a:miter lim="800000"/>
            <a:headEnd/>
            <a:tailEnd/>
          </a:ln>
        </p:spPr>
      </p:pic>
      <p:sp>
        <p:nvSpPr>
          <p:cNvPr id="114693" name="Slide Number Placeholder 13"/>
          <p:cNvSpPr txBox="1">
            <a:spLocks/>
          </p:cNvSpPr>
          <p:nvPr/>
        </p:nvSpPr>
        <p:spPr bwMode="auto">
          <a:xfrm>
            <a:off x="6553200" y="6457950"/>
            <a:ext cx="2133600" cy="365125"/>
          </a:xfrm>
          <a:prstGeom prst="rect">
            <a:avLst/>
          </a:prstGeom>
          <a:noFill/>
          <a:ln w="9525">
            <a:noFill/>
            <a:miter lim="800000"/>
            <a:headEnd/>
            <a:tailEnd/>
          </a:ln>
        </p:spPr>
        <p:txBody>
          <a:bodyPr anchor="ctr"/>
          <a:lstStyle/>
          <a:p>
            <a:pPr algn="r" defTabSz="457200"/>
            <a:r>
              <a:rPr lang="en-US" sz="1200">
                <a:solidFill>
                  <a:srgbClr val="17375E"/>
                </a:solidFill>
                <a:latin typeface="Georgia" pitchFamily="18" charset="0"/>
              </a:rPr>
              <a:t>3</a:t>
            </a:r>
            <a:r>
              <a:rPr lang="ru-RU" sz="1200">
                <a:solidFill>
                  <a:srgbClr val="17375E"/>
                </a:solidFill>
                <a:latin typeface="Georgia" pitchFamily="18" charset="0"/>
              </a:rPr>
              <a:t>1</a:t>
            </a:r>
            <a:r>
              <a:rPr lang="en-US" sz="1200">
                <a:solidFill>
                  <a:srgbClr val="17375E"/>
                </a:solidFill>
                <a:latin typeface="Georgia" pitchFamily="18" charset="0"/>
              </a:rPr>
              <a:t>/3</a:t>
            </a:r>
            <a:r>
              <a:rPr lang="ru-RU" sz="1200">
                <a:solidFill>
                  <a:srgbClr val="17375E"/>
                </a:solidFill>
                <a:latin typeface="Georgia" pitchFamily="18" charset="0"/>
              </a:rPr>
              <a:t>4</a:t>
            </a:r>
            <a:endParaRPr lang="en-US" sz="1200">
              <a:solidFill>
                <a:srgbClr val="17375E"/>
              </a:solidFill>
              <a:latin typeface="Georgia" pitchFamily="18" charset="0"/>
            </a:endParaRPr>
          </a:p>
        </p:txBody>
      </p:sp>
      <p:pic>
        <p:nvPicPr>
          <p:cNvPr id="114694" name="Picture 16"/>
          <p:cNvPicPr>
            <a:picLocks noChangeAspect="1"/>
          </p:cNvPicPr>
          <p:nvPr/>
        </p:nvPicPr>
        <p:blipFill>
          <a:blip r:embed="rId5" cstate="print"/>
          <a:srcRect/>
          <a:stretch>
            <a:fillRect/>
          </a:stretch>
        </p:blipFill>
        <p:spPr bwMode="auto">
          <a:xfrm>
            <a:off x="0" y="6286500"/>
            <a:ext cx="622300" cy="403225"/>
          </a:xfrm>
          <a:prstGeom prst="rect">
            <a:avLst/>
          </a:prstGeom>
          <a:noFill/>
          <a:ln w="9525">
            <a:noFill/>
            <a:miter lim="800000"/>
            <a:headEnd/>
            <a:tailEnd/>
          </a:ln>
        </p:spPr>
      </p:pic>
      <p:sp>
        <p:nvSpPr>
          <p:cNvPr id="114695" name="Rectangle 10"/>
          <p:cNvSpPr>
            <a:spLocks noChangeArrowheads="1"/>
          </p:cNvSpPr>
          <p:nvPr/>
        </p:nvSpPr>
        <p:spPr bwMode="auto">
          <a:xfrm>
            <a:off x="457200" y="5486400"/>
            <a:ext cx="3810000" cy="641350"/>
          </a:xfrm>
          <a:prstGeom prst="rect">
            <a:avLst/>
          </a:prstGeom>
          <a:noFill/>
          <a:ln w="9525">
            <a:noFill/>
            <a:miter lim="800000"/>
            <a:headEnd/>
            <a:tailEnd/>
          </a:ln>
        </p:spPr>
        <p:txBody>
          <a:bodyPr anchor="ctr">
            <a:spAutoFit/>
          </a:bodyPr>
          <a:lstStyle/>
          <a:p>
            <a:pPr algn="ctr" eaLnBrk="0" hangingPunct="0"/>
            <a:r>
              <a:rPr lang="en-US" sz="1800">
                <a:latin typeface="Times New Roman" pitchFamily="18" charset="0"/>
              </a:rPr>
              <a:t>Test on vacuum tightness of the tubes for cooling the yoke</a:t>
            </a:r>
            <a:endParaRPr lang="ru-RU" sz="1800">
              <a:latin typeface="Times New Roman" pitchFamily="18" charset="0"/>
            </a:endParaRPr>
          </a:p>
        </p:txBody>
      </p:sp>
      <p:sp>
        <p:nvSpPr>
          <p:cNvPr id="32776" name="Rectangle 18"/>
          <p:cNvSpPr>
            <a:spLocks noChangeArrowheads="1"/>
          </p:cNvSpPr>
          <p:nvPr/>
        </p:nvSpPr>
        <p:spPr bwMode="auto">
          <a:xfrm>
            <a:off x="1476375" y="188913"/>
            <a:ext cx="6102350" cy="584200"/>
          </a:xfrm>
          <a:prstGeom prst="rect">
            <a:avLst/>
          </a:prstGeom>
          <a:noFill/>
          <a:ln w="9525">
            <a:noFill/>
            <a:miter lim="800000"/>
            <a:headEnd/>
            <a:tailEnd/>
          </a:ln>
        </p:spPr>
        <p:txBody>
          <a:bodyPr wrap="none">
            <a:spAutoFit/>
          </a:bodyPr>
          <a:lstStyle/>
          <a:p>
            <a:pPr>
              <a:defRPr/>
            </a:pPr>
            <a:r>
              <a:rPr lang="en-US" sz="3200" b="1" dirty="0">
                <a:solidFill>
                  <a:schemeClr val="accent2"/>
                </a:solidFill>
                <a:latin typeface="+mn-lt"/>
                <a:ea typeface="+mn-ea"/>
              </a:rPr>
              <a:t>Collider magnets construction</a:t>
            </a:r>
          </a:p>
        </p:txBody>
      </p:sp>
      <p:pic>
        <p:nvPicPr>
          <p:cNvPr id="114697" name="Picture 14" descr="DSCN1327a.jpg"/>
          <p:cNvPicPr>
            <a:picLocks noChangeAspect="1"/>
          </p:cNvPicPr>
          <p:nvPr/>
        </p:nvPicPr>
        <p:blipFill>
          <a:blip r:embed="rId6" cstate="print"/>
          <a:srcRect/>
          <a:stretch>
            <a:fillRect/>
          </a:stretch>
        </p:blipFill>
        <p:spPr bwMode="auto">
          <a:xfrm>
            <a:off x="533400" y="1066800"/>
            <a:ext cx="3657600" cy="4325938"/>
          </a:xfrm>
          <a:prstGeom prst="rect">
            <a:avLst/>
          </a:prstGeom>
          <a:noFill/>
          <a:ln w="9525">
            <a:noFill/>
            <a:miter lim="800000"/>
            <a:headEnd/>
            <a:tailEnd/>
          </a:ln>
        </p:spPr>
      </p:pic>
      <p:pic>
        <p:nvPicPr>
          <p:cNvPr id="114698" name="Рисунок 13" descr="DSC00980.JPG"/>
          <p:cNvPicPr>
            <a:picLocks noChangeAspect="1"/>
          </p:cNvPicPr>
          <p:nvPr/>
        </p:nvPicPr>
        <p:blipFill>
          <a:blip r:embed="rId7" cstate="print"/>
          <a:srcRect/>
          <a:stretch>
            <a:fillRect/>
          </a:stretch>
        </p:blipFill>
        <p:spPr bwMode="auto">
          <a:xfrm>
            <a:off x="4887913" y="1038225"/>
            <a:ext cx="3427412" cy="5464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Прямоугольник 1"/>
          <p:cNvSpPr>
            <a:spLocks noChangeArrowheads="1"/>
          </p:cNvSpPr>
          <p:nvPr/>
        </p:nvSpPr>
        <p:spPr bwMode="auto">
          <a:xfrm>
            <a:off x="250825" y="260350"/>
            <a:ext cx="8642350" cy="2308225"/>
          </a:xfrm>
          <a:prstGeom prst="rect">
            <a:avLst/>
          </a:prstGeom>
          <a:noFill/>
          <a:ln w="9525">
            <a:noFill/>
            <a:miter lim="800000"/>
            <a:headEnd/>
            <a:tailEnd/>
          </a:ln>
        </p:spPr>
        <p:txBody>
          <a:bodyPr>
            <a:spAutoFit/>
          </a:bodyPr>
          <a:lstStyle/>
          <a:p>
            <a:pPr algn="just" defTabSz="911225"/>
            <a:r>
              <a:rPr lang="en-US">
                <a:solidFill>
                  <a:srgbClr val="0070C0"/>
                </a:solidFill>
              </a:rPr>
              <a:t>Full-scale</a:t>
            </a:r>
            <a:r>
              <a:rPr lang="en-US"/>
              <a:t> </a:t>
            </a:r>
            <a:r>
              <a:rPr lang="en-US">
                <a:solidFill>
                  <a:srgbClr val="0066FF"/>
                </a:solidFill>
              </a:rPr>
              <a:t>Nuclotron–type superconducting model dipole and quadrupole magnets for the NICA booster and collider were manufactured at </a:t>
            </a:r>
            <a:r>
              <a:rPr lang="en-GB">
                <a:solidFill>
                  <a:srgbClr val="0066FF"/>
                </a:solidFill>
              </a:rPr>
              <a:t>Laboratory of High Energy Physics</a:t>
            </a:r>
            <a:r>
              <a:rPr lang="en-US">
                <a:solidFill>
                  <a:srgbClr val="0066FF"/>
                </a:solidFill>
              </a:rPr>
              <a:t> JINR. </a:t>
            </a:r>
            <a:r>
              <a:rPr lang="en-US" b="1">
                <a:solidFill>
                  <a:srgbClr val="0066FF"/>
                </a:solidFill>
              </a:rPr>
              <a:t>First dipole and quadrupole magnets for the NICA booster have successfully passed the cryogenic test on t</a:t>
            </a:r>
            <a:r>
              <a:rPr lang="en-GB" b="1">
                <a:solidFill>
                  <a:srgbClr val="0066FF"/>
                </a:solidFill>
              </a:rPr>
              <a:t>he bench</a:t>
            </a:r>
            <a:r>
              <a:rPr lang="en-US" b="1">
                <a:solidFill>
                  <a:srgbClr val="0066FF"/>
                </a:solidFill>
              </a:rPr>
              <a:t>. </a:t>
            </a:r>
            <a:r>
              <a:rPr lang="en-US">
                <a:solidFill>
                  <a:srgbClr val="FF0000"/>
                </a:solidFill>
              </a:rPr>
              <a:t>3 pre-serial dipole magnets for the NICA booster will be manufactured and tested this year</a:t>
            </a:r>
            <a:r>
              <a:rPr lang="en-US">
                <a:solidFill>
                  <a:srgbClr val="0066FF"/>
                </a:solidFill>
              </a:rPr>
              <a:t>. </a:t>
            </a:r>
            <a:r>
              <a:rPr lang="en-GB" b="1">
                <a:solidFill>
                  <a:srgbClr val="00B050"/>
                </a:solidFill>
              </a:rPr>
              <a:t>Serial production of the magnets for the booster is scheduled for 2014.</a:t>
            </a:r>
            <a:r>
              <a:rPr lang="en-GB">
                <a:solidFill>
                  <a:srgbClr val="0066FF"/>
                </a:solidFill>
              </a:rPr>
              <a:t> Cryogenic tests of the model twin aperture</a:t>
            </a:r>
            <a:r>
              <a:rPr lang="en-US">
                <a:solidFill>
                  <a:srgbClr val="0066FF"/>
                </a:solidFill>
              </a:rPr>
              <a:t> dipole and quadrupole magnets for the NICA collider are</a:t>
            </a:r>
            <a:r>
              <a:rPr lang="en-GB">
                <a:solidFill>
                  <a:srgbClr val="0066FF"/>
                </a:solidFill>
              </a:rPr>
              <a:t> scheduled for the first half of this year. </a:t>
            </a:r>
            <a:endParaRPr lang="ru-RU">
              <a:solidFill>
                <a:srgbClr val="0066FF"/>
              </a:solidFill>
            </a:endParaRPr>
          </a:p>
        </p:txBody>
      </p:sp>
      <p:pic>
        <p:nvPicPr>
          <p:cNvPr id="120834" name="Рисунок 4" descr="P1080113.JPG"/>
          <p:cNvPicPr>
            <a:picLocks noChangeAspect="1"/>
          </p:cNvPicPr>
          <p:nvPr/>
        </p:nvPicPr>
        <p:blipFill>
          <a:blip r:embed="rId3" cstate="screen"/>
          <a:srcRect/>
          <a:stretch>
            <a:fillRect/>
          </a:stretch>
        </p:blipFill>
        <p:spPr bwMode="auto">
          <a:xfrm>
            <a:off x="6629400" y="4276725"/>
            <a:ext cx="2395538" cy="1962150"/>
          </a:xfrm>
          <a:prstGeom prst="rect">
            <a:avLst/>
          </a:prstGeom>
          <a:noFill/>
          <a:ln w="9525">
            <a:noFill/>
            <a:miter lim="800000"/>
            <a:headEnd/>
            <a:tailEnd/>
          </a:ln>
        </p:spPr>
      </p:pic>
      <p:pic>
        <p:nvPicPr>
          <p:cNvPr id="120835" name="Рисунок 13" descr="DSC00980.JPG"/>
          <p:cNvPicPr>
            <a:picLocks noChangeAspect="1"/>
          </p:cNvPicPr>
          <p:nvPr/>
        </p:nvPicPr>
        <p:blipFill>
          <a:blip r:embed="rId4" cstate="screen"/>
          <a:srcRect/>
          <a:stretch>
            <a:fillRect/>
          </a:stretch>
        </p:blipFill>
        <p:spPr bwMode="auto">
          <a:xfrm>
            <a:off x="1908175" y="4849813"/>
            <a:ext cx="942975" cy="1504950"/>
          </a:xfrm>
          <a:prstGeom prst="rect">
            <a:avLst/>
          </a:prstGeom>
          <a:noFill/>
          <a:ln w="9525">
            <a:noFill/>
            <a:miter lim="800000"/>
            <a:headEnd/>
            <a:tailEnd/>
          </a:ln>
        </p:spPr>
      </p:pic>
      <p:pic>
        <p:nvPicPr>
          <p:cNvPr id="120836" name="Picture 2" descr="E:\Мои документы\NICA\foto\Коллайдер\модуль с диполем\DSC01395a.jpg"/>
          <p:cNvPicPr>
            <a:picLocks noChangeAspect="1" noChangeArrowheads="1"/>
          </p:cNvPicPr>
          <p:nvPr/>
        </p:nvPicPr>
        <p:blipFill>
          <a:blip r:embed="rId5" cstate="screen"/>
          <a:srcRect/>
          <a:stretch>
            <a:fillRect/>
          </a:stretch>
        </p:blipFill>
        <p:spPr bwMode="auto">
          <a:xfrm>
            <a:off x="5003800" y="2638425"/>
            <a:ext cx="1368425" cy="2001838"/>
          </a:xfrm>
          <a:prstGeom prst="rect">
            <a:avLst/>
          </a:prstGeom>
          <a:noFill/>
          <a:ln w="9525">
            <a:noFill/>
            <a:miter lim="800000"/>
            <a:headEnd/>
            <a:tailEnd/>
          </a:ln>
        </p:spPr>
      </p:pic>
      <p:pic>
        <p:nvPicPr>
          <p:cNvPr id="120837" name="Рисунок 18" descr="20120410 В к.203А 7a.jpg"/>
          <p:cNvPicPr>
            <a:picLocks noChangeAspect="1"/>
          </p:cNvPicPr>
          <p:nvPr/>
        </p:nvPicPr>
        <p:blipFill>
          <a:blip r:embed="rId6" cstate="screen"/>
          <a:srcRect/>
          <a:stretch>
            <a:fillRect/>
          </a:stretch>
        </p:blipFill>
        <p:spPr bwMode="auto">
          <a:xfrm>
            <a:off x="7596188" y="2565400"/>
            <a:ext cx="1439862" cy="1254125"/>
          </a:xfrm>
          <a:prstGeom prst="rect">
            <a:avLst/>
          </a:prstGeom>
          <a:noFill/>
          <a:ln w="9525">
            <a:noFill/>
            <a:miter lim="800000"/>
            <a:headEnd/>
            <a:tailEnd/>
          </a:ln>
        </p:spPr>
      </p:pic>
      <p:sp>
        <p:nvSpPr>
          <p:cNvPr id="9" name="Rectangle 8"/>
          <p:cNvSpPr>
            <a:spLocks noChangeArrowheads="1"/>
          </p:cNvSpPr>
          <p:nvPr/>
        </p:nvSpPr>
        <p:spPr bwMode="auto">
          <a:xfrm>
            <a:off x="6516688" y="2709863"/>
            <a:ext cx="1008062" cy="138430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spAutoFit/>
          </a:bodyPr>
          <a:lstStyle/>
          <a:p>
            <a:pPr eaLnBrk="0" hangingPunct="0">
              <a:defRPr/>
            </a:pPr>
            <a:r>
              <a:rPr lang="en-US" sz="1200" b="1" dirty="0" err="1">
                <a:solidFill>
                  <a:srgbClr val="000000"/>
                </a:solidFill>
                <a:latin typeface="Times New Roman" charset="0"/>
                <a:cs typeface="MS PGothic" charset="0"/>
              </a:rPr>
              <a:t>Sextupole</a:t>
            </a:r>
            <a:r>
              <a:rPr lang="en-US" sz="1200" b="1" dirty="0">
                <a:solidFill>
                  <a:srgbClr val="000000"/>
                </a:solidFill>
                <a:latin typeface="Times New Roman" charset="0"/>
                <a:cs typeface="MS PGothic" charset="0"/>
              </a:rPr>
              <a:t> corrector prototype (for SIS100 and NICA booster) at assembly</a:t>
            </a:r>
            <a:endParaRPr lang="ru-RU" sz="1200" b="1" dirty="0">
              <a:solidFill>
                <a:srgbClr val="000000"/>
              </a:solidFill>
              <a:latin typeface="Times New Roman" charset="0"/>
              <a:cs typeface="MS PGothic" charset="0"/>
            </a:endParaRPr>
          </a:p>
        </p:txBody>
      </p:sp>
      <p:sp>
        <p:nvSpPr>
          <p:cNvPr id="11" name="Rectangle 14"/>
          <p:cNvSpPr>
            <a:spLocks noChangeArrowheads="1"/>
          </p:cNvSpPr>
          <p:nvPr/>
        </p:nvSpPr>
        <p:spPr bwMode="auto">
          <a:xfrm>
            <a:off x="0" y="4294188"/>
            <a:ext cx="2879725" cy="522287"/>
          </a:xfrm>
          <a:prstGeom prst="rect">
            <a:avLst/>
          </a:prstGeom>
          <a:gradFill rotWithShape="1">
            <a:gsLst>
              <a:gs pos="0">
                <a:srgbClr val="9B2D2A"/>
              </a:gs>
              <a:gs pos="80000">
                <a:srgbClr val="CB3D3A"/>
              </a:gs>
              <a:gs pos="100000">
                <a:srgbClr val="CE3B37"/>
              </a:gs>
            </a:gsLst>
            <a:lin ang="16200000"/>
          </a:gradFill>
          <a:ln w="9525">
            <a:solidFill>
              <a:srgbClr val="BE4B48"/>
            </a:solidFill>
            <a:miter lim="800000"/>
            <a:headEnd/>
            <a:tailEnd/>
          </a:ln>
          <a:effectLst>
            <a:outerShdw blurRad="63500" dist="23000" dir="5400000" rotWithShape="0">
              <a:srgbClr val="000000">
                <a:alpha val="34998"/>
              </a:srgbClr>
            </a:outerShdw>
          </a:effectLst>
        </p:spPr>
        <p:txBody>
          <a:bodyPr>
            <a:spAutoFit/>
          </a:bodyPr>
          <a:lstStyle/>
          <a:p>
            <a:pPr algn="ctr">
              <a:defRPr/>
            </a:pPr>
            <a:r>
              <a:rPr lang="en-US" sz="1400" dirty="0">
                <a:solidFill>
                  <a:srgbClr val="FFFFFF"/>
                </a:solidFill>
                <a:latin typeface="Times New Roman" pitchFamily="18" charset="0"/>
              </a:rPr>
              <a:t>Booster dipole at </a:t>
            </a:r>
            <a:r>
              <a:rPr lang="en-US" sz="1400" dirty="0" err="1">
                <a:solidFill>
                  <a:srgbClr val="FFFFFF"/>
                </a:solidFill>
                <a:latin typeface="Times New Roman" pitchFamily="18" charset="0"/>
              </a:rPr>
              <a:t>cryo</a:t>
            </a:r>
            <a:r>
              <a:rPr lang="en-US" sz="1400" dirty="0">
                <a:solidFill>
                  <a:srgbClr val="FFFFFF"/>
                </a:solidFill>
                <a:latin typeface="Times New Roman" pitchFamily="18" charset="0"/>
              </a:rPr>
              <a:t>-test (9690A) and magnetic measurements</a:t>
            </a:r>
          </a:p>
        </p:txBody>
      </p:sp>
      <p:pic>
        <p:nvPicPr>
          <p:cNvPr id="120840" name="Picture 4" descr="11June06_GGKh_at_Dipole"/>
          <p:cNvPicPr>
            <a:picLocks noChangeAspect="1" noChangeArrowheads="1"/>
          </p:cNvPicPr>
          <p:nvPr/>
        </p:nvPicPr>
        <p:blipFill>
          <a:blip r:embed="rId7" cstate="screen"/>
          <a:srcRect/>
          <a:stretch>
            <a:fillRect/>
          </a:stretch>
        </p:blipFill>
        <p:spPr bwMode="auto">
          <a:xfrm>
            <a:off x="250825" y="2638425"/>
            <a:ext cx="2305050" cy="1552575"/>
          </a:xfrm>
          <a:prstGeom prst="rect">
            <a:avLst/>
          </a:prstGeom>
          <a:noFill/>
          <a:ln w="9525">
            <a:noFill/>
            <a:miter lim="800000"/>
            <a:headEnd/>
            <a:tailEnd/>
          </a:ln>
        </p:spPr>
      </p:pic>
      <p:pic>
        <p:nvPicPr>
          <p:cNvPr id="120841" name="Picture 18" descr="quad_GSI_2"/>
          <p:cNvPicPr>
            <a:picLocks noChangeAspect="1" noChangeArrowheads="1"/>
          </p:cNvPicPr>
          <p:nvPr/>
        </p:nvPicPr>
        <p:blipFill>
          <a:blip r:embed="rId8" cstate="screen"/>
          <a:srcRect/>
          <a:stretch>
            <a:fillRect/>
          </a:stretch>
        </p:blipFill>
        <p:spPr bwMode="auto">
          <a:xfrm>
            <a:off x="34925" y="4870450"/>
            <a:ext cx="1800225" cy="1347788"/>
          </a:xfrm>
          <a:prstGeom prst="rect">
            <a:avLst/>
          </a:prstGeom>
          <a:noFill/>
          <a:ln w="9525">
            <a:noFill/>
            <a:miter lim="800000"/>
            <a:headEnd/>
            <a:tailEnd/>
          </a:ln>
        </p:spPr>
      </p:pic>
      <p:sp>
        <p:nvSpPr>
          <p:cNvPr id="14" name="Rectangle 8"/>
          <p:cNvSpPr>
            <a:spLocks noChangeArrowheads="1"/>
          </p:cNvSpPr>
          <p:nvPr/>
        </p:nvSpPr>
        <p:spPr bwMode="auto">
          <a:xfrm>
            <a:off x="5148263" y="4870450"/>
            <a:ext cx="1295400" cy="138430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spAutoFit/>
          </a:bodyPr>
          <a:lstStyle/>
          <a:p>
            <a:pPr eaLnBrk="0" hangingPunct="0">
              <a:defRPr/>
            </a:pPr>
            <a:r>
              <a:rPr lang="en-US" sz="1400" b="1" dirty="0">
                <a:solidFill>
                  <a:srgbClr val="000000"/>
                </a:solidFill>
                <a:latin typeface="Times New Roman" charset="0"/>
                <a:cs typeface="MS PGothic" charset="0"/>
              </a:rPr>
              <a:t>Twin aperture dipole magnet for Collider was tested June 2013 up to 11 kA</a:t>
            </a:r>
            <a:endParaRPr lang="ru-RU" sz="1400" b="1" dirty="0">
              <a:solidFill>
                <a:srgbClr val="000000"/>
              </a:solidFill>
              <a:latin typeface="Times New Roman" charset="0"/>
              <a:cs typeface="MS PGothic" charset="0"/>
            </a:endParaRPr>
          </a:p>
        </p:txBody>
      </p:sp>
      <p:pic>
        <p:nvPicPr>
          <p:cNvPr id="120843" name="Рисунок 4" descr="vac1.jpg"/>
          <p:cNvPicPr>
            <a:picLocks noChangeAspect="1"/>
          </p:cNvPicPr>
          <p:nvPr/>
        </p:nvPicPr>
        <p:blipFill>
          <a:blip r:embed="rId9" cstate="screen"/>
          <a:srcRect/>
          <a:stretch>
            <a:fillRect/>
          </a:stretch>
        </p:blipFill>
        <p:spPr bwMode="auto">
          <a:xfrm>
            <a:off x="2987675" y="2638425"/>
            <a:ext cx="1905000" cy="25527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415ABBED-5D41-4487-83CF-34624007203E}" type="slidenum">
              <a:rPr lang="ru-RU" smtClean="0"/>
              <a:pPr>
                <a:defRPr/>
              </a:pPr>
              <a:t>55</a:t>
            </a:fld>
            <a:endParaRPr lang="ru-RU"/>
          </a:p>
        </p:txBody>
      </p:sp>
      <p:pic>
        <p:nvPicPr>
          <p:cNvPr id="5" name="Picture 2" descr="Plakat_217_1_.jpg"/>
          <p:cNvPicPr>
            <a:picLocks noChangeAspect="1"/>
          </p:cNvPicPr>
          <p:nvPr/>
        </p:nvPicPr>
        <p:blipFill>
          <a:blip r:embed="rId2" cstate="screen"/>
          <a:srcRect/>
          <a:stretch>
            <a:fillRect/>
          </a:stretch>
        </p:blipFill>
        <p:spPr bwMode="auto">
          <a:xfrm>
            <a:off x="107504" y="0"/>
            <a:ext cx="4667442" cy="3645024"/>
          </a:xfrm>
          <a:prstGeom prst="rect">
            <a:avLst/>
          </a:prstGeom>
          <a:noFill/>
          <a:ln w="9525">
            <a:noFill/>
            <a:miter lim="800000"/>
            <a:headEnd/>
            <a:tailEnd/>
          </a:ln>
        </p:spPr>
      </p:pic>
      <p:pic>
        <p:nvPicPr>
          <p:cNvPr id="7" name="Picture 7" descr="NICA-Logo_4c"/>
          <p:cNvPicPr>
            <a:picLocks noChangeAspect="1" noChangeArrowheads="1"/>
          </p:cNvPicPr>
          <p:nvPr/>
        </p:nvPicPr>
        <p:blipFill>
          <a:blip r:embed="rId3" cstate="screen"/>
          <a:srcRect/>
          <a:stretch>
            <a:fillRect/>
          </a:stretch>
        </p:blipFill>
        <p:spPr bwMode="auto">
          <a:xfrm>
            <a:off x="5580112" y="144016"/>
            <a:ext cx="936104" cy="463177"/>
          </a:xfrm>
          <a:prstGeom prst="rect">
            <a:avLst/>
          </a:prstGeom>
          <a:noFill/>
          <a:ln w="9525">
            <a:noFill/>
            <a:miter lim="800000"/>
            <a:headEnd/>
            <a:tailEnd/>
          </a:ln>
        </p:spPr>
      </p:pic>
      <p:pic>
        <p:nvPicPr>
          <p:cNvPr id="54276" name="Picture 4" descr="http://im6-tub-ru.yandex.net/i?id=149647649-41-72&amp;n=21"/>
          <p:cNvPicPr>
            <a:picLocks noChangeAspect="1" noChangeArrowheads="1"/>
          </p:cNvPicPr>
          <p:nvPr/>
        </p:nvPicPr>
        <p:blipFill>
          <a:blip r:embed="rId4" cstate="screen"/>
          <a:srcRect/>
          <a:stretch>
            <a:fillRect/>
          </a:stretch>
        </p:blipFill>
        <p:spPr bwMode="auto">
          <a:xfrm>
            <a:off x="6588224" y="144016"/>
            <a:ext cx="1080121" cy="360040"/>
          </a:xfrm>
          <a:prstGeom prst="rect">
            <a:avLst/>
          </a:prstGeom>
          <a:noFill/>
        </p:spPr>
      </p:pic>
      <p:pic>
        <p:nvPicPr>
          <p:cNvPr id="54278" name="Picture 6" descr="http://im2-tub-ru.yandex.net/i?id=286204598-53-72&amp;n=21"/>
          <p:cNvPicPr>
            <a:picLocks noChangeAspect="1" noChangeArrowheads="1"/>
          </p:cNvPicPr>
          <p:nvPr/>
        </p:nvPicPr>
        <p:blipFill>
          <a:blip r:embed="rId5" cstate="screen"/>
          <a:srcRect/>
          <a:stretch>
            <a:fillRect/>
          </a:stretch>
        </p:blipFill>
        <p:spPr bwMode="auto">
          <a:xfrm>
            <a:off x="7812360" y="0"/>
            <a:ext cx="792088" cy="660073"/>
          </a:xfrm>
          <a:prstGeom prst="rect">
            <a:avLst/>
          </a:prstGeom>
          <a:noFill/>
        </p:spPr>
      </p:pic>
      <p:sp>
        <p:nvSpPr>
          <p:cNvPr id="11" name="TextBox 10"/>
          <p:cNvSpPr txBox="1"/>
          <p:nvPr/>
        </p:nvSpPr>
        <p:spPr>
          <a:xfrm>
            <a:off x="4716016" y="620688"/>
            <a:ext cx="4427984" cy="3046988"/>
          </a:xfrm>
          <a:prstGeom prst="rect">
            <a:avLst/>
          </a:prstGeom>
          <a:noFill/>
        </p:spPr>
        <p:txBody>
          <a:bodyPr wrap="square" rtlCol="0">
            <a:spAutoFit/>
          </a:bodyPr>
          <a:lstStyle/>
          <a:p>
            <a:r>
              <a:rPr lang="en-US" sz="1600" b="1" dirty="0" smtClean="0"/>
              <a:t>Excellent co-operation</a:t>
            </a:r>
            <a:r>
              <a:rPr lang="en-US" sz="1600" dirty="0" smtClean="0"/>
              <a:t>:</a:t>
            </a:r>
            <a:endParaRPr lang="en-US" sz="1600" dirty="0"/>
          </a:p>
          <a:p>
            <a:r>
              <a:rPr lang="en-US" sz="1600" dirty="0" smtClean="0"/>
              <a:t>JINR is responsible for delivery of 175 </a:t>
            </a:r>
            <a:r>
              <a:rPr lang="en-US" sz="1600" dirty="0" err="1" smtClean="0"/>
              <a:t>Quadrupole</a:t>
            </a:r>
            <a:r>
              <a:rPr lang="en-US" sz="1600" dirty="0" smtClean="0"/>
              <a:t> Units for SIS-100.</a:t>
            </a:r>
          </a:p>
          <a:p>
            <a:r>
              <a:rPr lang="en-US" sz="1600" dirty="0" smtClean="0"/>
              <a:t>Collaboration Contract is prepared. It will include: </a:t>
            </a:r>
            <a:r>
              <a:rPr lang="en-US" sz="1600" dirty="0" err="1" smtClean="0"/>
              <a:t>manufactury</a:t>
            </a:r>
            <a:r>
              <a:rPr lang="en-US" sz="1600" dirty="0" smtClean="0"/>
              <a:t>, assembly cold testing of all QU’s. Investments from BMBF to JINR to the dedicated Test Facility which will be used for assembly and testing of SC magnets both for NICA and FAIR</a:t>
            </a:r>
          </a:p>
          <a:p>
            <a:r>
              <a:rPr lang="en-US" sz="1600" dirty="0" smtClean="0"/>
              <a:t>First step: R&amp;D Contract for equipment of the Test Facility signed between GSI and JINR in Dec’2013.</a:t>
            </a:r>
            <a:endParaRPr lang="ru-RU" sz="1600" dirty="0"/>
          </a:p>
        </p:txBody>
      </p:sp>
      <p:sp>
        <p:nvSpPr>
          <p:cNvPr id="12" name="Прямоугольник 11"/>
          <p:cNvSpPr/>
          <p:nvPr/>
        </p:nvSpPr>
        <p:spPr>
          <a:xfrm>
            <a:off x="0" y="3717032"/>
            <a:ext cx="9144001" cy="830997"/>
          </a:xfrm>
          <a:prstGeom prst="rect">
            <a:avLst/>
          </a:prstGeom>
        </p:spPr>
        <p:txBody>
          <a:bodyPr wrap="square">
            <a:spAutoFit/>
          </a:bodyPr>
          <a:lstStyle/>
          <a:p>
            <a:r>
              <a:rPr lang="en-US" sz="1600" dirty="0" smtClean="0">
                <a:solidFill>
                  <a:srgbClr val="0033CC"/>
                </a:solidFill>
              </a:rPr>
              <a:t>Intelligent equipment for cold measurements of the magnetic field in SC magnets is developed in </a:t>
            </a:r>
            <a:r>
              <a:rPr lang="en-US" sz="1600" dirty="0" err="1" smtClean="0">
                <a:solidFill>
                  <a:srgbClr val="0033CC"/>
                </a:solidFill>
              </a:rPr>
              <a:t>Dubna</a:t>
            </a:r>
            <a:r>
              <a:rPr lang="en-US" sz="1600" dirty="0" smtClean="0">
                <a:solidFill>
                  <a:srgbClr val="0033CC"/>
                </a:solidFill>
              </a:rPr>
              <a:t> and in Darmstadt. We exchange with technologies and experience (</a:t>
            </a:r>
            <a:r>
              <a:rPr lang="en-US" sz="1600" dirty="0" err="1" smtClean="0">
                <a:solidFill>
                  <a:srgbClr val="0033CC"/>
                </a:solidFill>
              </a:rPr>
              <a:t>V.Borisov</a:t>
            </a:r>
            <a:r>
              <a:rPr lang="en-US" sz="1600" dirty="0" smtClean="0">
                <a:solidFill>
                  <a:srgbClr val="0033CC"/>
                </a:solidFill>
              </a:rPr>
              <a:t>, </a:t>
            </a:r>
            <a:r>
              <a:rPr lang="en-US" sz="1600" dirty="0" err="1" smtClean="0">
                <a:solidFill>
                  <a:srgbClr val="0033CC"/>
                </a:solidFill>
              </a:rPr>
              <a:t>P.Schnitzer</a:t>
            </a:r>
            <a:r>
              <a:rPr lang="en-US" sz="1600" dirty="0" smtClean="0">
                <a:solidFill>
                  <a:srgbClr val="0033CC"/>
                </a:solidFill>
              </a:rPr>
              <a:t>, </a:t>
            </a:r>
            <a:r>
              <a:rPr lang="en-US" sz="1600" dirty="0" err="1" smtClean="0">
                <a:solidFill>
                  <a:srgbClr val="0033CC"/>
                </a:solidFill>
              </a:rPr>
              <a:t>H.Khodzhibagiyan</a:t>
            </a:r>
            <a:r>
              <a:rPr lang="en-US" sz="1600" dirty="0" smtClean="0">
                <a:solidFill>
                  <a:srgbClr val="0033CC"/>
                </a:solidFill>
              </a:rPr>
              <a:t>, </a:t>
            </a:r>
            <a:r>
              <a:rPr lang="en-US" sz="1600" dirty="0" err="1" smtClean="0">
                <a:solidFill>
                  <a:srgbClr val="0033CC"/>
                </a:solidFill>
              </a:rPr>
              <a:t>E.Fischer</a:t>
            </a:r>
            <a:r>
              <a:rPr lang="en-US" sz="1600" dirty="0" smtClean="0">
                <a:solidFill>
                  <a:srgbClr val="0033CC"/>
                </a:solidFill>
              </a:rPr>
              <a:t>, </a:t>
            </a:r>
            <a:r>
              <a:rPr lang="en-US" sz="1600" dirty="0" err="1" smtClean="0">
                <a:solidFill>
                  <a:srgbClr val="0033CC"/>
                </a:solidFill>
              </a:rPr>
              <a:t>S.Kostromin</a:t>
            </a:r>
            <a:r>
              <a:rPr lang="en-US" sz="1600" dirty="0" smtClean="0">
                <a:solidFill>
                  <a:srgbClr val="0033CC"/>
                </a:solidFill>
              </a:rPr>
              <a:t>, </a:t>
            </a:r>
            <a:r>
              <a:rPr lang="en-US" sz="1600" dirty="0" err="1" smtClean="0">
                <a:solidFill>
                  <a:srgbClr val="0033CC"/>
                </a:solidFill>
              </a:rPr>
              <a:t>A.Donyagin</a:t>
            </a:r>
            <a:r>
              <a:rPr lang="en-US" sz="1600" dirty="0" smtClean="0">
                <a:solidFill>
                  <a:srgbClr val="0033CC"/>
                </a:solidFill>
              </a:rPr>
              <a:t>)</a:t>
            </a:r>
            <a:endParaRPr lang="ru-RU" sz="1600" dirty="0">
              <a:solidFill>
                <a:srgbClr val="0033CC"/>
              </a:solidFill>
            </a:endParaRPr>
          </a:p>
        </p:txBody>
      </p:sp>
      <p:pic>
        <p:nvPicPr>
          <p:cNvPr id="13" name="Рисунок 12" descr="IMG_3042_sm.jpg"/>
          <p:cNvPicPr>
            <a:picLocks noChangeAspect="1"/>
          </p:cNvPicPr>
          <p:nvPr/>
        </p:nvPicPr>
        <p:blipFill>
          <a:blip r:embed="rId6" cstate="screen"/>
          <a:stretch>
            <a:fillRect/>
          </a:stretch>
        </p:blipFill>
        <p:spPr>
          <a:xfrm>
            <a:off x="1691680" y="4509120"/>
            <a:ext cx="3384376" cy="2253994"/>
          </a:xfrm>
          <a:prstGeom prst="rect">
            <a:avLst/>
          </a:prstGeom>
        </p:spPr>
      </p:pic>
      <p:pic>
        <p:nvPicPr>
          <p:cNvPr id="14" name="Рисунок 13" descr="pic 076.JPG"/>
          <p:cNvPicPr>
            <a:picLocks noChangeAspect="1"/>
          </p:cNvPicPr>
          <p:nvPr/>
        </p:nvPicPr>
        <p:blipFill>
          <a:blip r:embed="rId7" cstate="screen"/>
          <a:stretch>
            <a:fillRect/>
          </a:stretch>
        </p:blipFill>
        <p:spPr>
          <a:xfrm>
            <a:off x="5580112" y="4365104"/>
            <a:ext cx="3168352" cy="23762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NICA_header_blue.tif"/>
          <p:cNvPicPr>
            <a:picLocks noChangeAspect="1"/>
          </p:cNvPicPr>
          <p:nvPr/>
        </p:nvPicPr>
        <p:blipFill>
          <a:blip r:embed="rId3" cstate="screen"/>
          <a:srcRect/>
          <a:stretch>
            <a:fillRect/>
          </a:stretch>
        </p:blipFill>
        <p:spPr bwMode="auto">
          <a:xfrm>
            <a:off x="0" y="0"/>
            <a:ext cx="9144000" cy="915988"/>
          </a:xfrm>
          <a:prstGeom prst="rect">
            <a:avLst/>
          </a:prstGeom>
          <a:noFill/>
          <a:ln w="9525">
            <a:noFill/>
            <a:miter lim="800000"/>
            <a:headEnd/>
            <a:tailEnd/>
          </a:ln>
        </p:spPr>
      </p:pic>
      <p:pic>
        <p:nvPicPr>
          <p:cNvPr id="124930" name="Рисунок 3" descr="вид диагональный.jpg"/>
          <p:cNvPicPr>
            <a:picLocks noChangeAspect="1"/>
          </p:cNvPicPr>
          <p:nvPr/>
        </p:nvPicPr>
        <p:blipFill>
          <a:blip r:embed="rId4" cstate="screen"/>
          <a:srcRect/>
          <a:stretch>
            <a:fillRect/>
          </a:stretch>
        </p:blipFill>
        <p:spPr bwMode="auto">
          <a:xfrm>
            <a:off x="323850" y="1601788"/>
            <a:ext cx="7632700" cy="5159375"/>
          </a:xfrm>
          <a:prstGeom prst="rect">
            <a:avLst/>
          </a:prstGeom>
          <a:noFill/>
          <a:ln w="9525">
            <a:noFill/>
            <a:miter lim="800000"/>
            <a:headEnd/>
            <a:tailEnd/>
          </a:ln>
        </p:spPr>
      </p:pic>
      <p:sp>
        <p:nvSpPr>
          <p:cNvPr id="124931" name="Slide Number Placeholder 7"/>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1886311-2874-499A-82A6-B708A3ED491D}" type="slidenum">
              <a:rPr lang="ru-RU" sz="1600">
                <a:latin typeface="Times" charset="0"/>
                <a:ea typeface="MS PGothic" pitchFamily="34" charset="-128"/>
              </a:rPr>
              <a:pPr algn="r"/>
              <a:t>56</a:t>
            </a:fld>
            <a:endParaRPr lang="ru-RU" sz="1600">
              <a:latin typeface="Times" charset="0"/>
              <a:ea typeface="MS PGothic" pitchFamily="34" charset="-128"/>
            </a:endParaRPr>
          </a:p>
        </p:txBody>
      </p:sp>
      <p:sp>
        <p:nvSpPr>
          <p:cNvPr id="124932" name="Прямоугольник 58"/>
          <p:cNvSpPr>
            <a:spLocks noChangeArrowheads="1"/>
          </p:cNvSpPr>
          <p:nvPr/>
        </p:nvSpPr>
        <p:spPr bwMode="auto">
          <a:xfrm>
            <a:off x="331788" y="0"/>
            <a:ext cx="8583612" cy="830263"/>
          </a:xfrm>
          <a:prstGeom prst="rect">
            <a:avLst/>
          </a:prstGeom>
          <a:noFill/>
          <a:ln w="9525">
            <a:noFill/>
            <a:miter lim="800000"/>
            <a:headEnd/>
            <a:tailEnd/>
          </a:ln>
        </p:spPr>
        <p:txBody>
          <a:bodyP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chemeClr val="tx2"/>
                </a:solidFill>
                <a:ea typeface="MS PGothic" pitchFamily="34" charset="-128"/>
              </a:rPr>
              <a:t>SC magnets assembly and test area (b.217):</a:t>
            </a:r>
          </a:p>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i="1">
                <a:solidFill>
                  <a:srgbClr val="FF0000"/>
                </a:solidFill>
                <a:ea typeface="MS PGothic" pitchFamily="34" charset="-128"/>
              </a:rPr>
              <a:t>cooperation with German centers </a:t>
            </a:r>
          </a:p>
        </p:txBody>
      </p:sp>
      <p:grpSp>
        <p:nvGrpSpPr>
          <p:cNvPr id="2" name="Группа 3"/>
          <p:cNvGrpSpPr>
            <a:grpSpLocks/>
          </p:cNvGrpSpPr>
          <p:nvPr/>
        </p:nvGrpSpPr>
        <p:grpSpPr bwMode="auto">
          <a:xfrm>
            <a:off x="1692275" y="1557338"/>
            <a:ext cx="7223125" cy="5011737"/>
            <a:chOff x="2771800" y="404664"/>
            <a:chExt cx="8123238" cy="6092825"/>
          </a:xfrm>
        </p:grpSpPr>
        <p:pic>
          <p:nvPicPr>
            <p:cNvPr id="124936" name="Изображение 9" descr="P1090164.JPG"/>
            <p:cNvPicPr>
              <a:picLocks noChangeAspect="1"/>
            </p:cNvPicPr>
            <p:nvPr/>
          </p:nvPicPr>
          <p:blipFill>
            <a:blip r:embed="rId5" cstate="screen"/>
            <a:srcRect/>
            <a:stretch>
              <a:fillRect/>
            </a:stretch>
          </p:blipFill>
          <p:spPr bwMode="auto">
            <a:xfrm>
              <a:off x="2771800" y="404664"/>
              <a:ext cx="8123238" cy="6092825"/>
            </a:xfrm>
            <a:prstGeom prst="rect">
              <a:avLst/>
            </a:prstGeom>
            <a:noFill/>
            <a:ln w="9525">
              <a:noFill/>
              <a:miter lim="800000"/>
              <a:headEnd/>
              <a:tailEnd/>
            </a:ln>
          </p:spPr>
        </p:pic>
        <p:sp>
          <p:nvSpPr>
            <p:cNvPr id="124937" name="TextBox 1"/>
            <p:cNvSpPr txBox="1">
              <a:spLocks noChangeArrowheads="1"/>
            </p:cNvSpPr>
            <p:nvPr/>
          </p:nvSpPr>
          <p:spPr bwMode="auto">
            <a:xfrm>
              <a:off x="7236296" y="6093296"/>
              <a:ext cx="3605900" cy="369332"/>
            </a:xfrm>
            <a:prstGeom prst="rect">
              <a:avLst/>
            </a:prstGeom>
            <a:solidFill>
              <a:schemeClr val="bg2"/>
            </a:solidFill>
            <a:ln w="9525">
              <a:noFill/>
              <a:miter lim="800000"/>
              <a:headEnd/>
              <a:tailEnd/>
            </a:ln>
          </p:spPr>
          <p:txBody>
            <a:bodyPr wrap="none">
              <a:spAutoFit/>
            </a:bodyPr>
            <a:lstStyle/>
            <a:p>
              <a:r>
                <a:rPr lang="en-US">
                  <a:ea typeface="MS PGothic" pitchFamily="34" charset="-128"/>
                </a:rPr>
                <a:t>Workshops for SC coil production </a:t>
              </a:r>
              <a:endParaRPr lang="ru-RU">
                <a:ea typeface="MS PGothic" pitchFamily="34" charset="-128"/>
              </a:endParaRPr>
            </a:p>
          </p:txBody>
        </p:sp>
      </p:grpSp>
      <p:pic>
        <p:nvPicPr>
          <p:cNvPr id="19464" name="Picture 9" descr="IMG_2797.JPG"/>
          <p:cNvPicPr>
            <a:picLocks noChangeAspect="1"/>
          </p:cNvPicPr>
          <p:nvPr/>
        </p:nvPicPr>
        <p:blipFill>
          <a:blip r:embed="rId6" cstate="screen"/>
          <a:srcRect/>
          <a:stretch>
            <a:fillRect/>
          </a:stretch>
        </p:blipFill>
        <p:spPr bwMode="auto">
          <a:xfrm>
            <a:off x="611188" y="1511300"/>
            <a:ext cx="7129462" cy="5346700"/>
          </a:xfrm>
          <a:prstGeom prst="rect">
            <a:avLst/>
          </a:prstGeom>
          <a:noFill/>
          <a:ln w="9525">
            <a:noFill/>
            <a:miter lim="800000"/>
            <a:headEnd/>
            <a:tailEnd/>
          </a:ln>
        </p:spPr>
      </p:pic>
      <p:pic>
        <p:nvPicPr>
          <p:cNvPr id="12" name="Рисунок 11" descr="IMG_2923.jpg"/>
          <p:cNvPicPr>
            <a:picLocks noChangeAspect="1"/>
          </p:cNvPicPr>
          <p:nvPr/>
        </p:nvPicPr>
        <p:blipFill>
          <a:blip r:embed="rId7" cstate="screen"/>
          <a:srcRect/>
          <a:stretch>
            <a:fillRect/>
          </a:stretch>
        </p:blipFill>
        <p:spPr bwMode="auto">
          <a:xfrm>
            <a:off x="539750" y="1673225"/>
            <a:ext cx="7772400" cy="51847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9464"/>
                                        </p:tgtEl>
                                        <p:attrNameLst>
                                          <p:attrName>style.visibility</p:attrName>
                                        </p:attrNameLst>
                                      </p:cBhvr>
                                      <p:to>
                                        <p:strVal val="visible"/>
                                      </p:to>
                                    </p:set>
                                    <p:anim calcmode="lin" valueType="num">
                                      <p:cBhvr additive="base">
                                        <p:cTn id="11" dur="500" fill="hold"/>
                                        <p:tgtEl>
                                          <p:spTgt spid="19464"/>
                                        </p:tgtEl>
                                        <p:attrNameLst>
                                          <p:attrName>ppt_x</p:attrName>
                                        </p:attrNameLst>
                                      </p:cBhvr>
                                      <p:tavLst>
                                        <p:tav tm="0">
                                          <p:val>
                                            <p:strVal val="#ppt_x"/>
                                          </p:val>
                                        </p:tav>
                                        <p:tav tm="100000">
                                          <p:val>
                                            <p:strVal val="#ppt_x"/>
                                          </p:val>
                                        </p:tav>
                                      </p:tavLst>
                                    </p:anim>
                                    <p:anim calcmode="lin" valueType="num">
                                      <p:cBhvr additive="base">
                                        <p:cTn id="12"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Рисунок 5" descr="pict1.JPG"/>
          <p:cNvPicPr>
            <a:picLocks noChangeAspect="1"/>
          </p:cNvPicPr>
          <p:nvPr/>
        </p:nvPicPr>
        <p:blipFill>
          <a:blip r:embed="rId3" cstate="screen"/>
          <a:srcRect/>
          <a:stretch>
            <a:fillRect/>
          </a:stretch>
        </p:blipFill>
        <p:spPr bwMode="auto">
          <a:xfrm>
            <a:off x="4824413" y="3451225"/>
            <a:ext cx="4211637" cy="3146425"/>
          </a:xfrm>
          <a:prstGeom prst="rect">
            <a:avLst/>
          </a:prstGeom>
          <a:noFill/>
          <a:ln w="9525">
            <a:noFill/>
            <a:miter lim="800000"/>
            <a:headEnd/>
            <a:tailEnd/>
          </a:ln>
        </p:spPr>
      </p:pic>
      <p:pic>
        <p:nvPicPr>
          <p:cNvPr id="159746" name="Picture 4" descr="IMG_2111"/>
          <p:cNvPicPr>
            <a:picLocks noChangeAspect="1" noChangeArrowheads="1"/>
          </p:cNvPicPr>
          <p:nvPr/>
        </p:nvPicPr>
        <p:blipFill>
          <a:blip r:embed="rId4" cstate="screen"/>
          <a:srcRect/>
          <a:stretch>
            <a:fillRect/>
          </a:stretch>
        </p:blipFill>
        <p:spPr bwMode="auto">
          <a:xfrm>
            <a:off x="179388" y="115888"/>
            <a:ext cx="4537075" cy="3025775"/>
          </a:xfrm>
          <a:prstGeom prst="rect">
            <a:avLst/>
          </a:prstGeom>
          <a:noFill/>
          <a:ln w="9525">
            <a:noFill/>
            <a:miter lim="800000"/>
            <a:headEnd/>
            <a:tailEnd/>
          </a:ln>
        </p:spPr>
      </p:pic>
      <p:pic>
        <p:nvPicPr>
          <p:cNvPr id="159747" name="Рисунок 2" descr="P1090652.JPG"/>
          <p:cNvPicPr>
            <a:picLocks noChangeAspect="1"/>
          </p:cNvPicPr>
          <p:nvPr/>
        </p:nvPicPr>
        <p:blipFill>
          <a:blip r:embed="rId5" cstate="screen"/>
          <a:srcRect/>
          <a:stretch>
            <a:fillRect/>
          </a:stretch>
        </p:blipFill>
        <p:spPr bwMode="auto">
          <a:xfrm>
            <a:off x="4787900" y="115888"/>
            <a:ext cx="4032250" cy="3025775"/>
          </a:xfrm>
          <a:prstGeom prst="rect">
            <a:avLst/>
          </a:prstGeom>
          <a:noFill/>
          <a:ln w="9525">
            <a:noFill/>
            <a:miter lim="800000"/>
            <a:headEnd/>
            <a:tailEnd/>
          </a:ln>
        </p:spPr>
      </p:pic>
      <p:pic>
        <p:nvPicPr>
          <p:cNvPr id="159748" name="Рисунок 3" descr="P1090653.JPG"/>
          <p:cNvPicPr>
            <a:picLocks noChangeAspect="1"/>
          </p:cNvPicPr>
          <p:nvPr/>
        </p:nvPicPr>
        <p:blipFill>
          <a:blip r:embed="rId6" cstate="screen"/>
          <a:srcRect/>
          <a:stretch>
            <a:fillRect/>
          </a:stretch>
        </p:blipFill>
        <p:spPr bwMode="auto">
          <a:xfrm>
            <a:off x="179388" y="3213100"/>
            <a:ext cx="4537075" cy="3402013"/>
          </a:xfrm>
          <a:prstGeom prst="rect">
            <a:avLst/>
          </a:prstGeom>
          <a:noFill/>
          <a:ln w="9525">
            <a:noFill/>
            <a:miter lim="800000"/>
            <a:headEnd/>
            <a:tailEnd/>
          </a:ln>
        </p:spPr>
      </p:pic>
      <p:pic>
        <p:nvPicPr>
          <p:cNvPr id="75778" name="Picture 2" descr="зоны+"/>
          <p:cNvPicPr>
            <a:picLocks noChangeAspect="1" noChangeArrowheads="1"/>
          </p:cNvPicPr>
          <p:nvPr/>
        </p:nvPicPr>
        <p:blipFill>
          <a:blip r:embed="rId7" cstate="screen"/>
          <a:srcRect/>
          <a:stretch>
            <a:fillRect/>
          </a:stretch>
        </p:blipFill>
        <p:spPr bwMode="auto">
          <a:xfrm>
            <a:off x="323850" y="908050"/>
            <a:ext cx="8388350" cy="4843463"/>
          </a:xfrm>
          <a:prstGeom prst="rect">
            <a:avLst/>
          </a:prstGeom>
          <a:noFill/>
          <a:ln w="9525">
            <a:noFill/>
            <a:miter lim="800000"/>
            <a:headEnd/>
            <a:tailEnd/>
          </a:ln>
        </p:spPr>
      </p:pic>
      <p:sp>
        <p:nvSpPr>
          <p:cNvPr id="159750" name="Номер слайда 7"/>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E36AEF1-7A98-4271-8296-C773DF107D49}" type="slidenum">
              <a:rPr lang="ru-RU" sz="1200">
                <a:solidFill>
                  <a:srgbClr val="898989"/>
                </a:solidFill>
                <a:latin typeface="Calibri" pitchFamily="34" charset="0"/>
                <a:ea typeface="MS PGothic" pitchFamily="34" charset="-128"/>
              </a:rPr>
              <a:pPr algn="r"/>
              <a:t>57</a:t>
            </a:fld>
            <a:endParaRPr lang="ru-RU" sz="1200">
              <a:solidFill>
                <a:srgbClr val="898989"/>
              </a:solidFill>
              <a:latin typeface="Calibri" pitchFamily="34" charset="0"/>
              <a:ea typeface="MS PGothic" pitchFamily="34" charset="-128"/>
            </a:endParaRPr>
          </a:p>
        </p:txBody>
      </p:sp>
      <p:grpSp>
        <p:nvGrpSpPr>
          <p:cNvPr id="2" name="Группа 11"/>
          <p:cNvGrpSpPr>
            <a:grpSpLocks/>
          </p:cNvGrpSpPr>
          <p:nvPr/>
        </p:nvGrpSpPr>
        <p:grpSpPr bwMode="auto">
          <a:xfrm>
            <a:off x="571500" y="836613"/>
            <a:ext cx="7929563" cy="5307012"/>
            <a:chOff x="571500" y="836613"/>
            <a:chExt cx="7929563" cy="5307012"/>
          </a:xfrm>
        </p:grpSpPr>
        <p:grpSp>
          <p:nvGrpSpPr>
            <p:cNvPr id="159760" name="Группа 9"/>
            <p:cNvGrpSpPr>
              <a:grpSpLocks/>
            </p:cNvGrpSpPr>
            <p:nvPr/>
          </p:nvGrpSpPr>
          <p:grpSpPr bwMode="auto">
            <a:xfrm>
              <a:off x="571500" y="836613"/>
              <a:ext cx="7929563" cy="5307012"/>
              <a:chOff x="571500" y="836712"/>
              <a:chExt cx="7929563" cy="5306913"/>
            </a:xfrm>
          </p:grpSpPr>
          <p:pic>
            <p:nvPicPr>
              <p:cNvPr id="159762" name="Рисунок 6" descr="301213_IMG_2830_.jpg"/>
              <p:cNvPicPr>
                <a:picLocks noChangeAspect="1"/>
              </p:cNvPicPr>
              <p:nvPr/>
            </p:nvPicPr>
            <p:blipFill>
              <a:blip r:embed="rId8" cstate="screen"/>
              <a:srcRect/>
              <a:stretch>
                <a:fillRect/>
              </a:stretch>
            </p:blipFill>
            <p:spPr bwMode="auto">
              <a:xfrm>
                <a:off x="571500" y="857250"/>
                <a:ext cx="7929563" cy="5286375"/>
              </a:xfrm>
              <a:prstGeom prst="rect">
                <a:avLst/>
              </a:prstGeom>
              <a:noFill/>
              <a:ln w="9525">
                <a:noFill/>
                <a:miter lim="800000"/>
                <a:headEnd/>
                <a:tailEnd/>
              </a:ln>
            </p:spPr>
          </p:pic>
          <p:sp>
            <p:nvSpPr>
              <p:cNvPr id="159763" name="TextBox 10"/>
              <p:cNvSpPr txBox="1">
                <a:spLocks noChangeArrowheads="1"/>
              </p:cNvSpPr>
              <p:nvPr/>
            </p:nvSpPr>
            <p:spPr bwMode="auto">
              <a:xfrm>
                <a:off x="6948264" y="836712"/>
                <a:ext cx="1505540" cy="369332"/>
              </a:xfrm>
              <a:prstGeom prst="rect">
                <a:avLst/>
              </a:prstGeom>
              <a:noFill/>
              <a:ln w="9525">
                <a:noFill/>
                <a:miter lim="800000"/>
                <a:headEnd/>
                <a:tailEnd/>
              </a:ln>
            </p:spPr>
            <p:txBody>
              <a:bodyPr wrap="none">
                <a:spAutoFit/>
              </a:bodyPr>
              <a:lstStyle/>
              <a:p>
                <a:r>
                  <a:rPr lang="en-US" b="1">
                    <a:solidFill>
                      <a:srgbClr val="C00000"/>
                    </a:solidFill>
                    <a:ea typeface="MS PGothic" pitchFamily="34" charset="-128"/>
                  </a:rPr>
                  <a:t>30 Dec 2013</a:t>
                </a:r>
                <a:endParaRPr lang="ru-RU" b="1">
                  <a:solidFill>
                    <a:srgbClr val="C00000"/>
                  </a:solidFill>
                  <a:ea typeface="MS PGothic" pitchFamily="34" charset="-128"/>
                </a:endParaRPr>
              </a:p>
            </p:txBody>
          </p:sp>
        </p:grpSp>
        <p:sp>
          <p:nvSpPr>
            <p:cNvPr id="159761" name="Прямоугольник 10"/>
            <p:cNvSpPr>
              <a:spLocks noChangeArrowheads="1"/>
            </p:cNvSpPr>
            <p:nvPr/>
          </p:nvSpPr>
          <p:spPr bwMode="auto">
            <a:xfrm>
              <a:off x="611560" y="908720"/>
              <a:ext cx="3751989" cy="830997"/>
            </a:xfrm>
            <a:prstGeom prst="rect">
              <a:avLst/>
            </a:prstGeom>
            <a:solidFill>
              <a:srgbClr val="66CCFF"/>
            </a:solidFill>
            <a:ln w="9525">
              <a:noFill/>
              <a:miter lim="800000"/>
              <a:headEnd/>
              <a:tailEnd/>
            </a:ln>
          </p:spPr>
          <p:txBody>
            <a:bodyPr wrap="none">
              <a:spAutoFit/>
            </a:bodyPr>
            <a:lstStyle/>
            <a:p>
              <a:r>
                <a:rPr lang="en-US" sz="2400">
                  <a:solidFill>
                    <a:srgbClr val="FF0000"/>
                  </a:solidFill>
                  <a:latin typeface="Rockwell" pitchFamily="18" charset="0"/>
                </a:rPr>
                <a:t>On-line web-camera</a:t>
              </a:r>
            </a:p>
            <a:p>
              <a:r>
                <a:rPr lang="en-US" sz="2400">
                  <a:solidFill>
                    <a:srgbClr val="FF0000"/>
                  </a:solidFill>
                  <a:latin typeface="Rockwell" pitchFamily="18" charset="0"/>
                </a:rPr>
                <a:t>http://betacool.jinr.ru/b/</a:t>
              </a:r>
              <a:endParaRPr lang="ru-RU" sz="2400">
                <a:solidFill>
                  <a:srgbClr val="FF0000"/>
                </a:solidFill>
                <a:latin typeface="Cambria" pitchFamily="18" charset="0"/>
              </a:endParaRPr>
            </a:p>
          </p:txBody>
        </p:sp>
      </p:grpSp>
      <p:pic>
        <p:nvPicPr>
          <p:cNvPr id="19" name="Picture 4" descr="site_Jan_2014.pdf"/>
          <p:cNvPicPr>
            <a:picLocks noChangeAspect="1"/>
          </p:cNvPicPr>
          <p:nvPr/>
        </p:nvPicPr>
        <p:blipFill>
          <a:blip r:embed="rId9" cstate="screen"/>
          <a:srcRect/>
          <a:stretch>
            <a:fillRect/>
          </a:stretch>
        </p:blipFill>
        <p:spPr bwMode="auto">
          <a:xfrm>
            <a:off x="0" y="198438"/>
            <a:ext cx="9144000" cy="6461125"/>
          </a:xfrm>
          <a:prstGeom prst="rect">
            <a:avLst/>
          </a:prstGeom>
          <a:noFill/>
          <a:ln w="9525">
            <a:noFill/>
            <a:miter lim="800000"/>
            <a:headEnd/>
            <a:tailEnd/>
          </a:ln>
        </p:spPr>
      </p:pic>
      <p:grpSp>
        <p:nvGrpSpPr>
          <p:cNvPr id="4" name="Группа 12"/>
          <p:cNvGrpSpPr>
            <a:grpSpLocks/>
          </p:cNvGrpSpPr>
          <p:nvPr/>
        </p:nvGrpSpPr>
        <p:grpSpPr bwMode="auto">
          <a:xfrm>
            <a:off x="0" y="620713"/>
            <a:ext cx="9144000" cy="5451475"/>
            <a:chOff x="0" y="620688"/>
            <a:chExt cx="9144000" cy="5451500"/>
          </a:xfrm>
        </p:grpSpPr>
        <p:pic>
          <p:nvPicPr>
            <p:cNvPr id="159755" name="Изображение 2" descr="3.jpg"/>
            <p:cNvPicPr>
              <a:picLocks noChangeAspect="1"/>
            </p:cNvPicPr>
            <p:nvPr/>
          </p:nvPicPr>
          <p:blipFill>
            <a:blip r:embed="rId10" cstate="screen"/>
            <a:srcRect/>
            <a:stretch>
              <a:fillRect/>
            </a:stretch>
          </p:blipFill>
          <p:spPr bwMode="auto">
            <a:xfrm>
              <a:off x="0" y="642938"/>
              <a:ext cx="9144000" cy="5429250"/>
            </a:xfrm>
            <a:prstGeom prst="rect">
              <a:avLst/>
            </a:prstGeom>
            <a:noFill/>
            <a:ln w="9525">
              <a:noFill/>
              <a:miter lim="800000"/>
              <a:headEnd/>
              <a:tailEnd/>
            </a:ln>
          </p:spPr>
        </p:pic>
        <p:grpSp>
          <p:nvGrpSpPr>
            <p:cNvPr id="159756" name="Группа 10"/>
            <p:cNvGrpSpPr>
              <a:grpSpLocks/>
            </p:cNvGrpSpPr>
            <p:nvPr/>
          </p:nvGrpSpPr>
          <p:grpSpPr bwMode="auto">
            <a:xfrm>
              <a:off x="4668838" y="620688"/>
              <a:ext cx="4475162" cy="533400"/>
              <a:chOff x="1760240" y="3861048"/>
              <a:chExt cx="4475584" cy="533400"/>
            </a:xfrm>
          </p:grpSpPr>
          <p:pic>
            <p:nvPicPr>
              <p:cNvPr id="159757" name="Picture 2"/>
              <p:cNvPicPr>
                <a:picLocks noChangeAspect="1" noChangeArrowheads="1"/>
              </p:cNvPicPr>
              <p:nvPr/>
            </p:nvPicPr>
            <p:blipFill>
              <a:blip r:embed="rId11" cstate="screen"/>
              <a:srcRect/>
              <a:stretch>
                <a:fillRect/>
              </a:stretch>
            </p:blipFill>
            <p:spPr bwMode="auto">
              <a:xfrm>
                <a:off x="3275856" y="3933056"/>
                <a:ext cx="1368152" cy="425392"/>
              </a:xfrm>
              <a:prstGeom prst="rect">
                <a:avLst/>
              </a:prstGeom>
              <a:noFill/>
              <a:ln w="9525">
                <a:noFill/>
                <a:miter lim="800000"/>
                <a:headEnd/>
                <a:tailEnd/>
              </a:ln>
            </p:spPr>
          </p:pic>
          <p:pic>
            <p:nvPicPr>
              <p:cNvPr id="159758" name="Picture 3"/>
              <p:cNvPicPr>
                <a:picLocks noChangeAspect="1" noChangeArrowheads="1"/>
              </p:cNvPicPr>
              <p:nvPr/>
            </p:nvPicPr>
            <p:blipFill>
              <a:blip r:embed="rId12" cstate="screen"/>
              <a:srcRect/>
              <a:stretch>
                <a:fillRect/>
              </a:stretch>
            </p:blipFill>
            <p:spPr bwMode="auto">
              <a:xfrm>
                <a:off x="4788024" y="3933056"/>
                <a:ext cx="1447800" cy="381000"/>
              </a:xfrm>
              <a:prstGeom prst="rect">
                <a:avLst/>
              </a:prstGeom>
              <a:noFill/>
              <a:ln w="9525">
                <a:noFill/>
                <a:miter lim="800000"/>
                <a:headEnd/>
                <a:tailEnd/>
              </a:ln>
            </p:spPr>
          </p:pic>
          <p:pic>
            <p:nvPicPr>
              <p:cNvPr id="159759" name="Picture 5"/>
              <p:cNvPicPr>
                <a:picLocks noChangeAspect="1" noChangeArrowheads="1"/>
              </p:cNvPicPr>
              <p:nvPr/>
            </p:nvPicPr>
            <p:blipFill>
              <a:blip r:embed="rId13" cstate="screen"/>
              <a:srcRect/>
              <a:stretch>
                <a:fillRect/>
              </a:stretch>
            </p:blipFill>
            <p:spPr bwMode="auto">
              <a:xfrm>
                <a:off x="1760240" y="3861048"/>
                <a:ext cx="1371600" cy="533400"/>
              </a:xfrm>
              <a:prstGeom prst="rect">
                <a:avLst/>
              </a:prstGeom>
              <a:noFill/>
              <a:ln w="9525">
                <a:noFill/>
                <a:miter lim="800000"/>
                <a:headEnd/>
                <a:tailEnd/>
              </a:ln>
            </p:spPr>
          </p:pic>
        </p:grpSp>
      </p:grpSp>
      <p:sp>
        <p:nvSpPr>
          <p:cNvPr id="20" name="Прямоугольник 19"/>
          <p:cNvSpPr>
            <a:spLocks noChangeArrowheads="1"/>
          </p:cNvSpPr>
          <p:nvPr/>
        </p:nvSpPr>
        <p:spPr bwMode="auto">
          <a:xfrm>
            <a:off x="990600" y="4038600"/>
            <a:ext cx="3732213" cy="822325"/>
          </a:xfrm>
          <a:prstGeom prst="rect">
            <a:avLst/>
          </a:prstGeom>
          <a:solidFill>
            <a:srgbClr val="FF0000"/>
          </a:solidFill>
          <a:ln w="9525">
            <a:noFill/>
            <a:miter lim="800000"/>
            <a:headEnd/>
            <a:tailEnd/>
          </a:ln>
        </p:spPr>
        <p:txBody>
          <a:bodyPr wrap="none">
            <a:spAutoFit/>
          </a:bodyPr>
          <a:lstStyle/>
          <a:p>
            <a:r>
              <a:rPr lang="en-US" sz="2400">
                <a:latin typeface="Rockwell" pitchFamily="18" charset="0"/>
              </a:rPr>
              <a:t>On-line web-camera</a:t>
            </a:r>
          </a:p>
          <a:p>
            <a:r>
              <a:rPr lang="en-US" sz="2400">
                <a:latin typeface="Rockwell" pitchFamily="18" charset="0"/>
              </a:rPr>
              <a:t>http://betacool.jinr.ru/b/</a:t>
            </a:r>
            <a:endParaRPr lang="ru-RU" sz="2400">
              <a:latin typeface="Cambria"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2030413"/>
            <a:ext cx="184150" cy="366712"/>
          </a:xfrm>
          <a:prstGeom prst="rect">
            <a:avLst/>
          </a:prstGeom>
          <a:noFill/>
          <a:ln w="9525">
            <a:noFill/>
            <a:miter lim="800000"/>
            <a:headEnd/>
            <a:tailEnd/>
          </a:ln>
        </p:spPr>
        <p:txBody>
          <a:bodyPr wrap="none" anchor="ctr">
            <a:spAutoFit/>
          </a:bodyPr>
          <a:lstStyle/>
          <a:p>
            <a:endParaRPr lang="ru-RU">
              <a:latin typeface="Tahoma" pitchFamily="34" charset="0"/>
            </a:endParaRPr>
          </a:p>
        </p:txBody>
      </p:sp>
      <p:sp>
        <p:nvSpPr>
          <p:cNvPr id="161794" name="Rectangle 3"/>
          <p:cNvSpPr>
            <a:spLocks noChangeArrowheads="1"/>
          </p:cNvSpPr>
          <p:nvPr/>
        </p:nvSpPr>
        <p:spPr bwMode="auto">
          <a:xfrm>
            <a:off x="0" y="4459288"/>
            <a:ext cx="184150" cy="366712"/>
          </a:xfrm>
          <a:prstGeom prst="rect">
            <a:avLst/>
          </a:prstGeom>
          <a:noFill/>
          <a:ln w="9525">
            <a:noFill/>
            <a:miter lim="800000"/>
            <a:headEnd/>
            <a:tailEnd/>
          </a:ln>
        </p:spPr>
        <p:txBody>
          <a:bodyPr wrap="none" anchor="ctr">
            <a:spAutoFit/>
          </a:bodyPr>
          <a:lstStyle/>
          <a:p>
            <a:endParaRPr lang="ru-RU">
              <a:latin typeface="Tahoma" pitchFamily="34" charset="0"/>
            </a:endParaRPr>
          </a:p>
        </p:txBody>
      </p:sp>
      <p:sp>
        <p:nvSpPr>
          <p:cNvPr id="161795" name="Text Box 4"/>
          <p:cNvSpPr txBox="1">
            <a:spLocks noChangeArrowheads="1"/>
          </p:cNvSpPr>
          <p:nvPr/>
        </p:nvSpPr>
        <p:spPr bwMode="auto">
          <a:xfrm>
            <a:off x="179388" y="0"/>
            <a:ext cx="8963025" cy="519113"/>
          </a:xfrm>
          <a:prstGeom prst="rect">
            <a:avLst/>
          </a:prstGeom>
          <a:noFill/>
          <a:ln w="9525">
            <a:noFill/>
            <a:miter lim="800000"/>
            <a:headEnd/>
            <a:tailEnd/>
          </a:ln>
        </p:spPr>
        <p:txBody>
          <a:bodyPr wrap="none">
            <a:spAutoFit/>
          </a:bodyPr>
          <a:lstStyle/>
          <a:p>
            <a:r>
              <a:rPr lang="en-US" sz="2800" b="1">
                <a:solidFill>
                  <a:srgbClr val="0000FF"/>
                </a:solidFill>
                <a:latin typeface="Tahoma" pitchFamily="34" charset="0"/>
              </a:rPr>
              <a:t>Already signed  agreements  in cooperation with:</a:t>
            </a:r>
          </a:p>
        </p:txBody>
      </p:sp>
      <p:sp>
        <p:nvSpPr>
          <p:cNvPr id="161796" name="Text Box 5"/>
          <p:cNvSpPr txBox="1">
            <a:spLocks noChangeArrowheads="1"/>
          </p:cNvSpPr>
          <p:nvPr/>
        </p:nvSpPr>
        <p:spPr bwMode="auto">
          <a:xfrm>
            <a:off x="228600" y="990600"/>
            <a:ext cx="4876800" cy="4953000"/>
          </a:xfrm>
          <a:prstGeom prst="rect">
            <a:avLst/>
          </a:prstGeom>
          <a:noFill/>
          <a:ln w="9525">
            <a:noFill/>
            <a:miter lim="800000"/>
            <a:headEnd/>
            <a:tailEnd/>
          </a:ln>
        </p:spPr>
        <p:txBody>
          <a:bodyPr lIns="0" tIns="0" rIns="0" bIns="0">
            <a:spAutoFit/>
          </a:bodyPr>
          <a:lstStyle/>
          <a:p>
            <a:pPr>
              <a:spcAft>
                <a:spcPts val="600"/>
              </a:spcAft>
              <a:buClr>
                <a:srgbClr val="FF0000"/>
              </a:buClr>
              <a:buSzPct val="90000"/>
              <a:buFont typeface="Wingdings" pitchFamily="2" charset="2"/>
              <a:buChar char="q"/>
            </a:pPr>
            <a:r>
              <a:rPr lang="en-US" sz="2000">
                <a:latin typeface="Tahoma" pitchFamily="34" charset="0"/>
              </a:rPr>
              <a:t> CERN</a:t>
            </a:r>
          </a:p>
          <a:p>
            <a:pPr>
              <a:spcAft>
                <a:spcPts val="600"/>
              </a:spcAft>
              <a:buClr>
                <a:srgbClr val="FF0000"/>
              </a:buClr>
              <a:buSzPct val="90000"/>
              <a:buFont typeface="Wingdings" pitchFamily="2" charset="2"/>
              <a:buChar char="q"/>
            </a:pPr>
            <a:r>
              <a:rPr lang="en-US" sz="2000">
                <a:latin typeface="Tahoma" pitchFamily="34" charset="0"/>
              </a:rPr>
              <a:t> GSI</a:t>
            </a:r>
          </a:p>
          <a:p>
            <a:pPr>
              <a:spcAft>
                <a:spcPts val="600"/>
              </a:spcAft>
              <a:buClr>
                <a:srgbClr val="FF0000"/>
              </a:buClr>
              <a:buSzPct val="90000"/>
              <a:buFont typeface="Wingdings" pitchFamily="2" charset="2"/>
              <a:buChar char="q"/>
            </a:pPr>
            <a:r>
              <a:rPr lang="en-US" sz="2000">
                <a:latin typeface="Tahoma" pitchFamily="34" charset="0"/>
              </a:rPr>
              <a:t> State committee in science </a:t>
            </a:r>
          </a:p>
          <a:p>
            <a:pPr>
              <a:spcAft>
                <a:spcPts val="600"/>
              </a:spcAft>
              <a:buClr>
                <a:srgbClr val="FF0000"/>
              </a:buClr>
              <a:buSzPct val="90000"/>
            </a:pPr>
            <a:r>
              <a:rPr lang="en-US" sz="2000">
                <a:latin typeface="Tahoma" pitchFamily="34" charset="0"/>
              </a:rPr>
              <a:t>    &amp; technology of Belarus</a:t>
            </a:r>
          </a:p>
          <a:p>
            <a:pPr>
              <a:spcAft>
                <a:spcPts val="600"/>
              </a:spcAft>
              <a:buClr>
                <a:srgbClr val="FF0000"/>
              </a:buClr>
              <a:buSzPct val="90000"/>
              <a:buFont typeface="Wingdings" pitchFamily="2" charset="2"/>
              <a:buChar char="q"/>
            </a:pPr>
            <a:r>
              <a:rPr lang="en-US" sz="2000">
                <a:latin typeface="Tahoma" pitchFamily="34" charset="0"/>
              </a:rPr>
              <a:t> Kurchatov Federal Center </a:t>
            </a:r>
          </a:p>
          <a:p>
            <a:pPr>
              <a:spcAft>
                <a:spcPts val="600"/>
              </a:spcAft>
              <a:buClr>
                <a:srgbClr val="FF0000"/>
              </a:buClr>
              <a:buSzPct val="90000"/>
              <a:buFont typeface="Wingdings" pitchFamily="2" charset="2"/>
              <a:buChar char="q"/>
            </a:pPr>
            <a:r>
              <a:rPr lang="en-US" sz="2000">
                <a:latin typeface="Tahoma" pitchFamily="34" charset="0"/>
              </a:rPr>
              <a:t> Institute for Nuclear Research RAS </a:t>
            </a:r>
          </a:p>
          <a:p>
            <a:pPr>
              <a:spcAft>
                <a:spcPts val="600"/>
              </a:spcAft>
              <a:buClr>
                <a:srgbClr val="FF0000"/>
              </a:buClr>
              <a:buSzPct val="90000"/>
              <a:buFont typeface="Wingdings" pitchFamily="2" charset="2"/>
              <a:buChar char="q"/>
            </a:pPr>
            <a:r>
              <a:rPr lang="en-US" sz="2000">
                <a:latin typeface="Tahoma" pitchFamily="34" charset="0"/>
              </a:rPr>
              <a:t> Moscow State University</a:t>
            </a:r>
          </a:p>
          <a:p>
            <a:pPr>
              <a:spcAft>
                <a:spcPts val="600"/>
              </a:spcAft>
              <a:buClr>
                <a:srgbClr val="FF0000"/>
              </a:buClr>
              <a:buSzPct val="90000"/>
              <a:buFont typeface="Wingdings" pitchFamily="2" charset="2"/>
              <a:buChar char="q"/>
            </a:pPr>
            <a:r>
              <a:rPr lang="en-US" sz="2000">
                <a:latin typeface="Tahoma" pitchFamily="34" charset="0"/>
              </a:rPr>
              <a:t> Budker Institute of Nuclear Physics RAN</a:t>
            </a:r>
          </a:p>
          <a:p>
            <a:pPr>
              <a:spcAft>
                <a:spcPts val="600"/>
              </a:spcAft>
              <a:buClr>
                <a:srgbClr val="FF0000"/>
              </a:buClr>
              <a:buSzPct val="90000"/>
              <a:buFont typeface="Wingdings" pitchFamily="2" charset="2"/>
              <a:buChar char="q"/>
            </a:pPr>
            <a:r>
              <a:rPr lang="en-US" sz="2000">
                <a:latin typeface="Tahoma" pitchFamily="34" charset="0"/>
              </a:rPr>
              <a:t> Tsinghua University</a:t>
            </a:r>
            <a:r>
              <a:rPr lang="ru-RU" sz="2000">
                <a:latin typeface="Tahoma" pitchFamily="34" charset="0"/>
              </a:rPr>
              <a:t>,</a:t>
            </a:r>
            <a:r>
              <a:rPr lang="en-US" sz="2000">
                <a:latin typeface="Tahoma" pitchFamily="34" charset="0"/>
              </a:rPr>
              <a:t> China</a:t>
            </a:r>
          </a:p>
          <a:p>
            <a:pPr>
              <a:spcAft>
                <a:spcPts val="600"/>
              </a:spcAft>
              <a:buClr>
                <a:srgbClr val="FF0000"/>
              </a:buClr>
              <a:buSzPct val="90000"/>
              <a:buFont typeface="Wingdings" pitchFamily="2" charset="2"/>
              <a:buChar char="q"/>
            </a:pPr>
            <a:r>
              <a:rPr lang="en-US" sz="2000">
                <a:latin typeface="Tahoma" pitchFamily="34" charset="0"/>
              </a:rPr>
              <a:t> Institute of Plasma Physics CAS, China</a:t>
            </a:r>
          </a:p>
          <a:p>
            <a:pPr>
              <a:spcAft>
                <a:spcPts val="600"/>
              </a:spcAft>
              <a:buClr>
                <a:srgbClr val="FF0000"/>
              </a:buClr>
              <a:buSzPct val="90000"/>
              <a:buFont typeface="Wingdings" pitchFamily="2" charset="2"/>
              <a:buChar char="q"/>
            </a:pPr>
            <a:r>
              <a:rPr lang="en-US" sz="2000">
                <a:latin typeface="Tahoma" pitchFamily="34" charset="0"/>
              </a:rPr>
              <a:t> </a:t>
            </a:r>
            <a:r>
              <a:rPr lang="en-GB" sz="2000">
                <a:latin typeface="Tahoma" pitchFamily="34" charset="0"/>
              </a:rPr>
              <a:t>University of Science and </a:t>
            </a:r>
          </a:p>
          <a:p>
            <a:pPr algn="ctr">
              <a:spcAft>
                <a:spcPts val="600"/>
              </a:spcAft>
              <a:buClr>
                <a:srgbClr val="FF0000"/>
              </a:buClr>
              <a:buSzPct val="90000"/>
            </a:pPr>
            <a:r>
              <a:rPr lang="en-GB" sz="2000">
                <a:latin typeface="Tahoma" pitchFamily="34" charset="0"/>
              </a:rPr>
              <a:t>Technology of China</a:t>
            </a:r>
          </a:p>
          <a:p>
            <a:pPr>
              <a:spcAft>
                <a:spcPts val="600"/>
              </a:spcAft>
              <a:buClr>
                <a:srgbClr val="FF0000"/>
              </a:buClr>
              <a:buSzPct val="90000"/>
              <a:buFont typeface="Wingdings" pitchFamily="2" charset="2"/>
              <a:buChar char="q"/>
            </a:pPr>
            <a:r>
              <a:rPr lang="en-GB" sz="2000">
                <a:latin typeface="Tahoma" pitchFamily="34" charset="0"/>
              </a:rPr>
              <a:t> </a:t>
            </a:r>
            <a:r>
              <a:rPr lang="ru-RU" sz="2000">
                <a:latin typeface="Tahoma" pitchFamily="34" charset="0"/>
              </a:rPr>
              <a:t> </a:t>
            </a:r>
            <a:r>
              <a:rPr lang="en-US" sz="2000">
                <a:latin typeface="Tahoma" pitchFamily="34" charset="0"/>
              </a:rPr>
              <a:t>and others</a:t>
            </a:r>
          </a:p>
        </p:txBody>
      </p:sp>
      <p:sp>
        <p:nvSpPr>
          <p:cNvPr id="161797" name="Slide Number Placeholder 7"/>
          <p:cNvSpPr txBox="1">
            <a:spLocks noGrp="1"/>
          </p:cNvSpPr>
          <p:nvPr/>
        </p:nvSpPr>
        <p:spPr bwMode="auto">
          <a:xfrm>
            <a:off x="8077200" y="6477000"/>
            <a:ext cx="914400" cy="304800"/>
          </a:xfrm>
          <a:prstGeom prst="rect">
            <a:avLst/>
          </a:prstGeom>
          <a:noFill/>
          <a:ln w="9525">
            <a:noFill/>
            <a:miter lim="800000"/>
            <a:headEnd/>
            <a:tailEnd/>
          </a:ln>
        </p:spPr>
        <p:txBody>
          <a:bodyPr/>
          <a:lstStyle/>
          <a:p>
            <a:pPr algn="r"/>
            <a:fld id="{5F540F88-ED1F-472E-B2AF-D93A37C8536D}" type="slidenum">
              <a:rPr lang="ru-RU" sz="1600">
                <a:latin typeface="Times" charset="0"/>
                <a:ea typeface="MS PGothic" pitchFamily="34" charset="-128"/>
              </a:rPr>
              <a:pPr algn="r"/>
              <a:t>58</a:t>
            </a:fld>
            <a:endParaRPr lang="ru-RU" sz="1600">
              <a:latin typeface="Times" charset="0"/>
              <a:ea typeface="MS PGothic" pitchFamily="34" charset="-128"/>
            </a:endParaRPr>
          </a:p>
        </p:txBody>
      </p:sp>
      <p:pic>
        <p:nvPicPr>
          <p:cNvPr id="161798" name="Picture 8"/>
          <p:cNvPicPr>
            <a:picLocks noChangeAspect="1" noChangeArrowheads="1"/>
          </p:cNvPicPr>
          <p:nvPr/>
        </p:nvPicPr>
        <p:blipFill>
          <a:blip r:embed="rId3" cstate="screen"/>
          <a:srcRect/>
          <a:stretch>
            <a:fillRect/>
          </a:stretch>
        </p:blipFill>
        <p:spPr bwMode="auto">
          <a:xfrm>
            <a:off x="5867400" y="990600"/>
            <a:ext cx="3084513" cy="1919288"/>
          </a:xfrm>
          <a:prstGeom prst="rect">
            <a:avLst/>
          </a:prstGeom>
          <a:solidFill>
            <a:srgbClr val="FFFFFF"/>
          </a:solidFill>
          <a:ln w="9525">
            <a:noFill/>
            <a:miter lim="800000"/>
            <a:headEnd/>
            <a:tailEnd/>
          </a:ln>
          <a:effectLst>
            <a:outerShdw dist="27940" dir="5400000" algn="ctr" rotWithShape="0">
              <a:srgbClr val="808080">
                <a:alpha val="31998"/>
              </a:srgbClr>
            </a:outerShdw>
          </a:effectLst>
        </p:spPr>
      </p:pic>
      <p:pic>
        <p:nvPicPr>
          <p:cNvPr id="161799" name="Picture 9"/>
          <p:cNvPicPr>
            <a:picLocks noChangeAspect="1" noChangeArrowheads="1"/>
          </p:cNvPicPr>
          <p:nvPr/>
        </p:nvPicPr>
        <p:blipFill>
          <a:blip r:embed="rId4" cstate="screen"/>
          <a:srcRect/>
          <a:stretch>
            <a:fillRect/>
          </a:stretch>
        </p:blipFill>
        <p:spPr bwMode="auto">
          <a:xfrm>
            <a:off x="3657600" y="533400"/>
            <a:ext cx="2867025" cy="1908175"/>
          </a:xfrm>
          <a:prstGeom prst="rect">
            <a:avLst/>
          </a:prstGeom>
          <a:noFill/>
          <a:ln w="9525">
            <a:noFill/>
            <a:miter lim="800000"/>
            <a:headEnd/>
            <a:tailEnd/>
          </a:ln>
        </p:spPr>
      </p:pic>
      <p:pic>
        <p:nvPicPr>
          <p:cNvPr id="161800" name="Рисунок 6" descr="Скринский.jpg"/>
          <p:cNvPicPr>
            <a:picLocks noChangeAspect="1"/>
          </p:cNvPicPr>
          <p:nvPr/>
        </p:nvPicPr>
        <p:blipFill>
          <a:blip r:embed="rId5" cstate="screen"/>
          <a:srcRect/>
          <a:stretch>
            <a:fillRect/>
          </a:stretch>
        </p:blipFill>
        <p:spPr bwMode="auto">
          <a:xfrm>
            <a:off x="5257800" y="2971800"/>
            <a:ext cx="3679825" cy="1697038"/>
          </a:xfrm>
          <a:prstGeom prst="rect">
            <a:avLst/>
          </a:prstGeom>
          <a:noFill/>
          <a:ln w="9525">
            <a:noFill/>
            <a:miter lim="800000"/>
            <a:headEnd/>
            <a:tailEnd/>
          </a:ln>
        </p:spPr>
      </p:pic>
      <p:pic>
        <p:nvPicPr>
          <p:cNvPr id="161801" name="Picture 11" descr="IMG_1705c.jpg"/>
          <p:cNvPicPr>
            <a:picLocks noChangeAspect="1"/>
          </p:cNvPicPr>
          <p:nvPr/>
        </p:nvPicPr>
        <p:blipFill>
          <a:blip r:embed="rId6" cstate="screen"/>
          <a:srcRect/>
          <a:stretch>
            <a:fillRect/>
          </a:stretch>
        </p:blipFill>
        <p:spPr bwMode="auto">
          <a:xfrm>
            <a:off x="5334000" y="4762500"/>
            <a:ext cx="3621088" cy="18208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dirty="0">
                <a:solidFill>
                  <a:srgbClr val="0000FF"/>
                </a:solidFill>
                <a:latin typeface="Times New Roman" charset="0"/>
              </a:rPr>
              <a:t>NICA accelerator </a:t>
            </a:r>
            <a:r>
              <a:rPr kumimoji="0" lang="en-US" dirty="0" smtClean="0">
                <a:solidFill>
                  <a:srgbClr val="0000FF"/>
                </a:solidFill>
                <a:latin typeface="Times New Roman" charset="0"/>
              </a:rPr>
              <a:t>complex - I</a:t>
            </a:r>
            <a:endParaRPr kumimoji="0" lang="en-US" dirty="0">
              <a:solidFill>
                <a:srgbClr val="0000FF"/>
              </a:solidFill>
              <a:latin typeface="Times New Roman" charset="0"/>
            </a:endParaRPr>
          </a:p>
        </p:txBody>
      </p:sp>
      <p:grpSp>
        <p:nvGrpSpPr>
          <p:cNvPr id="57346" name="Group 5"/>
          <p:cNvGrpSpPr>
            <a:grpSpLocks/>
          </p:cNvGrpSpPr>
          <p:nvPr/>
        </p:nvGrpSpPr>
        <p:grpSpPr bwMode="auto">
          <a:xfrm>
            <a:off x="571500" y="3848100"/>
            <a:ext cx="2884488" cy="2405063"/>
            <a:chOff x="365" y="1900"/>
            <a:chExt cx="1817" cy="1515"/>
          </a:xfrm>
        </p:grpSpPr>
        <p:sp>
          <p:nvSpPr>
            <p:cNvPr id="57390" name="Oval 62"/>
            <p:cNvSpPr>
              <a:spLocks noChangeArrowheads="1"/>
            </p:cNvSpPr>
            <p:nvPr/>
          </p:nvSpPr>
          <p:spPr bwMode="auto">
            <a:xfrm>
              <a:off x="465" y="1900"/>
              <a:ext cx="1672" cy="1515"/>
            </a:xfrm>
            <a:prstGeom prst="ellipse">
              <a:avLst/>
            </a:prstGeom>
            <a:solidFill>
              <a:srgbClr val="FFFFFF"/>
            </a:solidFill>
            <a:ln w="28575">
              <a:solidFill>
                <a:srgbClr val="000000"/>
              </a:solidFill>
              <a:prstDash val="dash"/>
              <a:round/>
              <a:headEnd/>
              <a:tailEnd/>
            </a:ln>
          </p:spPr>
          <p:txBody>
            <a:bodyPr/>
            <a:lstStyle/>
            <a:p>
              <a:endParaRPr lang="ru-RU" baseline="30000">
                <a:latin typeface="Bookman Old Style" charset="0"/>
              </a:endParaRPr>
            </a:p>
          </p:txBody>
        </p:sp>
        <p:sp>
          <p:nvSpPr>
            <p:cNvPr id="57391" name="Text Box 63"/>
            <p:cNvSpPr txBox="1">
              <a:spLocks noChangeArrowheads="1"/>
            </p:cNvSpPr>
            <p:nvPr/>
          </p:nvSpPr>
          <p:spPr bwMode="auto">
            <a:xfrm>
              <a:off x="365" y="2293"/>
              <a:ext cx="1817" cy="89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a:solidFill>
                    <a:srgbClr val="FF0000"/>
                  </a:solidFill>
                  <a:latin typeface="Bookman Old Style" charset="0"/>
                </a:rPr>
                <a:t>Nuclotron (45 Tm)</a:t>
              </a:r>
            </a:p>
            <a:p>
              <a:pPr algn="ctr"/>
              <a:r>
                <a:rPr kumimoji="0" lang="en-US" sz="1600" b="1">
                  <a:solidFill>
                    <a:srgbClr val="000066"/>
                  </a:solidFill>
                  <a:latin typeface="Bookman Old Style" charset="0"/>
                </a:rPr>
                <a:t>injection of one bunch </a:t>
              </a:r>
            </a:p>
            <a:p>
              <a:pPr algn="ctr"/>
              <a:r>
                <a:rPr kumimoji="0" lang="en-US" sz="1600" b="1">
                  <a:solidFill>
                    <a:srgbClr val="000066"/>
                  </a:solidFill>
                  <a:latin typeface="Bookman Old Style" charset="0"/>
                </a:rPr>
                <a:t>of </a:t>
              </a:r>
              <a:r>
                <a:rPr kumimoji="0" lang="ru-RU" sz="1600" b="1">
                  <a:solidFill>
                    <a:srgbClr val="000066"/>
                  </a:solidFill>
                  <a:latin typeface="Bookman Old Style" charset="0"/>
                </a:rPr>
                <a:t>1.1</a:t>
              </a:r>
              <a:r>
                <a:rPr kumimoji="0" lang="en-US" sz="1600" b="1">
                  <a:solidFill>
                    <a:srgbClr val="000066"/>
                  </a:solidFill>
                  <a:latin typeface="Bookman Old Style" charset="0"/>
                </a:rPr>
                <a:t>×10</a:t>
              </a:r>
              <a:r>
                <a:rPr kumimoji="0" lang="en-US" sz="1600" b="1" baseline="30000">
                  <a:solidFill>
                    <a:srgbClr val="000066"/>
                  </a:solidFill>
                  <a:latin typeface="Bookman Old Style" charset="0"/>
                </a:rPr>
                <a:t>9</a:t>
              </a:r>
              <a:r>
                <a:rPr kumimoji="0" lang="en-US" sz="1600" b="1">
                  <a:solidFill>
                    <a:srgbClr val="000066"/>
                  </a:solidFill>
                  <a:latin typeface="Bookman Old Style" charset="0"/>
                </a:rPr>
                <a:t> ions,</a:t>
              </a:r>
            </a:p>
            <a:p>
              <a:pPr algn="ctr"/>
              <a:r>
                <a:rPr kumimoji="0" lang="en-US" sz="1600" b="1">
                  <a:solidFill>
                    <a:srgbClr val="000066"/>
                  </a:solidFill>
                  <a:latin typeface="Bookman Old Style" charset="0"/>
                </a:rPr>
                <a:t>acceleration up to </a:t>
              </a:r>
            </a:p>
            <a:p>
              <a:pPr algn="ctr"/>
              <a:r>
                <a:rPr kumimoji="0" lang="en-US" sz="1600" b="1">
                  <a:solidFill>
                    <a:srgbClr val="000066"/>
                  </a:solidFill>
                  <a:latin typeface="Bookman Old Style" charset="0"/>
                </a:rPr>
                <a:t>1 - 4.5 GeV/u max.</a:t>
              </a:r>
              <a:endParaRPr kumimoji="0" lang="ru-RU" sz="1600" b="1">
                <a:solidFill>
                  <a:srgbClr val="008000"/>
                </a:solidFill>
                <a:latin typeface="Bookman Old Style" charset="0"/>
              </a:endParaRPr>
            </a:p>
          </p:txBody>
        </p:sp>
      </p:grpSp>
      <p:sp>
        <p:nvSpPr>
          <p:cNvPr id="570457" name="Line 89"/>
          <p:cNvSpPr>
            <a:spLocks noChangeShapeType="1"/>
          </p:cNvSpPr>
          <p:nvPr/>
        </p:nvSpPr>
        <p:spPr bwMode="auto">
          <a:xfrm flipH="1">
            <a:off x="496888" y="2255838"/>
            <a:ext cx="4762" cy="1295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 name="Line 89"/>
          <p:cNvSpPr>
            <a:spLocks noChangeShapeType="1"/>
          </p:cNvSpPr>
          <p:nvPr/>
        </p:nvSpPr>
        <p:spPr bwMode="auto">
          <a:xfrm>
            <a:off x="503238" y="3717925"/>
            <a:ext cx="261937" cy="17145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39964" name="Group 28"/>
          <p:cNvGrpSpPr>
            <a:grpSpLocks/>
          </p:cNvGrpSpPr>
          <p:nvPr/>
        </p:nvGrpSpPr>
        <p:grpSpPr bwMode="auto">
          <a:xfrm>
            <a:off x="296863" y="3427413"/>
            <a:ext cx="4525962" cy="409575"/>
            <a:chOff x="176" y="2035"/>
            <a:chExt cx="2851" cy="258"/>
          </a:xfrm>
        </p:grpSpPr>
        <p:sp>
          <p:nvSpPr>
            <p:cNvPr id="57382" name="Rectangle 81" descr="Темный диагональный 2"/>
            <p:cNvSpPr>
              <a:spLocks noChangeArrowheads="1"/>
            </p:cNvSpPr>
            <p:nvPr/>
          </p:nvSpPr>
          <p:spPr bwMode="auto">
            <a:xfrm rot="-5400000">
              <a:off x="296" y="2012"/>
              <a:ext cx="66" cy="305"/>
            </a:xfrm>
            <a:prstGeom prst="rect">
              <a:avLst/>
            </a:prstGeom>
            <a:pattFill prst="dkUpDiag">
              <a:fgClr>
                <a:srgbClr val="000000"/>
              </a:fgClr>
              <a:bgClr>
                <a:srgbClr val="FFFFFF"/>
              </a:bgClr>
            </a:pattFill>
            <a:ln w="28575">
              <a:solidFill>
                <a:srgbClr val="000000"/>
              </a:solidFill>
              <a:miter lim="800000"/>
              <a:headEnd/>
              <a:tailEnd/>
            </a:ln>
          </p:spPr>
          <p:txBody>
            <a:bodyPr vert="eaVert"/>
            <a:lstStyle/>
            <a:p>
              <a:endParaRPr lang="ru-RU" baseline="30000">
                <a:latin typeface="Bookman Old Style" charset="0"/>
              </a:endParaRPr>
            </a:p>
          </p:txBody>
        </p:sp>
        <p:sp>
          <p:nvSpPr>
            <p:cNvPr id="57383" name="Text Box 97"/>
            <p:cNvSpPr txBox="1">
              <a:spLocks noChangeArrowheads="1"/>
            </p:cNvSpPr>
            <p:nvPr/>
          </p:nvSpPr>
          <p:spPr bwMode="auto">
            <a:xfrm>
              <a:off x="512" y="2035"/>
              <a:ext cx="2515" cy="258"/>
            </a:xfrm>
            <a:prstGeom prst="rect">
              <a:avLst/>
            </a:prstGeom>
            <a:solidFill>
              <a:schemeClr val="bg1"/>
            </a:solidFill>
            <a:ln w="19050">
              <a:solidFill>
                <a:srgbClr val="FF0000"/>
              </a:solidFill>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000066"/>
                  </a:solidFill>
                  <a:latin typeface="Bookman Old Style" charset="0"/>
                </a:rPr>
                <a:t>Stripping (</a:t>
              </a:r>
              <a:r>
                <a:rPr kumimoji="0" lang="en-US" sz="1600" b="1">
                  <a:solidFill>
                    <a:srgbClr val="FF0000"/>
                  </a:solidFill>
                  <a:latin typeface="Bookman Old Style" charset="0"/>
                </a:rPr>
                <a:t>80%</a:t>
              </a:r>
              <a:r>
                <a:rPr kumimoji="0" lang="en-US" sz="1600" b="1">
                  <a:solidFill>
                    <a:srgbClr val="000066"/>
                  </a:solidFill>
                  <a:latin typeface="Bookman Old Style" charset="0"/>
                </a:rPr>
                <a:t>) </a:t>
              </a:r>
              <a:r>
                <a:rPr kumimoji="0" lang="en-US" sz="1600" b="1" baseline="30000">
                  <a:solidFill>
                    <a:srgbClr val="000066"/>
                  </a:solidFill>
                  <a:latin typeface="Bookman Old Style" charset="0"/>
                </a:rPr>
                <a:t>197</a:t>
              </a:r>
              <a:r>
                <a:rPr kumimoji="0" lang="en-US" sz="1600" b="1">
                  <a:solidFill>
                    <a:srgbClr val="000066"/>
                  </a:solidFill>
                  <a:latin typeface="Bookman Old Style" charset="0"/>
                </a:rPr>
                <a:t>Au</a:t>
              </a:r>
              <a:r>
                <a:rPr kumimoji="0" lang="en-US" sz="1600" b="1" baseline="30000">
                  <a:solidFill>
                    <a:srgbClr val="000066"/>
                  </a:solidFill>
                  <a:latin typeface="Bookman Old Style" charset="0"/>
                </a:rPr>
                <a:t>31+ </a:t>
              </a:r>
              <a:r>
                <a:rPr kumimoji="0" lang="en-US" sz="1600" b="1">
                  <a:solidFill>
                    <a:srgbClr val="000066"/>
                  </a:solidFill>
                  <a:latin typeface="Bookman Old Style" charset="0"/>
                  <a:sym typeface="Times New Roman" charset="0"/>
                </a:rPr>
                <a:t>=&gt; </a:t>
              </a:r>
              <a:r>
                <a:rPr kumimoji="0" lang="en-US" sz="1600" b="1" baseline="30000">
                  <a:solidFill>
                    <a:srgbClr val="FF0000"/>
                  </a:solidFill>
                  <a:latin typeface="Bookman Old Style" charset="0"/>
                </a:rPr>
                <a:t>197</a:t>
              </a:r>
              <a:r>
                <a:rPr kumimoji="0" lang="en-US" sz="1600" b="1">
                  <a:solidFill>
                    <a:srgbClr val="FF0000"/>
                  </a:solidFill>
                  <a:latin typeface="Bookman Old Style" charset="0"/>
                </a:rPr>
                <a:t>Au</a:t>
              </a:r>
              <a:r>
                <a:rPr kumimoji="0" lang="en-US" sz="1600" b="1" baseline="30000">
                  <a:solidFill>
                    <a:srgbClr val="FF0000"/>
                  </a:solidFill>
                  <a:latin typeface="Bookman Old Style" charset="0"/>
                </a:rPr>
                <a:t>79+</a:t>
              </a:r>
              <a:endParaRPr kumimoji="0" lang="ru-RU" sz="1600" b="1">
                <a:solidFill>
                  <a:srgbClr val="FF0000"/>
                </a:solidFill>
                <a:latin typeface="Bookman Old Style" charset="0"/>
              </a:endParaRPr>
            </a:p>
          </p:txBody>
        </p:sp>
      </p:grpSp>
      <p:grpSp>
        <p:nvGrpSpPr>
          <p:cNvPr id="39967" name="Group 31"/>
          <p:cNvGrpSpPr>
            <a:grpSpLocks/>
          </p:cNvGrpSpPr>
          <p:nvPr/>
        </p:nvGrpSpPr>
        <p:grpSpPr bwMode="auto">
          <a:xfrm>
            <a:off x="3219450" y="4624388"/>
            <a:ext cx="1439863" cy="1243012"/>
            <a:chOff x="2017" y="2789"/>
            <a:chExt cx="907" cy="783"/>
          </a:xfrm>
        </p:grpSpPr>
        <p:sp>
          <p:nvSpPr>
            <p:cNvPr id="57379" name="Arc 96"/>
            <p:cNvSpPr>
              <a:spLocks/>
            </p:cNvSpPr>
            <p:nvPr/>
          </p:nvSpPr>
          <p:spPr bwMode="auto">
            <a:xfrm rot="-4625293">
              <a:off x="1990" y="3262"/>
              <a:ext cx="337" cy="284"/>
            </a:xfrm>
            <a:custGeom>
              <a:avLst/>
              <a:gdLst>
                <a:gd name="T0" fmla="*/ 0 w 21600"/>
                <a:gd name="T1" fmla="*/ 0 h 23142"/>
                <a:gd name="T2" fmla="*/ 0 w 21600"/>
                <a:gd name="T3" fmla="*/ 0 h 23142"/>
                <a:gd name="T4" fmla="*/ 0 w 21600"/>
                <a:gd name="T5" fmla="*/ 0 h 23142"/>
                <a:gd name="T6" fmla="*/ 0 60000 65536"/>
                <a:gd name="T7" fmla="*/ 0 60000 65536"/>
                <a:gd name="T8" fmla="*/ 0 60000 65536"/>
                <a:gd name="T9" fmla="*/ 0 w 21600"/>
                <a:gd name="T10" fmla="*/ 0 h 23142"/>
                <a:gd name="T11" fmla="*/ 21600 w 21600"/>
                <a:gd name="T12" fmla="*/ 23142 h 23142"/>
              </a:gdLst>
              <a:ahLst/>
              <a:cxnLst>
                <a:cxn ang="T6">
                  <a:pos x="T0" y="T1"/>
                </a:cxn>
                <a:cxn ang="T7">
                  <a:pos x="T2" y="T3"/>
                </a:cxn>
                <a:cxn ang="T8">
                  <a:pos x="T4" y="T5"/>
                </a:cxn>
              </a:cxnLst>
              <a:rect l="T9" t="T10" r="T11" b="T12"/>
              <a:pathLst>
                <a:path w="21600" h="23142" fill="none" extrusionOk="0">
                  <a:moveTo>
                    <a:pt x="4209" y="0"/>
                  </a:moveTo>
                  <a:cubicBezTo>
                    <a:pt x="14318" y="2009"/>
                    <a:pt x="21600" y="10879"/>
                    <a:pt x="21600" y="21186"/>
                  </a:cubicBezTo>
                  <a:cubicBezTo>
                    <a:pt x="21600" y="21839"/>
                    <a:pt x="21570" y="22491"/>
                    <a:pt x="21511" y="23142"/>
                  </a:cubicBezTo>
                </a:path>
                <a:path w="21600" h="23142" stroke="0" extrusionOk="0">
                  <a:moveTo>
                    <a:pt x="4209" y="0"/>
                  </a:moveTo>
                  <a:cubicBezTo>
                    <a:pt x="14318" y="2009"/>
                    <a:pt x="21600" y="10879"/>
                    <a:pt x="21600" y="21186"/>
                  </a:cubicBezTo>
                  <a:cubicBezTo>
                    <a:pt x="21600" y="21839"/>
                    <a:pt x="21570" y="22491"/>
                    <a:pt x="21511" y="23142"/>
                  </a:cubicBezTo>
                  <a:lnTo>
                    <a:pt x="0" y="21186"/>
                  </a:lnTo>
                  <a:lnTo>
                    <a:pt x="4209" y="0"/>
                  </a:lnTo>
                  <a:close/>
                </a:path>
              </a:pathLst>
            </a:custGeom>
            <a:noFill/>
            <a:ln w="38100">
              <a:solidFill>
                <a:srgbClr val="FF3399"/>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lstStyle/>
            <a:p>
              <a:endParaRPr lang="ru-RU"/>
            </a:p>
          </p:txBody>
        </p:sp>
        <p:sp>
          <p:nvSpPr>
            <p:cNvPr id="57380" name="Arc 93"/>
            <p:cNvSpPr>
              <a:spLocks/>
            </p:cNvSpPr>
            <p:nvPr/>
          </p:nvSpPr>
          <p:spPr bwMode="auto">
            <a:xfrm rot="4986537" flipH="1">
              <a:off x="2480" y="3118"/>
              <a:ext cx="331" cy="557"/>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0000CC"/>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sp>
          <p:nvSpPr>
            <p:cNvPr id="57381" name="Arc 93"/>
            <p:cNvSpPr>
              <a:spLocks/>
            </p:cNvSpPr>
            <p:nvPr/>
          </p:nvSpPr>
          <p:spPr bwMode="auto">
            <a:xfrm rot="-4986537" flipH="1" flipV="1">
              <a:off x="2312" y="2771"/>
              <a:ext cx="505" cy="541"/>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FF3399"/>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grpSp>
      <p:grpSp>
        <p:nvGrpSpPr>
          <p:cNvPr id="57370" name="Group 36"/>
          <p:cNvGrpSpPr>
            <a:grpSpLocks/>
          </p:cNvGrpSpPr>
          <p:nvPr/>
        </p:nvGrpSpPr>
        <p:grpSpPr bwMode="auto">
          <a:xfrm>
            <a:off x="4395788" y="4610100"/>
            <a:ext cx="4340225" cy="1339850"/>
            <a:chOff x="2758" y="2780"/>
            <a:chExt cx="2734" cy="844"/>
          </a:xfrm>
        </p:grpSpPr>
        <p:sp>
          <p:nvSpPr>
            <p:cNvPr id="57372" name="Oval 69"/>
            <p:cNvSpPr>
              <a:spLocks noChangeArrowheads="1"/>
            </p:cNvSpPr>
            <p:nvPr/>
          </p:nvSpPr>
          <p:spPr bwMode="auto">
            <a:xfrm>
              <a:off x="2758" y="2781"/>
              <a:ext cx="860" cy="842"/>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3" name="Oval 70"/>
            <p:cNvSpPr>
              <a:spLocks noChangeArrowheads="1"/>
            </p:cNvSpPr>
            <p:nvPr/>
          </p:nvSpPr>
          <p:spPr bwMode="auto">
            <a:xfrm>
              <a:off x="4632" y="2781"/>
              <a:ext cx="860" cy="843"/>
            </a:xfrm>
            <a:prstGeom prst="ellipse">
              <a:avLst/>
            </a:prstGeom>
            <a:noFill/>
            <a:ln w="3810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4" name="Oval 72"/>
            <p:cNvSpPr>
              <a:spLocks noChangeArrowheads="1"/>
            </p:cNvSpPr>
            <p:nvPr/>
          </p:nvSpPr>
          <p:spPr bwMode="auto">
            <a:xfrm>
              <a:off x="2837" y="2788"/>
              <a:ext cx="860" cy="836"/>
            </a:xfrm>
            <a:prstGeom prst="ellipse">
              <a:avLst/>
            </a:prstGeom>
            <a:noFill/>
            <a:ln w="38100">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5" name="Oval 73"/>
            <p:cNvSpPr>
              <a:spLocks noChangeArrowheads="1"/>
            </p:cNvSpPr>
            <p:nvPr/>
          </p:nvSpPr>
          <p:spPr bwMode="auto">
            <a:xfrm>
              <a:off x="4561" y="2780"/>
              <a:ext cx="860" cy="836"/>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6" name="Rectangle 74"/>
            <p:cNvSpPr>
              <a:spLocks noChangeArrowheads="1"/>
            </p:cNvSpPr>
            <p:nvPr/>
          </p:nvSpPr>
          <p:spPr bwMode="auto">
            <a:xfrm>
              <a:off x="3268" y="2788"/>
              <a:ext cx="1723" cy="836"/>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ru-RU" baseline="30000">
                <a:latin typeface="Bookman Old Style" charset="0"/>
              </a:endParaRPr>
            </a:p>
          </p:txBody>
        </p:sp>
        <p:sp>
          <p:nvSpPr>
            <p:cNvPr id="57377" name="Line 75"/>
            <p:cNvSpPr>
              <a:spLocks noChangeShapeType="1"/>
            </p:cNvSpPr>
            <p:nvPr/>
          </p:nvSpPr>
          <p:spPr bwMode="auto">
            <a:xfrm flipV="1">
              <a:off x="3268" y="2780"/>
              <a:ext cx="1707" cy="8"/>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sp>
          <p:nvSpPr>
            <p:cNvPr id="57378" name="Line 76"/>
            <p:cNvSpPr>
              <a:spLocks noChangeShapeType="1"/>
            </p:cNvSpPr>
            <p:nvPr/>
          </p:nvSpPr>
          <p:spPr bwMode="auto">
            <a:xfrm>
              <a:off x="3303" y="3624"/>
              <a:ext cx="1564" cy="0"/>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5143" name="Line 48"/>
          <p:cNvSpPr>
            <a:spLocks noChangeShapeType="1"/>
          </p:cNvSpPr>
          <p:nvPr/>
        </p:nvSpPr>
        <p:spPr bwMode="auto">
          <a:xfrm flipH="1" flipV="1">
            <a:off x="1809750" y="1023938"/>
            <a:ext cx="3048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57355" name="Группа 1"/>
          <p:cNvGrpSpPr>
            <a:grpSpLocks/>
          </p:cNvGrpSpPr>
          <p:nvPr/>
        </p:nvGrpSpPr>
        <p:grpSpPr bwMode="auto">
          <a:xfrm>
            <a:off x="4868863" y="765175"/>
            <a:ext cx="4060825" cy="417513"/>
            <a:chOff x="4868863" y="765175"/>
            <a:chExt cx="4060825" cy="417513"/>
          </a:xfrm>
        </p:grpSpPr>
        <p:sp>
          <p:nvSpPr>
            <p:cNvPr id="57367" name="Text Box 65"/>
            <p:cNvSpPr txBox="1">
              <a:spLocks noChangeArrowheads="1"/>
            </p:cNvSpPr>
            <p:nvPr/>
          </p:nvSpPr>
          <p:spPr bwMode="auto">
            <a:xfrm>
              <a:off x="4868863" y="801688"/>
              <a:ext cx="2484438" cy="38100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FF0000"/>
                  </a:solidFill>
                  <a:latin typeface="Bookman Old Style" charset="0"/>
                </a:rPr>
                <a:t>Linac HILac</a:t>
              </a:r>
              <a:endParaRPr kumimoji="0" lang="ru-RU" sz="1600" b="1">
                <a:solidFill>
                  <a:srgbClr val="FF0000"/>
                </a:solidFill>
                <a:latin typeface="Bookman Old Style" charset="0"/>
              </a:endParaRPr>
            </a:p>
          </p:txBody>
        </p:sp>
        <p:sp>
          <p:nvSpPr>
            <p:cNvPr id="57368" name="Text Box 65"/>
            <p:cNvSpPr txBox="1">
              <a:spLocks noChangeArrowheads="1"/>
            </p:cNvSpPr>
            <p:nvPr/>
          </p:nvSpPr>
          <p:spPr bwMode="auto">
            <a:xfrm>
              <a:off x="7575550" y="765175"/>
              <a:ext cx="1354138" cy="40640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FF0000"/>
                  </a:solidFill>
                  <a:latin typeface="Bookman Old Style" charset="0"/>
                </a:rPr>
                <a:t>KRION</a:t>
              </a:r>
              <a:endParaRPr kumimoji="0" lang="ru-RU" sz="1600" b="1">
                <a:solidFill>
                  <a:srgbClr val="FF0000"/>
                </a:solidFill>
                <a:latin typeface="Bookman Old Style" charset="0"/>
              </a:endParaRPr>
            </a:p>
          </p:txBody>
        </p:sp>
        <p:sp>
          <p:nvSpPr>
            <p:cNvPr id="57369" name="Line 95"/>
            <p:cNvSpPr>
              <a:spLocks noChangeShapeType="1"/>
            </p:cNvSpPr>
            <p:nvPr/>
          </p:nvSpPr>
          <p:spPr bwMode="auto">
            <a:xfrm flipH="1" flipV="1">
              <a:off x="7373938" y="995363"/>
              <a:ext cx="182563" cy="793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sp>
        <p:nvSpPr>
          <p:cNvPr id="57356" name="Oval 79"/>
          <p:cNvSpPr>
            <a:spLocks noChangeArrowheads="1"/>
          </p:cNvSpPr>
          <p:nvPr/>
        </p:nvSpPr>
        <p:spPr bwMode="auto">
          <a:xfrm>
            <a:off x="506413" y="1009650"/>
            <a:ext cx="2470150" cy="2406650"/>
          </a:xfrm>
          <a:prstGeom prst="ellipse">
            <a:avLst/>
          </a:prstGeom>
          <a:noFill/>
          <a:ln w="2857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ru-RU" baseline="30000">
              <a:latin typeface="Bookman Old Style" charset="0"/>
            </a:endParaRPr>
          </a:p>
        </p:txBody>
      </p:sp>
      <p:sp>
        <p:nvSpPr>
          <p:cNvPr id="57357" name="Text Box 80"/>
          <p:cNvSpPr txBox="1">
            <a:spLocks noChangeArrowheads="1"/>
          </p:cNvSpPr>
          <p:nvPr/>
        </p:nvSpPr>
        <p:spPr bwMode="auto">
          <a:xfrm>
            <a:off x="250825" y="1412875"/>
            <a:ext cx="3835400" cy="157162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1"/>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a:solidFill>
                  <a:srgbClr val="FF0000"/>
                </a:solidFill>
                <a:latin typeface="Bookman Old Style" charset="0"/>
              </a:rPr>
              <a:t>Booster (25 Tm)</a:t>
            </a:r>
          </a:p>
          <a:p>
            <a:pPr algn="ctr"/>
            <a:r>
              <a:rPr kumimoji="0" lang="en-US" sz="1600" b="1" dirty="0">
                <a:solidFill>
                  <a:srgbClr val="000066"/>
                </a:solidFill>
                <a:latin typeface="Bookman Old Style" charset="0"/>
              </a:rPr>
              <a:t>1</a:t>
            </a:r>
            <a:r>
              <a:rPr kumimoji="0" lang="ru-RU" sz="1600" b="1" dirty="0">
                <a:solidFill>
                  <a:srgbClr val="000066"/>
                </a:solidFill>
                <a:latin typeface="Bookman Old Style" charset="0"/>
              </a:rPr>
              <a:t>(</a:t>
            </a:r>
            <a:r>
              <a:rPr kumimoji="0" lang="en-US" sz="1600" b="1" dirty="0">
                <a:solidFill>
                  <a:srgbClr val="000066"/>
                </a:solidFill>
                <a:latin typeface="Bookman Old Style" charset="0"/>
              </a:rPr>
              <a:t>2-</a:t>
            </a:r>
            <a:r>
              <a:rPr kumimoji="0" lang="ru-RU" sz="1600" b="1" dirty="0">
                <a:solidFill>
                  <a:srgbClr val="000066"/>
                </a:solidFill>
                <a:latin typeface="Bookman Old Style" charset="0"/>
              </a:rPr>
              <a:t>3)</a:t>
            </a:r>
            <a:r>
              <a:rPr kumimoji="0" lang="en-US" sz="1600" b="1" dirty="0">
                <a:solidFill>
                  <a:srgbClr val="000066"/>
                </a:solidFill>
                <a:latin typeface="Bookman Old Style" charset="0"/>
              </a:rPr>
              <a:t> single(multi)-turn injection, </a:t>
            </a:r>
          </a:p>
          <a:p>
            <a:pPr algn="ctr"/>
            <a:r>
              <a:rPr kumimoji="0" lang="en-US" sz="1600" b="1" dirty="0">
                <a:solidFill>
                  <a:srgbClr val="000066"/>
                </a:solidFill>
                <a:latin typeface="Bookman Old Style" charset="0"/>
              </a:rPr>
              <a:t>storage of </a:t>
            </a:r>
            <a:r>
              <a:rPr kumimoji="0" lang="ru-RU" sz="1600" b="1" dirty="0">
                <a:solidFill>
                  <a:srgbClr val="000066"/>
                </a:solidFill>
                <a:latin typeface="Bookman Old Style" charset="0"/>
              </a:rPr>
              <a:t>2</a:t>
            </a:r>
            <a:r>
              <a:rPr kumimoji="0" lang="en-US" sz="1600" b="1" dirty="0">
                <a:solidFill>
                  <a:srgbClr val="000066"/>
                </a:solidFill>
                <a:latin typeface="Symbol" charset="0"/>
              </a:rPr>
              <a:t> </a:t>
            </a:r>
            <a:r>
              <a:rPr kumimoji="0" lang="en-US" sz="1600" b="1" dirty="0">
                <a:solidFill>
                  <a:srgbClr val="000066"/>
                </a:solidFill>
                <a:latin typeface="Bookman Old Style" charset="0"/>
              </a:rPr>
              <a:t>(4-6)×10</a:t>
            </a:r>
            <a:r>
              <a:rPr kumimoji="0" lang="en-US" sz="1600" b="1" baseline="30000" dirty="0">
                <a:solidFill>
                  <a:srgbClr val="000066"/>
                </a:solidFill>
                <a:latin typeface="Bookman Old Style" charset="0"/>
              </a:rPr>
              <a:t>9</a:t>
            </a:r>
            <a:r>
              <a:rPr kumimoji="0" lang="en-US" sz="1600" b="1" dirty="0">
                <a:solidFill>
                  <a:srgbClr val="000066"/>
                </a:solidFill>
                <a:latin typeface="Bookman Old Style" charset="0"/>
              </a:rPr>
              <a:t>,</a:t>
            </a:r>
          </a:p>
          <a:p>
            <a:pPr algn="ctr"/>
            <a:r>
              <a:rPr kumimoji="0" lang="en-US" sz="1600" b="1" dirty="0">
                <a:solidFill>
                  <a:srgbClr val="000066"/>
                </a:solidFill>
                <a:latin typeface="Bookman Old Style" charset="0"/>
              </a:rPr>
              <a:t>acceleration up to 65 MeV/u,</a:t>
            </a:r>
          </a:p>
          <a:p>
            <a:pPr algn="ctr"/>
            <a:r>
              <a:rPr kumimoji="0" lang="en-US" sz="1600" b="1" dirty="0">
                <a:solidFill>
                  <a:srgbClr val="000066"/>
                </a:solidFill>
                <a:latin typeface="Bookman Old Style" charset="0"/>
              </a:rPr>
              <a:t>electron cooling, acceleration </a:t>
            </a:r>
          </a:p>
          <a:p>
            <a:pPr algn="ctr"/>
            <a:r>
              <a:rPr kumimoji="0" lang="en-US" sz="1600" b="1" dirty="0">
                <a:solidFill>
                  <a:srgbClr val="000066"/>
                </a:solidFill>
                <a:latin typeface="Bookman Old Style" charset="0"/>
              </a:rPr>
              <a:t>up to 600 MeV/u</a:t>
            </a:r>
            <a:endParaRPr kumimoji="0" lang="ru-RU" sz="1600" b="1" dirty="0">
              <a:solidFill>
                <a:srgbClr val="000066"/>
              </a:solidFill>
              <a:latin typeface="Bookman Old Style" charset="0"/>
            </a:endParaRPr>
          </a:p>
        </p:txBody>
      </p:sp>
      <p:sp>
        <p:nvSpPr>
          <p:cNvPr id="5140" name="Номер слайда 3"/>
          <p:cNvSpPr>
            <a:spLocks noGrp="1"/>
          </p:cNvSpPr>
          <p:nvPr>
            <p:ph type="sldNum" sz="quarter" idx="12"/>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F18C0B1-B351-F448-AF75-7FBD0CF3801E}" type="slidenum">
              <a:rPr lang="ru-RU"/>
              <a:pPr eaLnBrk="1" hangingPunct="1">
                <a:defRPr/>
              </a:pPr>
              <a:t>59</a:t>
            </a:fld>
            <a:endParaRPr lang="ru-RU" dirty="0"/>
          </a:p>
        </p:txBody>
      </p:sp>
      <p:sp>
        <p:nvSpPr>
          <p:cNvPr id="49" name="Text Box 77"/>
          <p:cNvSpPr txBox="1">
            <a:spLocks noChangeArrowheads="1"/>
          </p:cNvSpPr>
          <p:nvPr/>
        </p:nvSpPr>
        <p:spPr bwMode="auto">
          <a:xfrm>
            <a:off x="5435601" y="4764088"/>
            <a:ext cx="220821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800" b="1" dirty="0">
                <a:solidFill>
                  <a:srgbClr val="FF0000"/>
                </a:solidFill>
                <a:latin typeface="Bookman Old Style" charset="0"/>
              </a:rPr>
              <a:t>Two SC</a:t>
            </a:r>
          </a:p>
          <a:p>
            <a:pPr algn="ctr"/>
            <a:r>
              <a:rPr kumimoji="0" lang="en-US" sz="1800" b="1" dirty="0">
                <a:solidFill>
                  <a:srgbClr val="FF0000"/>
                </a:solidFill>
                <a:latin typeface="Bookman Old Style" charset="0"/>
              </a:rPr>
              <a:t>collider </a:t>
            </a:r>
            <a:r>
              <a:rPr kumimoji="0" lang="en-US" sz="1800" b="1" dirty="0" smtClean="0">
                <a:solidFill>
                  <a:srgbClr val="FF0000"/>
                </a:solidFill>
                <a:latin typeface="Bookman Old Style" charset="0"/>
              </a:rPr>
              <a:t>rings (Au x Au ions)</a:t>
            </a:r>
            <a:endParaRPr kumimoji="0" lang="en-US" sz="1800" b="1" dirty="0">
              <a:solidFill>
                <a:srgbClr val="FF0000"/>
              </a:solidFill>
              <a:latin typeface="Bookman Old Style" charset="0"/>
            </a:endParaRPr>
          </a:p>
        </p:txBody>
      </p:sp>
    </p:spTree>
    <p:extLst>
      <p:ext uri="{BB962C8B-B14F-4D97-AF65-F5344CB8AC3E}">
        <p14:creationId xmlns:p14="http://schemas.microsoft.com/office/powerpoint/2010/main" val="2496419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143"/>
                                        </p:tgtEl>
                                        <p:attrNameLst>
                                          <p:attrName>style.visibility</p:attrName>
                                        </p:attrNameLst>
                                      </p:cBhvr>
                                      <p:to>
                                        <p:strVal val="visible"/>
                                      </p:to>
                                    </p:set>
                                    <p:animEffect transition="in" filter="wipe(right)">
                                      <p:cBhvr>
                                        <p:cTn id="7" dur="500"/>
                                        <p:tgtEl>
                                          <p:spTgt spid="51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70457"/>
                                        </p:tgtEl>
                                        <p:attrNameLst>
                                          <p:attrName>style.visibility</p:attrName>
                                        </p:attrNameLst>
                                      </p:cBhvr>
                                      <p:to>
                                        <p:strVal val="visible"/>
                                      </p:to>
                                    </p:set>
                                    <p:animEffect transition="in" filter="wipe(up)">
                                      <p:cBhvr>
                                        <p:cTn id="12" dur="500"/>
                                        <p:tgtEl>
                                          <p:spTgt spid="570457"/>
                                        </p:tgtEl>
                                      </p:cBhvr>
                                    </p:animEffect>
                                  </p:childTnLst>
                                </p:cTn>
                              </p:par>
                              <p:par>
                                <p:cTn id="13" presetID="22" presetClass="entr" presetSubtype="8" fill="hold" nodeType="withEffect">
                                  <p:stCondLst>
                                    <p:cond delay="0"/>
                                  </p:stCondLst>
                                  <p:childTnLst>
                                    <p:set>
                                      <p:cBhvr>
                                        <p:cTn id="14" dur="1" fill="hold">
                                          <p:stCondLst>
                                            <p:cond delay="0"/>
                                          </p:stCondLst>
                                        </p:cTn>
                                        <p:tgtEl>
                                          <p:spTgt spid="39964"/>
                                        </p:tgtEl>
                                        <p:attrNameLst>
                                          <p:attrName>style.visibility</p:attrName>
                                        </p:attrNameLst>
                                      </p:cBhvr>
                                      <p:to>
                                        <p:strVal val="visible"/>
                                      </p:to>
                                    </p:set>
                                    <p:animEffect transition="in" filter="wipe(left)">
                                      <p:cBhvr>
                                        <p:cTn id="15" dur="500"/>
                                        <p:tgtEl>
                                          <p:spTgt spid="3996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9967"/>
                                        </p:tgtEl>
                                        <p:attrNameLst>
                                          <p:attrName>style.visibility</p:attrName>
                                        </p:attrNameLst>
                                      </p:cBhvr>
                                      <p:to>
                                        <p:strVal val="visible"/>
                                      </p:to>
                                    </p:set>
                                    <p:animEffect transition="in" filter="wipe(left)">
                                      <p:cBhvr>
                                        <p:cTn id="23" dur="500"/>
                                        <p:tgtEl>
                                          <p:spTgt spid="39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457" grpId="0" animBg="1"/>
      <p:bldP spid="3" grpId="0" animBg="1"/>
      <p:bldP spid="51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fld id="{E4DBB4A1-315F-F74E-830F-2E9C8C7B4BBF}" type="slidenum">
              <a:rPr lang="en-US"/>
              <a:pPr/>
              <a:t>6</a:t>
            </a:fld>
            <a:endParaRPr lang="en-US"/>
          </a:p>
        </p:txBody>
      </p:sp>
      <p:sp>
        <p:nvSpPr>
          <p:cNvPr id="99330" name="Rectangle 2"/>
          <p:cNvSpPr>
            <a:spLocks noGrp="1" noChangeArrowheads="1"/>
          </p:cNvSpPr>
          <p:nvPr>
            <p:ph type="title"/>
          </p:nvPr>
        </p:nvSpPr>
        <p:spPr>
          <a:xfrm>
            <a:off x="467544" y="188640"/>
            <a:ext cx="8229600" cy="648072"/>
          </a:xfrm>
        </p:spPr>
        <p:txBody>
          <a:bodyPr/>
          <a:lstStyle/>
          <a:p>
            <a:pPr marL="533400" indent="-533400"/>
            <a:r>
              <a:rPr lang="en-US" sz="3200" b="1" dirty="0"/>
              <a:t>Parameters and luminosity calibration: ISR    </a:t>
            </a:r>
            <a:endParaRPr lang="en-GB" sz="3200" b="1" dirty="0"/>
          </a:p>
        </p:txBody>
      </p:sp>
      <p:sp>
        <p:nvSpPr>
          <p:cNvPr id="99331" name="Rectangle 3"/>
          <p:cNvSpPr>
            <a:spLocks noGrp="1" noChangeArrowheads="1"/>
          </p:cNvSpPr>
          <p:nvPr>
            <p:ph type="body" idx="1"/>
          </p:nvPr>
        </p:nvSpPr>
        <p:spPr>
          <a:xfrm>
            <a:off x="0" y="3439541"/>
            <a:ext cx="9144000" cy="3445843"/>
          </a:xfrm>
        </p:spPr>
        <p:txBody>
          <a:bodyPr/>
          <a:lstStyle/>
          <a:p>
            <a:pPr marL="358775" indent="-274638">
              <a:tabLst>
                <a:tab pos="263525" algn="l"/>
              </a:tabLst>
            </a:pPr>
            <a:r>
              <a:rPr lang="en-US" sz="2000" dirty="0">
                <a:latin typeface="Times New Roman" pitchFamily="18" charset="0"/>
                <a:cs typeface="Times New Roman" pitchFamily="18" charset="0"/>
              </a:rPr>
              <a:t>beam </a:t>
            </a:r>
            <a:r>
              <a:rPr lang="en-US" sz="2000" dirty="0" smtClean="0">
                <a:latin typeface="Times New Roman" pitchFamily="18" charset="0"/>
                <a:cs typeface="Times New Roman" pitchFamily="18" charset="0"/>
              </a:rPr>
              <a:t>energy (p):  31 </a:t>
            </a:r>
            <a:r>
              <a:rPr lang="en-US" sz="2000" dirty="0" err="1" smtClean="0">
                <a:latin typeface="Times New Roman" pitchFamily="18" charset="0"/>
                <a:cs typeface="Times New Roman" pitchFamily="18" charset="0"/>
              </a:rPr>
              <a:t>GeV</a:t>
            </a:r>
            <a:endParaRPr lang="en-US" sz="2000" dirty="0">
              <a:latin typeface="Times New Roman" pitchFamily="18" charset="0"/>
              <a:cs typeface="Times New Roman" pitchFamily="18" charset="0"/>
            </a:endParaRPr>
          </a:p>
          <a:p>
            <a:pPr marL="358775" indent="-274638">
              <a:tabLst>
                <a:tab pos="263525" algn="l"/>
              </a:tabLst>
            </a:pPr>
            <a:r>
              <a:rPr lang="en-US" sz="2000" dirty="0">
                <a:latin typeface="Times New Roman" pitchFamily="18" charset="0"/>
                <a:cs typeface="Times New Roman" pitchFamily="18" charset="0"/>
              </a:rPr>
              <a:t>proton-proton collider and proton-antiproton collider</a:t>
            </a:r>
          </a:p>
          <a:p>
            <a:pPr marL="358775" indent="-274638">
              <a:tabLst>
                <a:tab pos="263525" algn="l"/>
              </a:tabLst>
            </a:pPr>
            <a:r>
              <a:rPr lang="en-US" sz="2000" dirty="0">
                <a:latin typeface="Times New Roman" pitchFamily="18" charset="0"/>
                <a:cs typeface="Times New Roman" pitchFamily="18" charset="0"/>
              </a:rPr>
              <a:t>two separate beam pipes – different orbits for the two beams</a:t>
            </a:r>
          </a:p>
          <a:p>
            <a:pPr marL="358775" indent="-274638">
              <a:tabLst>
                <a:tab pos="263525" algn="l"/>
              </a:tabLst>
            </a:pPr>
            <a:r>
              <a:rPr lang="en-US" sz="2000" dirty="0">
                <a:latin typeface="Times New Roman" pitchFamily="18" charset="0"/>
                <a:cs typeface="Times New Roman" pitchFamily="18" charset="0"/>
              </a:rPr>
              <a:t>coasting beams (no bunches)</a:t>
            </a:r>
          </a:p>
          <a:p>
            <a:pPr marL="358775" indent="-274638">
              <a:tabLst>
                <a:tab pos="263525" algn="l"/>
              </a:tabLst>
            </a:pPr>
            <a:r>
              <a:rPr lang="en-US" sz="2000" dirty="0">
                <a:latin typeface="Times New Roman" pitchFamily="18" charset="0"/>
                <a:cs typeface="Times New Roman" pitchFamily="18" charset="0"/>
              </a:rPr>
              <a:t>collision at large angle in horizontal plane</a:t>
            </a:r>
          </a:p>
          <a:p>
            <a:pPr marL="358775" indent="-274638">
              <a:tabLst>
                <a:tab pos="263525" algn="l"/>
              </a:tabLst>
            </a:pPr>
            <a:r>
              <a:rPr lang="en-US" sz="2000" dirty="0">
                <a:latin typeface="Times New Roman" pitchFamily="18" charset="0"/>
                <a:cs typeface="Times New Roman" pitchFamily="18" charset="0"/>
              </a:rPr>
              <a:t>beam current of up to </a:t>
            </a:r>
            <a:r>
              <a:rPr lang="en-US" sz="2000" dirty="0" smtClean="0">
                <a:latin typeface="Times New Roman" pitchFamily="18" charset="0"/>
                <a:cs typeface="Times New Roman" pitchFamily="18" charset="0"/>
              </a:rPr>
              <a:t>40A</a:t>
            </a:r>
            <a:endParaRPr lang="en-US" sz="2000" dirty="0">
              <a:latin typeface="Times New Roman" pitchFamily="18" charset="0"/>
              <a:cs typeface="Times New Roman" pitchFamily="18" charset="0"/>
            </a:endParaRPr>
          </a:p>
          <a:p>
            <a:pPr marL="358775" indent="-274638">
              <a:tabLst>
                <a:tab pos="263525" algn="l"/>
              </a:tabLst>
            </a:pPr>
            <a:r>
              <a:rPr lang="en-US" sz="2000" dirty="0">
                <a:latin typeface="Times New Roman" pitchFamily="18" charset="0"/>
                <a:cs typeface="Times New Roman" pitchFamily="18" charset="0"/>
              </a:rPr>
              <a:t>very large beams (size in the order of cm)</a:t>
            </a:r>
          </a:p>
          <a:p>
            <a:pPr marL="358775" indent="-274638">
              <a:tabLst>
                <a:tab pos="263525" algn="l"/>
              </a:tabLst>
            </a:pPr>
            <a:r>
              <a:rPr lang="en-US" sz="2000" dirty="0">
                <a:latin typeface="Times New Roman" pitchFamily="18" charset="0"/>
                <a:cs typeface="Times New Roman" pitchFamily="18" charset="0"/>
              </a:rPr>
              <a:t>beam separation with magnets</a:t>
            </a:r>
          </a:p>
          <a:p>
            <a:pPr marL="358775" indent="-274638">
              <a:tabLst>
                <a:tab pos="263525" algn="l"/>
              </a:tabLst>
            </a:pPr>
            <a:r>
              <a:rPr lang="en-US" sz="2000" dirty="0">
                <a:latin typeface="Times New Roman" pitchFamily="18" charset="0"/>
                <a:cs typeface="Times New Roman" pitchFamily="18" charset="0"/>
              </a:rPr>
              <a:t>calibration done for proton-proton and proton-antiproton </a:t>
            </a:r>
            <a:r>
              <a:rPr lang="en-US" sz="2000" dirty="0" smtClean="0">
                <a:latin typeface="Times New Roman" pitchFamily="18" charset="0"/>
                <a:cs typeface="Times New Roman" pitchFamily="18" charset="0"/>
              </a:rPr>
              <a:t>collisions</a:t>
            </a:r>
            <a:endParaRPr lang="en-US" sz="2000" dirty="0">
              <a:latin typeface="Times New Roman" pitchFamily="18" charset="0"/>
              <a:cs typeface="Times New Roman" pitchFamily="18" charset="0"/>
            </a:endParaRPr>
          </a:p>
          <a:p>
            <a:pPr marL="358775" indent="-274638">
              <a:tabLst>
                <a:tab pos="263525" algn="l"/>
              </a:tabLst>
            </a:pPr>
            <a:endParaRPr lang="en-US" sz="2000" dirty="0">
              <a:latin typeface="Times New Roman" pitchFamily="18" charset="0"/>
              <a:cs typeface="Times New Roman" pitchFamily="18" charset="0"/>
            </a:endParaRPr>
          </a:p>
        </p:txBody>
      </p:sp>
      <p:pic>
        <p:nvPicPr>
          <p:cNvPr id="5" name="Рисунок 4" descr="CCcol1_01_11.jpg"/>
          <p:cNvPicPr>
            <a:picLocks noChangeAspect="1"/>
          </p:cNvPicPr>
          <p:nvPr/>
        </p:nvPicPr>
        <p:blipFill>
          <a:blip r:embed="rId3" cstate="print"/>
          <a:stretch>
            <a:fillRect/>
          </a:stretch>
        </p:blipFill>
        <p:spPr>
          <a:xfrm>
            <a:off x="3995936" y="836711"/>
            <a:ext cx="4970918" cy="2982551"/>
          </a:xfrm>
          <a:prstGeom prst="rect">
            <a:avLst/>
          </a:prstGeom>
        </p:spPr>
      </p:pic>
    </p:spTree>
    <p:extLst>
      <p:ext uri="{BB962C8B-B14F-4D97-AF65-F5344CB8AC3E}">
        <p14:creationId xmlns:p14="http://schemas.microsoft.com/office/powerpoint/2010/main" val="1517031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6480" y="1926920"/>
            <a:ext cx="8225280" cy="1142040"/>
          </a:xfrm>
        </p:spPr>
        <p:txBody>
          <a:bodyPr/>
          <a:lstStyle/>
          <a:p>
            <a:r>
              <a:rPr lang="en-US" sz="7200" dirty="0" smtClean="0"/>
              <a:t>…What NEXT ?...</a:t>
            </a:r>
            <a:endParaRPr lang="ru-RU" sz="7200" dirty="0"/>
          </a:p>
        </p:txBody>
      </p:sp>
    </p:spTree>
    <p:extLst>
      <p:ext uri="{BB962C8B-B14F-4D97-AF65-F5344CB8AC3E}">
        <p14:creationId xmlns:p14="http://schemas.microsoft.com/office/powerpoint/2010/main" val="687474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2"/>
          <p:cNvGrpSpPr>
            <a:grpSpLocks/>
          </p:cNvGrpSpPr>
          <p:nvPr/>
        </p:nvGrpSpPr>
        <p:grpSpPr bwMode="auto">
          <a:xfrm>
            <a:off x="0" y="0"/>
            <a:ext cx="9144000" cy="6800850"/>
            <a:chOff x="0" y="0"/>
            <a:chExt cx="5760" cy="4284"/>
          </a:xfrm>
        </p:grpSpPr>
        <p:grpSp>
          <p:nvGrpSpPr>
            <p:cNvPr id="61442" name="Group 3"/>
            <p:cNvGrpSpPr>
              <a:grpSpLocks/>
            </p:cNvGrpSpPr>
            <p:nvPr/>
          </p:nvGrpSpPr>
          <p:grpSpPr bwMode="auto">
            <a:xfrm>
              <a:off x="22" y="3971"/>
              <a:ext cx="5706" cy="313"/>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61446" name="Picture 7" descr="NICA-Logo_4c"/>
              <p:cNvPicPr>
                <a:picLocks noChangeAspect="1" noChangeArrowheads="1"/>
              </p:cNvPicPr>
              <p:nvPr/>
            </p:nvPicPr>
            <p:blipFill>
              <a:blip r:embed="rId3" cstate="screen"/>
              <a:srcRect/>
              <a:stretch>
                <a:fillRect/>
              </a:stretch>
            </p:blipFill>
            <p:spPr bwMode="auto">
              <a:xfrm>
                <a:off x="392" y="4015"/>
                <a:ext cx="376" cy="186"/>
              </a:xfrm>
              <a:prstGeom prst="rect">
                <a:avLst/>
              </a:prstGeom>
              <a:noFill/>
              <a:ln w="9525">
                <a:noFill/>
                <a:miter lim="800000"/>
                <a:headEnd/>
                <a:tailEnd/>
              </a:ln>
            </p:spPr>
          </p:pic>
          <p:pic>
            <p:nvPicPr>
              <p:cNvPr id="61447" name="Picture 4" descr="JINR"/>
              <p:cNvPicPr>
                <a:picLocks noChangeAspect="1" noChangeArrowheads="1"/>
              </p:cNvPicPr>
              <p:nvPr/>
            </p:nvPicPr>
            <p:blipFill>
              <a:blip r:embed="rId4" cstate="screen"/>
              <a:srcRect/>
              <a:stretch>
                <a:fillRect/>
              </a:stretch>
            </p:blipFill>
            <p:spPr bwMode="auto">
              <a:xfrm>
                <a:off x="22" y="3952"/>
                <a:ext cx="337" cy="313"/>
              </a:xfrm>
              <a:prstGeom prst="rect">
                <a:avLst/>
              </a:prstGeom>
              <a:noFill/>
              <a:ln w="9525">
                <a:noFill/>
                <a:miter lim="800000"/>
                <a:headEnd/>
                <a:tailEnd/>
              </a:ln>
            </p:spPr>
          </p:pic>
        </p:grpSp>
        <p:sp>
          <p:nvSpPr>
            <p:cNvPr id="61443" name="TextBox 14"/>
            <p:cNvSpPr txBox="1">
              <a:spLocks noChangeArrowheads="1"/>
            </p:cNvSpPr>
            <p:nvPr/>
          </p:nvSpPr>
          <p:spPr bwMode="auto">
            <a:xfrm>
              <a:off x="224" y="1017"/>
              <a:ext cx="5380" cy="1538"/>
            </a:xfrm>
            <a:prstGeom prst="rect">
              <a:avLst/>
            </a:prstGeom>
            <a:noFill/>
            <a:ln w="9525">
              <a:noFill/>
              <a:miter lim="800000"/>
              <a:headEnd/>
              <a:tailEnd/>
            </a:ln>
          </p:spPr>
          <p:txBody>
            <a:bodyPr>
              <a:spAutoFit/>
            </a:bodyPr>
            <a:lstStyle/>
            <a:p>
              <a:r>
                <a:rPr lang="en-US" sz="2400" b="1" u="sng">
                  <a:solidFill>
                    <a:srgbClr val="000066"/>
                  </a:solidFill>
                </a:rPr>
                <a:t>Motivation:</a:t>
              </a:r>
            </a:p>
            <a:p>
              <a:pPr>
                <a:lnSpc>
                  <a:spcPct val="130000"/>
                </a:lnSpc>
              </a:pPr>
              <a:r>
                <a:rPr lang="en-US" altLang="ru-RU" sz="2000" b="1">
                  <a:solidFill>
                    <a:srgbClr val="FF0000"/>
                  </a:solidFill>
                </a:rPr>
                <a:t>“</a:t>
              </a:r>
              <a:r>
                <a:rPr lang="en-US" sz="2000" b="1">
                  <a:solidFill>
                    <a:srgbClr val="FF0000"/>
                  </a:solidFill>
                </a:rPr>
                <a:t>Experiments with spin have killed more theories than any other single physical parameter.</a:t>
              </a:r>
              <a:r>
                <a:rPr lang="en-US" altLang="ru-RU" sz="2000" b="1">
                  <a:solidFill>
                    <a:srgbClr val="FF0000"/>
                  </a:solidFill>
                </a:rPr>
                <a:t>”</a:t>
              </a:r>
              <a:r>
                <a:rPr lang="en-US" sz="2000" b="1">
                  <a:solidFill>
                    <a:srgbClr val="FF0000"/>
                  </a:solidFill>
                </a:rPr>
                <a:t> (J.D.Bjorken)</a:t>
              </a:r>
            </a:p>
            <a:p>
              <a:pPr>
                <a:lnSpc>
                  <a:spcPct val="130000"/>
                </a:lnSpc>
              </a:pPr>
              <a:r>
                <a:rPr lang="en-US" sz="2000" b="1"/>
                <a:t>	</a:t>
              </a:r>
              <a:r>
                <a:rPr lang="en-US" sz="2000" b="1">
                  <a:solidFill>
                    <a:srgbClr val="000066"/>
                  </a:solidFill>
                </a:rPr>
                <a:t>[Cited by Elliot Leader, </a:t>
              </a:r>
              <a:r>
                <a:rPr lang="en-US" altLang="ru-RU" sz="2000" b="1">
                  <a:solidFill>
                    <a:srgbClr val="000066"/>
                  </a:solidFill>
                </a:rPr>
                <a:t>“</a:t>
              </a:r>
              <a:r>
                <a:rPr lang="en-US" sz="2000" b="1">
                  <a:solidFill>
                    <a:srgbClr val="000066"/>
                  </a:solidFill>
                </a:rPr>
                <a:t>Spin in Particle Physics</a:t>
              </a:r>
              <a:r>
                <a:rPr lang="en-US" altLang="ru-RU" sz="2000" b="1">
                  <a:solidFill>
                    <a:srgbClr val="000066"/>
                  </a:solidFill>
                </a:rPr>
                <a:t>”</a:t>
              </a:r>
              <a:r>
                <a:rPr lang="en-US" sz="2000" b="1">
                  <a:solidFill>
                    <a:srgbClr val="000066"/>
                  </a:solidFill>
                </a:rPr>
                <a:t>, 	Cambridge Univ. Press, 2001]</a:t>
              </a:r>
            </a:p>
            <a:p>
              <a:pPr>
                <a:lnSpc>
                  <a:spcPct val="130000"/>
                </a:lnSpc>
              </a:pPr>
              <a:r>
                <a:rPr lang="en-US" sz="2000" b="1">
                  <a:solidFill>
                    <a:srgbClr val="000066"/>
                  </a:solidFill>
                </a:rPr>
                <a:t>			</a:t>
              </a:r>
              <a:endParaRPr lang="en-US" sz="2000">
                <a:solidFill>
                  <a:srgbClr val="000066"/>
                </a:solidFill>
              </a:endParaRPr>
            </a:p>
          </p:txBody>
        </p:sp>
        <p:pic>
          <p:nvPicPr>
            <p:cNvPr id="61444" name="Picture 9" descr="NICA_header_bl-wh.tif"/>
            <p:cNvPicPr>
              <a:picLocks noChangeAspect="1"/>
            </p:cNvPicPr>
            <p:nvPr/>
          </p:nvPicPr>
          <p:blipFill>
            <a:blip r:embed="rId5" cstate="screen"/>
            <a:srcRect/>
            <a:stretch>
              <a:fillRect/>
            </a:stretch>
          </p:blipFill>
          <p:spPr bwMode="auto">
            <a:xfrm>
              <a:off x="0" y="0"/>
              <a:ext cx="5760" cy="578"/>
            </a:xfrm>
            <a:prstGeom prst="rect">
              <a:avLst/>
            </a:prstGeom>
            <a:noFill/>
            <a:ln w="9525">
              <a:noFill/>
              <a:miter lim="800000"/>
              <a:headEnd/>
              <a:tailEnd/>
            </a:ln>
          </p:spPr>
        </p:pic>
      </p:grpSp>
    </p:spTree>
    <p:extLst>
      <p:ext uri="{BB962C8B-B14F-4D97-AF65-F5344CB8AC3E}">
        <p14:creationId xmlns:p14="http://schemas.microsoft.com/office/powerpoint/2010/main" val="6686003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dirty="0">
                <a:solidFill>
                  <a:srgbClr val="0000FF"/>
                </a:solidFill>
                <a:latin typeface="Times New Roman" charset="0"/>
              </a:rPr>
              <a:t>NICA </a:t>
            </a:r>
            <a:r>
              <a:rPr kumimoji="0" lang="en-US" dirty="0" smtClean="0">
                <a:solidFill>
                  <a:srgbClr val="0000FF"/>
                </a:solidFill>
                <a:latin typeface="Times New Roman" charset="0"/>
              </a:rPr>
              <a:t>– II accelerator </a:t>
            </a:r>
            <a:r>
              <a:rPr kumimoji="0" lang="en-US" dirty="0">
                <a:solidFill>
                  <a:srgbClr val="0000FF"/>
                </a:solidFill>
                <a:latin typeface="Times New Roman" charset="0"/>
              </a:rPr>
              <a:t>complex</a:t>
            </a:r>
          </a:p>
        </p:txBody>
      </p:sp>
      <p:grpSp>
        <p:nvGrpSpPr>
          <p:cNvPr id="57346" name="Group 5"/>
          <p:cNvGrpSpPr>
            <a:grpSpLocks/>
          </p:cNvGrpSpPr>
          <p:nvPr/>
        </p:nvGrpSpPr>
        <p:grpSpPr bwMode="auto">
          <a:xfrm>
            <a:off x="730250" y="3848100"/>
            <a:ext cx="2654300" cy="2405063"/>
            <a:chOff x="465" y="1900"/>
            <a:chExt cx="1672" cy="1515"/>
          </a:xfrm>
        </p:grpSpPr>
        <p:sp>
          <p:nvSpPr>
            <p:cNvPr id="57390" name="Oval 62"/>
            <p:cNvSpPr>
              <a:spLocks noChangeArrowheads="1"/>
            </p:cNvSpPr>
            <p:nvPr/>
          </p:nvSpPr>
          <p:spPr bwMode="auto">
            <a:xfrm>
              <a:off x="465" y="1900"/>
              <a:ext cx="1672" cy="1515"/>
            </a:xfrm>
            <a:prstGeom prst="ellipse">
              <a:avLst/>
            </a:prstGeom>
            <a:solidFill>
              <a:srgbClr val="FFFFFF"/>
            </a:solidFill>
            <a:ln w="28575">
              <a:solidFill>
                <a:srgbClr val="000000"/>
              </a:solidFill>
              <a:prstDash val="dash"/>
              <a:round/>
              <a:headEnd/>
              <a:tailEnd/>
            </a:ln>
          </p:spPr>
          <p:txBody>
            <a:bodyPr/>
            <a:lstStyle/>
            <a:p>
              <a:endParaRPr lang="ru-RU" baseline="30000">
                <a:latin typeface="Arial"/>
                <a:cs typeface="Arial"/>
              </a:endParaRPr>
            </a:p>
          </p:txBody>
        </p:sp>
        <p:sp>
          <p:nvSpPr>
            <p:cNvPr id="57391" name="Text Box 63"/>
            <p:cNvSpPr txBox="1">
              <a:spLocks noChangeArrowheads="1"/>
            </p:cNvSpPr>
            <p:nvPr/>
          </p:nvSpPr>
          <p:spPr bwMode="auto">
            <a:xfrm>
              <a:off x="547" y="2378"/>
              <a:ext cx="1567" cy="89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err="1">
                  <a:solidFill>
                    <a:srgbClr val="FF0000"/>
                  </a:solidFill>
                  <a:latin typeface="Arial"/>
                  <a:cs typeface="Arial"/>
                </a:rPr>
                <a:t>Nuclotron</a:t>
              </a:r>
              <a:r>
                <a:rPr kumimoji="0" lang="en-US" sz="1600" b="1" u="sng" dirty="0">
                  <a:solidFill>
                    <a:srgbClr val="FF0000"/>
                  </a:solidFill>
                  <a:latin typeface="Arial"/>
                  <a:cs typeface="Arial"/>
                </a:rPr>
                <a:t> (45 Tm)</a:t>
              </a:r>
            </a:p>
            <a:p>
              <a:pPr algn="ctr"/>
              <a:r>
                <a:rPr kumimoji="0" lang="en-US" sz="1600" b="1" dirty="0" smtClean="0">
                  <a:solidFill>
                    <a:srgbClr val="000066"/>
                  </a:solidFill>
                  <a:latin typeface="Arial"/>
                  <a:cs typeface="Arial"/>
                </a:rPr>
                <a:t>acceleration </a:t>
              </a:r>
              <a:r>
                <a:rPr kumimoji="0" lang="en-US" sz="1600" b="1" dirty="0">
                  <a:solidFill>
                    <a:srgbClr val="000066"/>
                  </a:solidFill>
                  <a:latin typeface="Arial"/>
                  <a:cs typeface="Arial"/>
                </a:rPr>
                <a:t>up to </a:t>
              </a:r>
            </a:p>
            <a:p>
              <a:pPr algn="ctr"/>
              <a:r>
                <a:rPr kumimoji="0" lang="en-US" sz="1600" b="1" dirty="0">
                  <a:solidFill>
                    <a:srgbClr val="000066"/>
                  </a:solidFill>
                  <a:latin typeface="Arial"/>
                  <a:cs typeface="Arial"/>
                </a:rPr>
                <a:t>1 </a:t>
              </a:r>
              <a:r>
                <a:rPr kumimoji="0" lang="en-US" sz="1600" b="1" dirty="0" smtClean="0">
                  <a:solidFill>
                    <a:srgbClr val="000066"/>
                  </a:solidFill>
                  <a:latin typeface="Arial"/>
                  <a:cs typeface="Arial"/>
                </a:rPr>
                <a:t>– 11 </a:t>
              </a:r>
              <a:r>
                <a:rPr kumimoji="0" lang="en-US" sz="1600" b="1" dirty="0" err="1" smtClean="0">
                  <a:solidFill>
                    <a:srgbClr val="000066"/>
                  </a:solidFill>
                  <a:latin typeface="Arial"/>
                  <a:cs typeface="Arial"/>
                </a:rPr>
                <a:t>GeV</a:t>
              </a:r>
              <a:r>
                <a:rPr kumimoji="0" lang="en-US" sz="1600" b="1" dirty="0" smtClean="0">
                  <a:solidFill>
                    <a:srgbClr val="000066"/>
                  </a:solidFill>
                  <a:latin typeface="Arial"/>
                  <a:cs typeface="Arial"/>
                </a:rPr>
                <a:t> </a:t>
              </a:r>
              <a:r>
                <a:rPr kumimoji="0" lang="en-US" sz="1600" b="1" dirty="0">
                  <a:solidFill>
                    <a:srgbClr val="000066"/>
                  </a:solidFill>
                  <a:latin typeface="Arial"/>
                  <a:cs typeface="Arial"/>
                </a:rPr>
                <a:t>max.</a:t>
              </a:r>
              <a:endParaRPr kumimoji="0" lang="ru-RU" sz="1600" b="1" dirty="0">
                <a:solidFill>
                  <a:srgbClr val="008000"/>
                </a:solidFill>
                <a:latin typeface="Arial"/>
                <a:cs typeface="Arial"/>
              </a:endParaRPr>
            </a:p>
          </p:txBody>
        </p:sp>
      </p:grpSp>
      <p:grpSp>
        <p:nvGrpSpPr>
          <p:cNvPr id="57347" name="Group 8"/>
          <p:cNvGrpSpPr>
            <a:grpSpLocks/>
          </p:cNvGrpSpPr>
          <p:nvPr/>
        </p:nvGrpSpPr>
        <p:grpSpPr bwMode="auto">
          <a:xfrm>
            <a:off x="1619251" y="934492"/>
            <a:ext cx="7321549" cy="622300"/>
            <a:chOff x="1009" y="685"/>
            <a:chExt cx="4612" cy="392"/>
          </a:xfrm>
        </p:grpSpPr>
        <p:sp>
          <p:nvSpPr>
            <p:cNvPr id="57386" name="Text Box 65"/>
            <p:cNvSpPr txBox="1">
              <a:spLocks noChangeArrowheads="1"/>
            </p:cNvSpPr>
            <p:nvPr/>
          </p:nvSpPr>
          <p:spPr bwMode="auto">
            <a:xfrm>
              <a:off x="3047" y="730"/>
              <a:ext cx="1565" cy="24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err="1">
                  <a:solidFill>
                    <a:srgbClr val="FF0000"/>
                  </a:solidFill>
                  <a:latin typeface="Arial"/>
                  <a:cs typeface="Arial"/>
                </a:rPr>
                <a:t>Linac</a:t>
              </a:r>
              <a:r>
                <a:rPr kumimoji="0" lang="en-US" sz="1600" b="1" dirty="0">
                  <a:solidFill>
                    <a:srgbClr val="FF0000"/>
                  </a:solidFill>
                  <a:latin typeface="Arial"/>
                  <a:cs typeface="Arial"/>
                </a:rPr>
                <a:t> </a:t>
              </a:r>
              <a:r>
                <a:rPr kumimoji="0" lang="en-US" sz="1600" b="1" dirty="0" smtClean="0">
                  <a:solidFill>
                    <a:srgbClr val="FF0000"/>
                  </a:solidFill>
                  <a:latin typeface="Arial"/>
                  <a:cs typeface="Arial"/>
                </a:rPr>
                <a:t>LU</a:t>
              </a:r>
              <a:r>
                <a:rPr kumimoji="0" lang="ru-RU" sz="1600" b="1" dirty="0" smtClean="0">
                  <a:solidFill>
                    <a:srgbClr val="FF0000"/>
                  </a:solidFill>
                  <a:latin typeface="Arial"/>
                  <a:cs typeface="Arial"/>
                </a:rPr>
                <a:t>-</a:t>
              </a:r>
              <a:r>
                <a:rPr kumimoji="0" lang="ru-RU" sz="1600" b="1" dirty="0">
                  <a:solidFill>
                    <a:srgbClr val="FF0000"/>
                  </a:solidFill>
                  <a:latin typeface="Arial"/>
                  <a:cs typeface="Arial"/>
                </a:rPr>
                <a:t>20</a:t>
              </a:r>
            </a:p>
          </p:txBody>
        </p:sp>
        <p:sp>
          <p:nvSpPr>
            <p:cNvPr id="57387" name="Text Box 65"/>
            <p:cNvSpPr txBox="1">
              <a:spLocks noChangeArrowheads="1"/>
            </p:cNvSpPr>
            <p:nvPr/>
          </p:nvSpPr>
          <p:spPr bwMode="auto">
            <a:xfrm>
              <a:off x="4768" y="685"/>
              <a:ext cx="853" cy="392"/>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smtClean="0">
                  <a:solidFill>
                    <a:srgbClr val="FF0000"/>
                  </a:solidFill>
                  <a:latin typeface="Arial"/>
                  <a:ea typeface="Wingdings"/>
                  <a:cs typeface="Arial"/>
                  <a:sym typeface="Wingdings"/>
                </a:rPr>
                <a:t> </a:t>
              </a:r>
              <a:r>
                <a:rPr kumimoji="0" lang="en-US" sz="1600" b="1" dirty="0" err="1" smtClean="0">
                  <a:solidFill>
                    <a:srgbClr val="FF0000"/>
                  </a:solidFill>
                  <a:latin typeface="Arial"/>
                  <a:ea typeface="Wingdings"/>
                  <a:cs typeface="Arial"/>
                  <a:sym typeface="Wingdings"/>
                </a:rPr>
                <a:t>p,d</a:t>
              </a:r>
              <a:r>
                <a:rPr kumimoji="0" lang="en-US" sz="1600" b="1" dirty="0" smtClean="0">
                  <a:solidFill>
                    <a:srgbClr val="FF0000"/>
                  </a:solidFill>
                  <a:latin typeface="Arial"/>
                  <a:cs typeface="Arial"/>
                </a:rPr>
                <a:t> </a:t>
              </a:r>
            </a:p>
            <a:p>
              <a:pPr algn="ctr"/>
              <a:r>
                <a:rPr kumimoji="0" lang="en-US" sz="1600" b="1" dirty="0" smtClean="0">
                  <a:solidFill>
                    <a:srgbClr val="FF0000"/>
                  </a:solidFill>
                  <a:latin typeface="Arial"/>
                  <a:cs typeface="Arial"/>
                </a:rPr>
                <a:t>sources</a:t>
              </a:r>
              <a:endParaRPr kumimoji="0" lang="ru-RU" sz="1600" b="1" dirty="0">
                <a:solidFill>
                  <a:srgbClr val="FF0000"/>
                </a:solidFill>
                <a:latin typeface="Arial"/>
                <a:cs typeface="Arial"/>
              </a:endParaRPr>
            </a:p>
          </p:txBody>
        </p:sp>
        <p:sp>
          <p:nvSpPr>
            <p:cNvPr id="57388" name="Line 95"/>
            <p:cNvSpPr>
              <a:spLocks noChangeShapeType="1"/>
            </p:cNvSpPr>
            <p:nvPr/>
          </p:nvSpPr>
          <p:spPr bwMode="auto">
            <a:xfrm flipH="1" flipV="1">
              <a:off x="4625" y="866"/>
              <a:ext cx="115" cy="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ru-RU">
                <a:latin typeface="Arial"/>
                <a:cs typeface="Arial"/>
              </a:endParaRPr>
            </a:p>
          </p:txBody>
        </p:sp>
        <p:sp>
          <p:nvSpPr>
            <p:cNvPr id="57389" name="Line 12"/>
            <p:cNvSpPr>
              <a:spLocks noChangeShapeType="1"/>
            </p:cNvSpPr>
            <p:nvPr/>
          </p:nvSpPr>
          <p:spPr bwMode="auto">
            <a:xfrm flipH="1" flipV="1">
              <a:off x="1009" y="866"/>
              <a:ext cx="2041"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latin typeface="Arial"/>
                <a:cs typeface="Arial"/>
              </a:endParaRPr>
            </a:p>
          </p:txBody>
        </p:sp>
      </p:grpSp>
      <p:sp>
        <p:nvSpPr>
          <p:cNvPr id="570457" name="Line 89"/>
          <p:cNvSpPr>
            <a:spLocks noChangeShapeType="1"/>
          </p:cNvSpPr>
          <p:nvPr/>
        </p:nvSpPr>
        <p:spPr bwMode="auto">
          <a:xfrm>
            <a:off x="501650" y="2255838"/>
            <a:ext cx="253926" cy="3117378"/>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latin typeface="Arial"/>
              <a:cs typeface="Arial"/>
            </a:endParaRPr>
          </a:p>
        </p:txBody>
      </p:sp>
      <p:grpSp>
        <p:nvGrpSpPr>
          <p:cNvPr id="39967" name="Group 31"/>
          <p:cNvGrpSpPr>
            <a:grpSpLocks/>
          </p:cNvGrpSpPr>
          <p:nvPr/>
        </p:nvGrpSpPr>
        <p:grpSpPr bwMode="auto">
          <a:xfrm>
            <a:off x="3219450" y="4624388"/>
            <a:ext cx="1439863" cy="1243012"/>
            <a:chOff x="2017" y="2789"/>
            <a:chExt cx="907" cy="783"/>
          </a:xfrm>
        </p:grpSpPr>
        <p:sp>
          <p:nvSpPr>
            <p:cNvPr id="57379" name="Arc 96"/>
            <p:cNvSpPr>
              <a:spLocks/>
            </p:cNvSpPr>
            <p:nvPr/>
          </p:nvSpPr>
          <p:spPr bwMode="auto">
            <a:xfrm rot="-4625293">
              <a:off x="1990" y="3262"/>
              <a:ext cx="337" cy="284"/>
            </a:xfrm>
            <a:custGeom>
              <a:avLst/>
              <a:gdLst>
                <a:gd name="T0" fmla="*/ 0 w 21600"/>
                <a:gd name="T1" fmla="*/ 0 h 23142"/>
                <a:gd name="T2" fmla="*/ 0 w 21600"/>
                <a:gd name="T3" fmla="*/ 0 h 23142"/>
                <a:gd name="T4" fmla="*/ 0 w 21600"/>
                <a:gd name="T5" fmla="*/ 0 h 23142"/>
                <a:gd name="T6" fmla="*/ 0 60000 65536"/>
                <a:gd name="T7" fmla="*/ 0 60000 65536"/>
                <a:gd name="T8" fmla="*/ 0 60000 65536"/>
                <a:gd name="T9" fmla="*/ 0 w 21600"/>
                <a:gd name="T10" fmla="*/ 0 h 23142"/>
                <a:gd name="T11" fmla="*/ 21600 w 21600"/>
                <a:gd name="T12" fmla="*/ 23142 h 23142"/>
              </a:gdLst>
              <a:ahLst/>
              <a:cxnLst>
                <a:cxn ang="T6">
                  <a:pos x="T0" y="T1"/>
                </a:cxn>
                <a:cxn ang="T7">
                  <a:pos x="T2" y="T3"/>
                </a:cxn>
                <a:cxn ang="T8">
                  <a:pos x="T4" y="T5"/>
                </a:cxn>
              </a:cxnLst>
              <a:rect l="T9" t="T10" r="T11" b="T12"/>
              <a:pathLst>
                <a:path w="21600" h="23142" fill="none" extrusionOk="0">
                  <a:moveTo>
                    <a:pt x="4209" y="0"/>
                  </a:moveTo>
                  <a:cubicBezTo>
                    <a:pt x="14318" y="2009"/>
                    <a:pt x="21600" y="10879"/>
                    <a:pt x="21600" y="21186"/>
                  </a:cubicBezTo>
                  <a:cubicBezTo>
                    <a:pt x="21600" y="21839"/>
                    <a:pt x="21570" y="22491"/>
                    <a:pt x="21511" y="23142"/>
                  </a:cubicBezTo>
                </a:path>
                <a:path w="21600" h="23142" stroke="0" extrusionOk="0">
                  <a:moveTo>
                    <a:pt x="4209" y="0"/>
                  </a:moveTo>
                  <a:cubicBezTo>
                    <a:pt x="14318" y="2009"/>
                    <a:pt x="21600" y="10879"/>
                    <a:pt x="21600" y="21186"/>
                  </a:cubicBezTo>
                  <a:cubicBezTo>
                    <a:pt x="21600" y="21839"/>
                    <a:pt x="21570" y="22491"/>
                    <a:pt x="21511" y="23142"/>
                  </a:cubicBezTo>
                  <a:lnTo>
                    <a:pt x="0" y="21186"/>
                  </a:lnTo>
                  <a:lnTo>
                    <a:pt x="4209" y="0"/>
                  </a:lnTo>
                  <a:close/>
                </a:path>
              </a:pathLst>
            </a:custGeom>
            <a:noFill/>
            <a:ln w="38100">
              <a:solidFill>
                <a:srgbClr val="FF3399"/>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lstStyle/>
            <a:p>
              <a:endParaRPr lang="ru-RU">
                <a:latin typeface="Arial"/>
                <a:cs typeface="Arial"/>
              </a:endParaRPr>
            </a:p>
          </p:txBody>
        </p:sp>
        <p:sp>
          <p:nvSpPr>
            <p:cNvPr id="57380" name="Arc 93"/>
            <p:cNvSpPr>
              <a:spLocks/>
            </p:cNvSpPr>
            <p:nvPr/>
          </p:nvSpPr>
          <p:spPr bwMode="auto">
            <a:xfrm rot="4986537" flipH="1">
              <a:off x="2480" y="3118"/>
              <a:ext cx="331" cy="557"/>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0000CC"/>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latin typeface="Arial"/>
                <a:cs typeface="Arial"/>
              </a:endParaRPr>
            </a:p>
          </p:txBody>
        </p:sp>
        <p:sp>
          <p:nvSpPr>
            <p:cNvPr id="57381" name="Arc 93"/>
            <p:cNvSpPr>
              <a:spLocks/>
            </p:cNvSpPr>
            <p:nvPr/>
          </p:nvSpPr>
          <p:spPr bwMode="auto">
            <a:xfrm rot="-4986537" flipH="1" flipV="1">
              <a:off x="2312" y="2771"/>
              <a:ext cx="505" cy="541"/>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FF3399"/>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latin typeface="Arial"/>
                <a:cs typeface="Arial"/>
              </a:endParaRPr>
            </a:p>
          </p:txBody>
        </p:sp>
      </p:grpSp>
      <p:grpSp>
        <p:nvGrpSpPr>
          <p:cNvPr id="57353" name="Group 35"/>
          <p:cNvGrpSpPr>
            <a:grpSpLocks/>
          </p:cNvGrpSpPr>
          <p:nvPr/>
        </p:nvGrpSpPr>
        <p:grpSpPr bwMode="auto">
          <a:xfrm>
            <a:off x="4395788" y="4610100"/>
            <a:ext cx="4340225" cy="1339850"/>
            <a:chOff x="2758" y="2780"/>
            <a:chExt cx="2734" cy="844"/>
          </a:xfrm>
        </p:grpSpPr>
        <p:grpSp>
          <p:nvGrpSpPr>
            <p:cNvPr id="57370" name="Group 36"/>
            <p:cNvGrpSpPr>
              <a:grpSpLocks/>
            </p:cNvGrpSpPr>
            <p:nvPr/>
          </p:nvGrpSpPr>
          <p:grpSpPr bwMode="auto">
            <a:xfrm>
              <a:off x="2758" y="2780"/>
              <a:ext cx="2734" cy="844"/>
              <a:chOff x="2758" y="2780"/>
              <a:chExt cx="2734" cy="844"/>
            </a:xfrm>
          </p:grpSpPr>
          <p:sp>
            <p:nvSpPr>
              <p:cNvPr id="57372" name="Oval 69"/>
              <p:cNvSpPr>
                <a:spLocks noChangeArrowheads="1"/>
              </p:cNvSpPr>
              <p:nvPr/>
            </p:nvSpPr>
            <p:spPr bwMode="auto">
              <a:xfrm>
                <a:off x="2758" y="2781"/>
                <a:ext cx="860" cy="842"/>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Arial"/>
                  <a:cs typeface="Arial"/>
                </a:endParaRPr>
              </a:p>
            </p:txBody>
          </p:sp>
          <p:sp>
            <p:nvSpPr>
              <p:cNvPr id="57373" name="Oval 70"/>
              <p:cNvSpPr>
                <a:spLocks noChangeArrowheads="1"/>
              </p:cNvSpPr>
              <p:nvPr/>
            </p:nvSpPr>
            <p:spPr bwMode="auto">
              <a:xfrm>
                <a:off x="4632" y="2781"/>
                <a:ext cx="860" cy="843"/>
              </a:xfrm>
              <a:prstGeom prst="ellipse">
                <a:avLst/>
              </a:prstGeom>
              <a:noFill/>
              <a:ln w="3810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Arial"/>
                  <a:cs typeface="Arial"/>
                </a:endParaRPr>
              </a:p>
            </p:txBody>
          </p:sp>
          <p:sp>
            <p:nvSpPr>
              <p:cNvPr id="57374" name="Oval 72"/>
              <p:cNvSpPr>
                <a:spLocks noChangeArrowheads="1"/>
              </p:cNvSpPr>
              <p:nvPr/>
            </p:nvSpPr>
            <p:spPr bwMode="auto">
              <a:xfrm>
                <a:off x="2837" y="2788"/>
                <a:ext cx="860" cy="836"/>
              </a:xfrm>
              <a:prstGeom prst="ellipse">
                <a:avLst/>
              </a:prstGeom>
              <a:noFill/>
              <a:ln w="38100">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Arial"/>
                  <a:cs typeface="Arial"/>
                </a:endParaRPr>
              </a:p>
            </p:txBody>
          </p:sp>
          <p:sp>
            <p:nvSpPr>
              <p:cNvPr id="57375" name="Oval 73"/>
              <p:cNvSpPr>
                <a:spLocks noChangeArrowheads="1"/>
              </p:cNvSpPr>
              <p:nvPr/>
            </p:nvSpPr>
            <p:spPr bwMode="auto">
              <a:xfrm>
                <a:off x="4561" y="2780"/>
                <a:ext cx="860" cy="836"/>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Arial"/>
                  <a:cs typeface="Arial"/>
                </a:endParaRPr>
              </a:p>
            </p:txBody>
          </p:sp>
          <p:sp>
            <p:nvSpPr>
              <p:cNvPr id="57376" name="Rectangle 74"/>
              <p:cNvSpPr>
                <a:spLocks noChangeArrowheads="1"/>
              </p:cNvSpPr>
              <p:nvPr/>
            </p:nvSpPr>
            <p:spPr bwMode="auto">
              <a:xfrm>
                <a:off x="3268" y="2788"/>
                <a:ext cx="1723" cy="836"/>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ru-RU" baseline="30000">
                  <a:latin typeface="Arial"/>
                  <a:cs typeface="Arial"/>
                </a:endParaRPr>
              </a:p>
            </p:txBody>
          </p:sp>
          <p:sp>
            <p:nvSpPr>
              <p:cNvPr id="57377" name="Line 75"/>
              <p:cNvSpPr>
                <a:spLocks noChangeShapeType="1"/>
              </p:cNvSpPr>
              <p:nvPr/>
            </p:nvSpPr>
            <p:spPr bwMode="auto">
              <a:xfrm flipV="1">
                <a:off x="3268" y="2780"/>
                <a:ext cx="1707" cy="8"/>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latin typeface="Arial"/>
                  <a:cs typeface="Arial"/>
                </a:endParaRPr>
              </a:p>
            </p:txBody>
          </p:sp>
          <p:sp>
            <p:nvSpPr>
              <p:cNvPr id="57378" name="Line 76"/>
              <p:cNvSpPr>
                <a:spLocks noChangeShapeType="1"/>
              </p:cNvSpPr>
              <p:nvPr/>
            </p:nvSpPr>
            <p:spPr bwMode="auto">
              <a:xfrm>
                <a:off x="3303" y="3624"/>
                <a:ext cx="1564" cy="0"/>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latin typeface="Arial"/>
                  <a:cs typeface="Arial"/>
                </a:endParaRPr>
              </a:p>
            </p:txBody>
          </p:sp>
        </p:grpSp>
        <p:sp>
          <p:nvSpPr>
            <p:cNvPr id="57371" name="Text Box 77"/>
            <p:cNvSpPr txBox="1">
              <a:spLocks noChangeArrowheads="1"/>
            </p:cNvSpPr>
            <p:nvPr/>
          </p:nvSpPr>
          <p:spPr bwMode="auto">
            <a:xfrm>
              <a:off x="3050" y="2903"/>
              <a:ext cx="2086"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800" b="1" dirty="0">
                  <a:solidFill>
                    <a:srgbClr val="FF0000"/>
                  </a:solidFill>
                  <a:latin typeface="Arial"/>
                  <a:cs typeface="Arial"/>
                </a:rPr>
                <a:t>Two SC</a:t>
              </a:r>
            </a:p>
            <a:p>
              <a:pPr algn="ctr"/>
              <a:r>
                <a:rPr kumimoji="0" lang="en-US" sz="1800" b="1" dirty="0">
                  <a:solidFill>
                    <a:srgbClr val="FF0000"/>
                  </a:solidFill>
                  <a:latin typeface="Arial"/>
                  <a:cs typeface="Arial"/>
                </a:rPr>
                <a:t>collider </a:t>
              </a:r>
              <a:r>
                <a:rPr kumimoji="0" lang="en-US" sz="1800" b="1" dirty="0" smtClean="0">
                  <a:solidFill>
                    <a:srgbClr val="FF0000"/>
                  </a:solidFill>
                  <a:latin typeface="Arial"/>
                  <a:cs typeface="Arial"/>
                </a:rPr>
                <a:t>rings (</a:t>
              </a:r>
              <a:r>
                <a:rPr kumimoji="0" lang="en-US" sz="1800" b="1" dirty="0" smtClean="0">
                  <a:solidFill>
                    <a:srgbClr val="FF0000"/>
                  </a:solidFill>
                  <a:latin typeface="Arial"/>
                  <a:ea typeface="Wingdings"/>
                  <a:cs typeface="Arial"/>
                  <a:sym typeface="Wingdings"/>
                </a:rPr>
                <a:t></a:t>
              </a:r>
              <a:r>
                <a:rPr kumimoji="0" lang="en-US" sz="1800" b="1" dirty="0" smtClean="0">
                  <a:solidFill>
                    <a:srgbClr val="FF0000"/>
                  </a:solidFill>
                  <a:latin typeface="Arial"/>
                  <a:cs typeface="Arial"/>
                </a:rPr>
                <a:t>p x </a:t>
              </a:r>
              <a:r>
                <a:rPr kumimoji="0" lang="en-US" sz="1800" b="1" dirty="0">
                  <a:solidFill>
                    <a:srgbClr val="FF0000"/>
                  </a:solidFill>
                  <a:latin typeface="Arial"/>
                  <a:ea typeface="Wingdings"/>
                  <a:cs typeface="Arial"/>
                  <a:sym typeface="Wingdings"/>
                </a:rPr>
                <a:t></a:t>
              </a:r>
              <a:r>
                <a:rPr kumimoji="0" lang="en-US" sz="1800" b="1" dirty="0" smtClean="0">
                  <a:solidFill>
                    <a:srgbClr val="FF0000"/>
                  </a:solidFill>
                  <a:latin typeface="Arial"/>
                  <a:cs typeface="Arial"/>
                </a:rPr>
                <a:t>p)</a:t>
              </a:r>
            </a:p>
            <a:p>
              <a:pPr algn="ctr"/>
              <a:r>
                <a:rPr lang="en-US" sz="1800" b="1" dirty="0">
                  <a:solidFill>
                    <a:srgbClr val="000066"/>
                  </a:solidFill>
                  <a:sym typeface="Symbol" pitchFamily="18" charset="2"/>
                </a:rPr>
                <a:t></a:t>
              </a:r>
              <a:r>
                <a:rPr lang="en-US" sz="1800" b="1" dirty="0" err="1">
                  <a:solidFill>
                    <a:srgbClr val="000066"/>
                  </a:solidFill>
                </a:rPr>
                <a:t>s</a:t>
              </a:r>
              <a:r>
                <a:rPr lang="en-US" sz="1800" b="1" baseline="-25000" dirty="0" err="1">
                  <a:solidFill>
                    <a:srgbClr val="000066"/>
                  </a:solidFill>
                </a:rPr>
                <a:t>pp</a:t>
              </a:r>
              <a:r>
                <a:rPr lang="en-US" sz="1800" b="1" dirty="0">
                  <a:solidFill>
                    <a:srgbClr val="000066"/>
                  </a:solidFill>
                </a:rPr>
                <a:t> = </a:t>
              </a:r>
              <a:r>
                <a:rPr lang="en-US" sz="1800" b="1" dirty="0" smtClean="0">
                  <a:solidFill>
                    <a:srgbClr val="000066"/>
                  </a:solidFill>
                </a:rPr>
                <a:t>25 </a:t>
              </a:r>
              <a:r>
                <a:rPr lang="en-US" sz="1800" b="1" dirty="0" err="1">
                  <a:solidFill>
                    <a:srgbClr val="000066"/>
                  </a:solidFill>
                </a:rPr>
                <a:t>GeV</a:t>
              </a:r>
              <a:endParaRPr kumimoji="0" lang="en-US" sz="1800" b="1" dirty="0">
                <a:solidFill>
                  <a:srgbClr val="FF0000"/>
                </a:solidFill>
                <a:latin typeface="Arial"/>
                <a:cs typeface="Arial"/>
              </a:endParaRPr>
            </a:p>
          </p:txBody>
        </p:sp>
      </p:grpSp>
      <p:sp>
        <p:nvSpPr>
          <p:cNvPr id="57356" name="Oval 79"/>
          <p:cNvSpPr>
            <a:spLocks noChangeArrowheads="1"/>
          </p:cNvSpPr>
          <p:nvPr/>
        </p:nvSpPr>
        <p:spPr bwMode="auto">
          <a:xfrm>
            <a:off x="506413" y="1196752"/>
            <a:ext cx="2470150" cy="2406650"/>
          </a:xfrm>
          <a:prstGeom prst="ellipse">
            <a:avLst/>
          </a:prstGeom>
          <a:noFill/>
          <a:ln w="2857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ru-RU" baseline="30000">
              <a:latin typeface="Arial"/>
              <a:cs typeface="Arial"/>
            </a:endParaRPr>
          </a:p>
        </p:txBody>
      </p:sp>
      <p:sp>
        <p:nvSpPr>
          <p:cNvPr id="57357" name="Text Box 80"/>
          <p:cNvSpPr txBox="1">
            <a:spLocks noChangeArrowheads="1"/>
          </p:cNvSpPr>
          <p:nvPr/>
        </p:nvSpPr>
        <p:spPr bwMode="auto">
          <a:xfrm>
            <a:off x="611560" y="1916832"/>
            <a:ext cx="2232943" cy="93600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1"/>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a:solidFill>
                  <a:srgbClr val="FF0000"/>
                </a:solidFill>
                <a:latin typeface="Arial"/>
                <a:cs typeface="Arial"/>
              </a:rPr>
              <a:t>Booster (25 Tm)</a:t>
            </a:r>
          </a:p>
          <a:p>
            <a:pPr algn="ctr"/>
            <a:r>
              <a:rPr kumimoji="0" lang="en-US" sz="1600" b="1" dirty="0" smtClean="0">
                <a:solidFill>
                  <a:srgbClr val="000066"/>
                </a:solidFill>
                <a:latin typeface="Arial"/>
                <a:cs typeface="Arial"/>
              </a:rPr>
              <a:t>acceleration </a:t>
            </a:r>
            <a:endParaRPr kumimoji="0" lang="en-US" sz="1600" b="1" dirty="0">
              <a:solidFill>
                <a:srgbClr val="000066"/>
              </a:solidFill>
              <a:latin typeface="Arial"/>
              <a:cs typeface="Arial"/>
            </a:endParaRPr>
          </a:p>
          <a:p>
            <a:pPr algn="ctr"/>
            <a:r>
              <a:rPr kumimoji="0" lang="en-US" sz="1600" b="1" dirty="0">
                <a:solidFill>
                  <a:srgbClr val="000066"/>
                </a:solidFill>
                <a:latin typeface="Arial"/>
                <a:cs typeface="Arial"/>
              </a:rPr>
              <a:t>up to </a:t>
            </a:r>
            <a:r>
              <a:rPr kumimoji="0" lang="en-US" sz="1600" b="1" dirty="0" smtClean="0">
                <a:solidFill>
                  <a:srgbClr val="000066"/>
                </a:solidFill>
                <a:latin typeface="Arial"/>
                <a:cs typeface="Arial"/>
              </a:rPr>
              <a:t>1 </a:t>
            </a:r>
            <a:r>
              <a:rPr kumimoji="0" lang="en-US" sz="1600" b="1" dirty="0" err="1" smtClean="0">
                <a:solidFill>
                  <a:srgbClr val="000066"/>
                </a:solidFill>
                <a:latin typeface="Arial"/>
                <a:cs typeface="Arial"/>
              </a:rPr>
              <a:t>GeV</a:t>
            </a:r>
            <a:r>
              <a:rPr kumimoji="0" lang="en-US" sz="1600" b="1" dirty="0">
                <a:solidFill>
                  <a:srgbClr val="000066"/>
                </a:solidFill>
                <a:latin typeface="Arial"/>
                <a:cs typeface="Arial"/>
              </a:rPr>
              <a:t>/u</a:t>
            </a:r>
            <a:endParaRPr kumimoji="0" lang="ru-RU" sz="1600" b="1" dirty="0">
              <a:solidFill>
                <a:srgbClr val="000066"/>
              </a:solidFill>
              <a:latin typeface="Arial"/>
              <a:cs typeface="Arial"/>
            </a:endParaRPr>
          </a:p>
        </p:txBody>
      </p:sp>
      <p:sp>
        <p:nvSpPr>
          <p:cNvPr id="5140" name="Номер слайда 3"/>
          <p:cNvSpPr>
            <a:spLocks noGrp="1"/>
          </p:cNvSpPr>
          <p:nvPr>
            <p:ph type="sldNum" sz="quarter" idx="12"/>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F18C0B1-B351-F448-AF75-7FBD0CF3801E}" type="slidenum">
              <a:rPr lang="ru-RU"/>
              <a:pPr eaLnBrk="1" hangingPunct="1">
                <a:defRPr/>
              </a:pPr>
              <a:t>62</a:t>
            </a:fld>
            <a:endParaRPr lang="ru-RU" dirty="0"/>
          </a:p>
        </p:txBody>
      </p:sp>
    </p:spTree>
    <p:extLst>
      <p:ext uri="{BB962C8B-B14F-4D97-AF65-F5344CB8AC3E}">
        <p14:creationId xmlns:p14="http://schemas.microsoft.com/office/powerpoint/2010/main" val="2496419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0457"/>
                                        </p:tgtEl>
                                        <p:attrNameLst>
                                          <p:attrName>style.visibility</p:attrName>
                                        </p:attrNameLst>
                                      </p:cBhvr>
                                      <p:to>
                                        <p:strVal val="visible"/>
                                      </p:to>
                                    </p:set>
                                    <p:animEffect transition="in" filter="wipe(up)">
                                      <p:cBhvr>
                                        <p:cTn id="7" dur="500"/>
                                        <p:tgtEl>
                                          <p:spTgt spid="570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9967"/>
                                        </p:tgtEl>
                                        <p:attrNameLst>
                                          <p:attrName>style.visibility</p:attrName>
                                        </p:attrNameLst>
                                      </p:cBhvr>
                                      <p:to>
                                        <p:strVal val="visible"/>
                                      </p:to>
                                    </p:set>
                                    <p:animEffect transition="in" filter="wipe(left)">
                                      <p:cBhvr>
                                        <p:cTn id="12" dur="500"/>
                                        <p:tgtEl>
                                          <p:spTgt spid="3996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45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dirty="0" smtClean="0">
                <a:solidFill>
                  <a:srgbClr val="0000FF"/>
                </a:solidFill>
                <a:latin typeface="Times New Roman" charset="0"/>
              </a:rPr>
              <a:t>NICA - III </a:t>
            </a:r>
            <a:r>
              <a:rPr kumimoji="0" lang="en-US" dirty="0">
                <a:solidFill>
                  <a:srgbClr val="0000FF"/>
                </a:solidFill>
                <a:latin typeface="Times New Roman" charset="0"/>
              </a:rPr>
              <a:t>accelerator complex</a:t>
            </a:r>
          </a:p>
        </p:txBody>
      </p:sp>
      <p:grpSp>
        <p:nvGrpSpPr>
          <p:cNvPr id="57346" name="Group 5"/>
          <p:cNvGrpSpPr>
            <a:grpSpLocks/>
          </p:cNvGrpSpPr>
          <p:nvPr/>
        </p:nvGrpSpPr>
        <p:grpSpPr bwMode="auto">
          <a:xfrm>
            <a:off x="730250" y="3848100"/>
            <a:ext cx="2654300" cy="2405063"/>
            <a:chOff x="465" y="1900"/>
            <a:chExt cx="1672" cy="1515"/>
          </a:xfrm>
        </p:grpSpPr>
        <p:sp>
          <p:nvSpPr>
            <p:cNvPr id="57390" name="Oval 62"/>
            <p:cNvSpPr>
              <a:spLocks noChangeArrowheads="1"/>
            </p:cNvSpPr>
            <p:nvPr/>
          </p:nvSpPr>
          <p:spPr bwMode="auto">
            <a:xfrm>
              <a:off x="465" y="1900"/>
              <a:ext cx="1672" cy="1515"/>
            </a:xfrm>
            <a:prstGeom prst="ellipse">
              <a:avLst/>
            </a:prstGeom>
            <a:solidFill>
              <a:srgbClr val="FFFFFF"/>
            </a:solidFill>
            <a:ln w="28575">
              <a:solidFill>
                <a:srgbClr val="000000"/>
              </a:solidFill>
              <a:prstDash val="dash"/>
              <a:round/>
              <a:headEnd/>
              <a:tailEnd/>
            </a:ln>
          </p:spPr>
          <p:txBody>
            <a:bodyPr/>
            <a:lstStyle/>
            <a:p>
              <a:endParaRPr lang="ru-RU" baseline="30000">
                <a:latin typeface="Bookman Old Style" charset="0"/>
              </a:endParaRPr>
            </a:p>
          </p:txBody>
        </p:sp>
        <p:sp>
          <p:nvSpPr>
            <p:cNvPr id="57391" name="Text Box 63"/>
            <p:cNvSpPr txBox="1">
              <a:spLocks noChangeArrowheads="1"/>
            </p:cNvSpPr>
            <p:nvPr/>
          </p:nvSpPr>
          <p:spPr bwMode="auto">
            <a:xfrm>
              <a:off x="844" y="2362"/>
              <a:ext cx="932" cy="34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err="1">
                  <a:solidFill>
                    <a:srgbClr val="FF0000"/>
                  </a:solidFill>
                  <a:latin typeface="Bookman Old Style" charset="0"/>
                </a:rPr>
                <a:t>Nuclotron</a:t>
              </a:r>
              <a:r>
                <a:rPr kumimoji="0" lang="en-US" sz="1600" b="1" u="sng" dirty="0">
                  <a:solidFill>
                    <a:srgbClr val="FF0000"/>
                  </a:solidFill>
                  <a:latin typeface="Bookman Old Style" charset="0"/>
                </a:rPr>
                <a:t> </a:t>
              </a:r>
              <a:r>
                <a:rPr kumimoji="0" lang="en-US" sz="1600" b="1" u="sng" dirty="0" smtClean="0">
                  <a:solidFill>
                    <a:srgbClr val="FF0000"/>
                  </a:solidFill>
                  <a:latin typeface="Bookman Old Style" charset="0"/>
                </a:rPr>
                <a:t>45 </a:t>
              </a:r>
              <a:r>
                <a:rPr kumimoji="0" lang="en-US" sz="1600" b="1" u="sng" dirty="0" err="1" smtClean="0">
                  <a:solidFill>
                    <a:srgbClr val="FF0000"/>
                  </a:solidFill>
                  <a:latin typeface="Bookman Old Style" charset="0"/>
                </a:rPr>
                <a:t>T</a:t>
              </a:r>
              <a:r>
                <a:rPr kumimoji="0" lang="en-US" sz="1600" b="1" u="sng" dirty="0" err="1">
                  <a:solidFill>
                    <a:srgbClr val="FF0000"/>
                  </a:solidFill>
                  <a:latin typeface="Wingdings"/>
                  <a:ea typeface="Wingdings"/>
                  <a:cs typeface="Wingdings"/>
                  <a:sym typeface="Wingdings"/>
                </a:rPr>
                <a:t></a:t>
              </a:r>
              <a:r>
                <a:rPr kumimoji="0" lang="en-US" sz="1600" b="1" u="sng" dirty="0" err="1" smtClean="0">
                  <a:solidFill>
                    <a:srgbClr val="FF0000"/>
                  </a:solidFill>
                  <a:latin typeface="Bookman Old Style" charset="0"/>
                </a:rPr>
                <a:t>m</a:t>
              </a:r>
              <a:endParaRPr kumimoji="0" lang="en-US" sz="1600" b="1" u="sng" dirty="0">
                <a:solidFill>
                  <a:srgbClr val="FF0000"/>
                </a:solidFill>
                <a:latin typeface="Bookman Old Style" charset="0"/>
              </a:endParaRPr>
            </a:p>
          </p:txBody>
        </p:sp>
      </p:grpSp>
      <p:sp>
        <p:nvSpPr>
          <p:cNvPr id="570457" name="Line 89"/>
          <p:cNvSpPr>
            <a:spLocks noChangeShapeType="1"/>
          </p:cNvSpPr>
          <p:nvPr/>
        </p:nvSpPr>
        <p:spPr bwMode="auto">
          <a:xfrm flipH="1">
            <a:off x="496888" y="2255838"/>
            <a:ext cx="4762" cy="1295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 name="Line 89"/>
          <p:cNvSpPr>
            <a:spLocks noChangeShapeType="1"/>
          </p:cNvSpPr>
          <p:nvPr/>
        </p:nvSpPr>
        <p:spPr bwMode="auto">
          <a:xfrm>
            <a:off x="503238" y="3717925"/>
            <a:ext cx="261937" cy="17145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39964" name="Group 28"/>
          <p:cNvGrpSpPr>
            <a:grpSpLocks/>
          </p:cNvGrpSpPr>
          <p:nvPr/>
        </p:nvGrpSpPr>
        <p:grpSpPr bwMode="auto">
          <a:xfrm>
            <a:off x="262062" y="3427413"/>
            <a:ext cx="4525962" cy="409575"/>
            <a:chOff x="176" y="2035"/>
            <a:chExt cx="2851" cy="258"/>
          </a:xfrm>
        </p:grpSpPr>
        <p:sp>
          <p:nvSpPr>
            <p:cNvPr id="57382" name="Rectangle 81" descr="Темный диагональный 2"/>
            <p:cNvSpPr>
              <a:spLocks noChangeArrowheads="1"/>
            </p:cNvSpPr>
            <p:nvPr/>
          </p:nvSpPr>
          <p:spPr bwMode="auto">
            <a:xfrm rot="-5400000">
              <a:off x="296" y="2012"/>
              <a:ext cx="66" cy="305"/>
            </a:xfrm>
            <a:prstGeom prst="rect">
              <a:avLst/>
            </a:prstGeom>
            <a:pattFill prst="dkUpDiag">
              <a:fgClr>
                <a:srgbClr val="000000"/>
              </a:fgClr>
              <a:bgClr>
                <a:srgbClr val="FFFFFF"/>
              </a:bgClr>
            </a:pattFill>
            <a:ln w="28575">
              <a:solidFill>
                <a:srgbClr val="000000"/>
              </a:solidFill>
              <a:miter lim="800000"/>
              <a:headEnd/>
              <a:tailEnd/>
            </a:ln>
          </p:spPr>
          <p:txBody>
            <a:bodyPr vert="eaVert"/>
            <a:lstStyle/>
            <a:p>
              <a:endParaRPr lang="ru-RU" baseline="30000">
                <a:latin typeface="Bookman Old Style" charset="0"/>
              </a:endParaRPr>
            </a:p>
          </p:txBody>
        </p:sp>
        <p:sp>
          <p:nvSpPr>
            <p:cNvPr id="57383" name="Text Box 97"/>
            <p:cNvSpPr txBox="1">
              <a:spLocks noChangeArrowheads="1"/>
            </p:cNvSpPr>
            <p:nvPr/>
          </p:nvSpPr>
          <p:spPr bwMode="auto">
            <a:xfrm>
              <a:off x="512" y="2035"/>
              <a:ext cx="2515" cy="258"/>
            </a:xfrm>
            <a:prstGeom prst="rect">
              <a:avLst/>
            </a:prstGeom>
            <a:solidFill>
              <a:schemeClr val="bg1"/>
            </a:solidFill>
            <a:ln w="19050">
              <a:solidFill>
                <a:srgbClr val="FF0000"/>
              </a:solidFill>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000066"/>
                  </a:solidFill>
                  <a:latin typeface="Bookman Old Style" charset="0"/>
                </a:rPr>
                <a:t>Stripping (</a:t>
              </a:r>
              <a:r>
                <a:rPr kumimoji="0" lang="en-US" sz="1600" b="1">
                  <a:solidFill>
                    <a:srgbClr val="FF0000"/>
                  </a:solidFill>
                  <a:latin typeface="Bookman Old Style" charset="0"/>
                </a:rPr>
                <a:t>80%</a:t>
              </a:r>
              <a:r>
                <a:rPr kumimoji="0" lang="en-US" sz="1600" b="1">
                  <a:solidFill>
                    <a:srgbClr val="000066"/>
                  </a:solidFill>
                  <a:latin typeface="Bookman Old Style" charset="0"/>
                </a:rPr>
                <a:t>) </a:t>
              </a:r>
              <a:r>
                <a:rPr kumimoji="0" lang="en-US" sz="1600" b="1" baseline="30000">
                  <a:solidFill>
                    <a:srgbClr val="000066"/>
                  </a:solidFill>
                  <a:latin typeface="Bookman Old Style" charset="0"/>
                </a:rPr>
                <a:t>197</a:t>
              </a:r>
              <a:r>
                <a:rPr kumimoji="0" lang="en-US" sz="1600" b="1">
                  <a:solidFill>
                    <a:srgbClr val="000066"/>
                  </a:solidFill>
                  <a:latin typeface="Bookman Old Style" charset="0"/>
                </a:rPr>
                <a:t>Au</a:t>
              </a:r>
              <a:r>
                <a:rPr kumimoji="0" lang="en-US" sz="1600" b="1" baseline="30000">
                  <a:solidFill>
                    <a:srgbClr val="000066"/>
                  </a:solidFill>
                  <a:latin typeface="Bookman Old Style" charset="0"/>
                </a:rPr>
                <a:t>31+ </a:t>
              </a:r>
              <a:r>
                <a:rPr kumimoji="0" lang="en-US" sz="1600" b="1">
                  <a:solidFill>
                    <a:srgbClr val="000066"/>
                  </a:solidFill>
                  <a:latin typeface="Bookman Old Style" charset="0"/>
                  <a:sym typeface="Times New Roman" charset="0"/>
                </a:rPr>
                <a:t>=&gt; </a:t>
              </a:r>
              <a:r>
                <a:rPr kumimoji="0" lang="en-US" sz="1600" b="1" baseline="30000">
                  <a:solidFill>
                    <a:srgbClr val="FF0000"/>
                  </a:solidFill>
                  <a:latin typeface="Bookman Old Style" charset="0"/>
                </a:rPr>
                <a:t>197</a:t>
              </a:r>
              <a:r>
                <a:rPr kumimoji="0" lang="en-US" sz="1600" b="1">
                  <a:solidFill>
                    <a:srgbClr val="FF0000"/>
                  </a:solidFill>
                  <a:latin typeface="Bookman Old Style" charset="0"/>
                </a:rPr>
                <a:t>Au</a:t>
              </a:r>
              <a:r>
                <a:rPr kumimoji="0" lang="en-US" sz="1600" b="1" baseline="30000">
                  <a:solidFill>
                    <a:srgbClr val="FF0000"/>
                  </a:solidFill>
                  <a:latin typeface="Bookman Old Style" charset="0"/>
                </a:rPr>
                <a:t>79+</a:t>
              </a:r>
              <a:endParaRPr kumimoji="0" lang="ru-RU" sz="1600" b="1">
                <a:solidFill>
                  <a:srgbClr val="FF0000"/>
                </a:solidFill>
                <a:latin typeface="Bookman Old Style" charset="0"/>
              </a:endParaRPr>
            </a:p>
          </p:txBody>
        </p:sp>
      </p:grpSp>
      <p:grpSp>
        <p:nvGrpSpPr>
          <p:cNvPr id="39967" name="Group 31"/>
          <p:cNvGrpSpPr>
            <a:grpSpLocks/>
          </p:cNvGrpSpPr>
          <p:nvPr/>
        </p:nvGrpSpPr>
        <p:grpSpPr bwMode="auto">
          <a:xfrm>
            <a:off x="3219450" y="4624388"/>
            <a:ext cx="1439863" cy="1243012"/>
            <a:chOff x="2017" y="2789"/>
            <a:chExt cx="907" cy="783"/>
          </a:xfrm>
        </p:grpSpPr>
        <p:sp>
          <p:nvSpPr>
            <p:cNvPr id="57379" name="Arc 96"/>
            <p:cNvSpPr>
              <a:spLocks/>
            </p:cNvSpPr>
            <p:nvPr/>
          </p:nvSpPr>
          <p:spPr bwMode="auto">
            <a:xfrm rot="-4625293">
              <a:off x="1990" y="3262"/>
              <a:ext cx="337" cy="284"/>
            </a:xfrm>
            <a:custGeom>
              <a:avLst/>
              <a:gdLst>
                <a:gd name="T0" fmla="*/ 0 w 21600"/>
                <a:gd name="T1" fmla="*/ 0 h 23142"/>
                <a:gd name="T2" fmla="*/ 0 w 21600"/>
                <a:gd name="T3" fmla="*/ 0 h 23142"/>
                <a:gd name="T4" fmla="*/ 0 w 21600"/>
                <a:gd name="T5" fmla="*/ 0 h 23142"/>
                <a:gd name="T6" fmla="*/ 0 60000 65536"/>
                <a:gd name="T7" fmla="*/ 0 60000 65536"/>
                <a:gd name="T8" fmla="*/ 0 60000 65536"/>
                <a:gd name="T9" fmla="*/ 0 w 21600"/>
                <a:gd name="T10" fmla="*/ 0 h 23142"/>
                <a:gd name="T11" fmla="*/ 21600 w 21600"/>
                <a:gd name="T12" fmla="*/ 23142 h 23142"/>
              </a:gdLst>
              <a:ahLst/>
              <a:cxnLst>
                <a:cxn ang="T6">
                  <a:pos x="T0" y="T1"/>
                </a:cxn>
                <a:cxn ang="T7">
                  <a:pos x="T2" y="T3"/>
                </a:cxn>
                <a:cxn ang="T8">
                  <a:pos x="T4" y="T5"/>
                </a:cxn>
              </a:cxnLst>
              <a:rect l="T9" t="T10" r="T11" b="T12"/>
              <a:pathLst>
                <a:path w="21600" h="23142" fill="none" extrusionOk="0">
                  <a:moveTo>
                    <a:pt x="4209" y="0"/>
                  </a:moveTo>
                  <a:cubicBezTo>
                    <a:pt x="14318" y="2009"/>
                    <a:pt x="21600" y="10879"/>
                    <a:pt x="21600" y="21186"/>
                  </a:cubicBezTo>
                  <a:cubicBezTo>
                    <a:pt x="21600" y="21839"/>
                    <a:pt x="21570" y="22491"/>
                    <a:pt x="21511" y="23142"/>
                  </a:cubicBezTo>
                </a:path>
                <a:path w="21600" h="23142" stroke="0" extrusionOk="0">
                  <a:moveTo>
                    <a:pt x="4209" y="0"/>
                  </a:moveTo>
                  <a:cubicBezTo>
                    <a:pt x="14318" y="2009"/>
                    <a:pt x="21600" y="10879"/>
                    <a:pt x="21600" y="21186"/>
                  </a:cubicBezTo>
                  <a:cubicBezTo>
                    <a:pt x="21600" y="21839"/>
                    <a:pt x="21570" y="22491"/>
                    <a:pt x="21511" y="23142"/>
                  </a:cubicBezTo>
                  <a:lnTo>
                    <a:pt x="0" y="21186"/>
                  </a:lnTo>
                  <a:lnTo>
                    <a:pt x="4209" y="0"/>
                  </a:lnTo>
                  <a:close/>
                </a:path>
              </a:pathLst>
            </a:custGeom>
            <a:noFill/>
            <a:ln w="38100">
              <a:solidFill>
                <a:srgbClr val="FF3399"/>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lstStyle/>
            <a:p>
              <a:endParaRPr lang="ru-RU"/>
            </a:p>
          </p:txBody>
        </p:sp>
        <p:sp>
          <p:nvSpPr>
            <p:cNvPr id="57380" name="Arc 93"/>
            <p:cNvSpPr>
              <a:spLocks/>
            </p:cNvSpPr>
            <p:nvPr/>
          </p:nvSpPr>
          <p:spPr bwMode="auto">
            <a:xfrm rot="4986537" flipH="1">
              <a:off x="2480" y="3118"/>
              <a:ext cx="331" cy="557"/>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0000CC"/>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sp>
          <p:nvSpPr>
            <p:cNvPr id="57381" name="Arc 93"/>
            <p:cNvSpPr>
              <a:spLocks/>
            </p:cNvSpPr>
            <p:nvPr/>
          </p:nvSpPr>
          <p:spPr bwMode="auto">
            <a:xfrm rot="-4986537" flipH="1" flipV="1">
              <a:off x="2312" y="2771"/>
              <a:ext cx="505" cy="541"/>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FF3399"/>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grpSp>
      <p:grpSp>
        <p:nvGrpSpPr>
          <p:cNvPr id="57353" name="Group 35"/>
          <p:cNvGrpSpPr>
            <a:grpSpLocks/>
          </p:cNvGrpSpPr>
          <p:nvPr/>
        </p:nvGrpSpPr>
        <p:grpSpPr bwMode="auto">
          <a:xfrm>
            <a:off x="4395788" y="4610100"/>
            <a:ext cx="4340225" cy="1339850"/>
            <a:chOff x="2758" y="2780"/>
            <a:chExt cx="2734" cy="844"/>
          </a:xfrm>
        </p:grpSpPr>
        <p:grpSp>
          <p:nvGrpSpPr>
            <p:cNvPr id="57370" name="Group 36"/>
            <p:cNvGrpSpPr>
              <a:grpSpLocks/>
            </p:cNvGrpSpPr>
            <p:nvPr/>
          </p:nvGrpSpPr>
          <p:grpSpPr bwMode="auto">
            <a:xfrm>
              <a:off x="2758" y="2780"/>
              <a:ext cx="2734" cy="844"/>
              <a:chOff x="2758" y="2780"/>
              <a:chExt cx="2734" cy="844"/>
            </a:xfrm>
          </p:grpSpPr>
          <p:sp>
            <p:nvSpPr>
              <p:cNvPr id="57372" name="Oval 69"/>
              <p:cNvSpPr>
                <a:spLocks noChangeArrowheads="1"/>
              </p:cNvSpPr>
              <p:nvPr/>
            </p:nvSpPr>
            <p:spPr bwMode="auto">
              <a:xfrm>
                <a:off x="2758" y="2781"/>
                <a:ext cx="860" cy="842"/>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3" name="Oval 70"/>
              <p:cNvSpPr>
                <a:spLocks noChangeArrowheads="1"/>
              </p:cNvSpPr>
              <p:nvPr/>
            </p:nvSpPr>
            <p:spPr bwMode="auto">
              <a:xfrm>
                <a:off x="4632" y="2781"/>
                <a:ext cx="860" cy="843"/>
              </a:xfrm>
              <a:prstGeom prst="ellipse">
                <a:avLst/>
              </a:prstGeom>
              <a:noFill/>
              <a:ln w="3810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4" name="Oval 72"/>
              <p:cNvSpPr>
                <a:spLocks noChangeArrowheads="1"/>
              </p:cNvSpPr>
              <p:nvPr/>
            </p:nvSpPr>
            <p:spPr bwMode="auto">
              <a:xfrm>
                <a:off x="2837" y="2788"/>
                <a:ext cx="860" cy="836"/>
              </a:xfrm>
              <a:prstGeom prst="ellipse">
                <a:avLst/>
              </a:prstGeom>
              <a:noFill/>
              <a:ln w="38100">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5" name="Oval 73"/>
              <p:cNvSpPr>
                <a:spLocks noChangeArrowheads="1"/>
              </p:cNvSpPr>
              <p:nvPr/>
            </p:nvSpPr>
            <p:spPr bwMode="auto">
              <a:xfrm>
                <a:off x="4561" y="2780"/>
                <a:ext cx="860" cy="836"/>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6" name="Rectangle 74"/>
              <p:cNvSpPr>
                <a:spLocks noChangeArrowheads="1"/>
              </p:cNvSpPr>
              <p:nvPr/>
            </p:nvSpPr>
            <p:spPr bwMode="auto">
              <a:xfrm>
                <a:off x="3268" y="2788"/>
                <a:ext cx="1723" cy="836"/>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ru-RU" baseline="30000">
                  <a:latin typeface="Bookman Old Style" charset="0"/>
                </a:endParaRPr>
              </a:p>
            </p:txBody>
          </p:sp>
          <p:sp>
            <p:nvSpPr>
              <p:cNvPr id="57377" name="Line 75"/>
              <p:cNvSpPr>
                <a:spLocks noChangeShapeType="1"/>
              </p:cNvSpPr>
              <p:nvPr/>
            </p:nvSpPr>
            <p:spPr bwMode="auto">
              <a:xfrm flipV="1">
                <a:off x="3268" y="2780"/>
                <a:ext cx="1707" cy="8"/>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sp>
            <p:nvSpPr>
              <p:cNvPr id="57378" name="Line 76"/>
              <p:cNvSpPr>
                <a:spLocks noChangeShapeType="1"/>
              </p:cNvSpPr>
              <p:nvPr/>
            </p:nvSpPr>
            <p:spPr bwMode="auto">
              <a:xfrm>
                <a:off x="3303" y="3624"/>
                <a:ext cx="1564" cy="0"/>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57371" name="Text Box 77"/>
            <p:cNvSpPr txBox="1">
              <a:spLocks noChangeArrowheads="1"/>
            </p:cNvSpPr>
            <p:nvPr/>
          </p:nvSpPr>
          <p:spPr bwMode="auto">
            <a:xfrm>
              <a:off x="3610" y="2877"/>
              <a:ext cx="946"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800" b="1">
                  <a:solidFill>
                    <a:srgbClr val="FF0000"/>
                  </a:solidFill>
                  <a:latin typeface="Bookman Old Style" charset="0"/>
                </a:rPr>
                <a:t>Two SC</a:t>
              </a:r>
            </a:p>
            <a:p>
              <a:pPr algn="ctr"/>
              <a:r>
                <a:rPr kumimoji="0" lang="en-US" sz="1800" b="1">
                  <a:solidFill>
                    <a:srgbClr val="FF0000"/>
                  </a:solidFill>
                  <a:latin typeface="Bookman Old Style" charset="0"/>
                </a:rPr>
                <a:t>collider rings</a:t>
              </a:r>
            </a:p>
          </p:txBody>
        </p:sp>
      </p:grpSp>
      <p:sp>
        <p:nvSpPr>
          <p:cNvPr id="5143" name="Line 48"/>
          <p:cNvSpPr>
            <a:spLocks noChangeShapeType="1"/>
          </p:cNvSpPr>
          <p:nvPr/>
        </p:nvSpPr>
        <p:spPr bwMode="auto">
          <a:xfrm flipH="1" flipV="1">
            <a:off x="1809750" y="1023938"/>
            <a:ext cx="3048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57355" name="Группа 1"/>
          <p:cNvGrpSpPr>
            <a:grpSpLocks/>
          </p:cNvGrpSpPr>
          <p:nvPr/>
        </p:nvGrpSpPr>
        <p:grpSpPr bwMode="auto">
          <a:xfrm>
            <a:off x="4868863" y="765175"/>
            <a:ext cx="4060825" cy="417513"/>
            <a:chOff x="4868863" y="765175"/>
            <a:chExt cx="4060825" cy="417513"/>
          </a:xfrm>
        </p:grpSpPr>
        <p:sp>
          <p:nvSpPr>
            <p:cNvPr id="57367" name="Text Box 65"/>
            <p:cNvSpPr txBox="1">
              <a:spLocks noChangeArrowheads="1"/>
            </p:cNvSpPr>
            <p:nvPr/>
          </p:nvSpPr>
          <p:spPr bwMode="auto">
            <a:xfrm>
              <a:off x="4868863" y="801688"/>
              <a:ext cx="2484438" cy="38100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FF0000"/>
                  </a:solidFill>
                  <a:latin typeface="Bookman Old Style" charset="0"/>
                </a:rPr>
                <a:t>Linac HILac</a:t>
              </a:r>
              <a:endParaRPr kumimoji="0" lang="ru-RU" sz="1600" b="1">
                <a:solidFill>
                  <a:srgbClr val="FF0000"/>
                </a:solidFill>
                <a:latin typeface="Bookman Old Style" charset="0"/>
              </a:endParaRPr>
            </a:p>
          </p:txBody>
        </p:sp>
        <p:sp>
          <p:nvSpPr>
            <p:cNvPr id="57368" name="Text Box 65"/>
            <p:cNvSpPr txBox="1">
              <a:spLocks noChangeArrowheads="1"/>
            </p:cNvSpPr>
            <p:nvPr/>
          </p:nvSpPr>
          <p:spPr bwMode="auto">
            <a:xfrm>
              <a:off x="7575550" y="765175"/>
              <a:ext cx="1354138" cy="40640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FF0000"/>
                  </a:solidFill>
                  <a:latin typeface="Bookman Old Style" charset="0"/>
                </a:rPr>
                <a:t>KRION</a:t>
              </a:r>
              <a:endParaRPr kumimoji="0" lang="ru-RU" sz="1600" b="1">
                <a:solidFill>
                  <a:srgbClr val="FF0000"/>
                </a:solidFill>
                <a:latin typeface="Bookman Old Style" charset="0"/>
              </a:endParaRPr>
            </a:p>
          </p:txBody>
        </p:sp>
        <p:sp>
          <p:nvSpPr>
            <p:cNvPr id="57369" name="Line 95"/>
            <p:cNvSpPr>
              <a:spLocks noChangeShapeType="1"/>
            </p:cNvSpPr>
            <p:nvPr/>
          </p:nvSpPr>
          <p:spPr bwMode="auto">
            <a:xfrm flipH="1" flipV="1">
              <a:off x="7373938" y="995363"/>
              <a:ext cx="182563" cy="793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sp>
        <p:nvSpPr>
          <p:cNvPr id="57356" name="Oval 79"/>
          <p:cNvSpPr>
            <a:spLocks noChangeArrowheads="1"/>
          </p:cNvSpPr>
          <p:nvPr/>
        </p:nvSpPr>
        <p:spPr bwMode="auto">
          <a:xfrm>
            <a:off x="506413" y="1009650"/>
            <a:ext cx="2470150" cy="2406650"/>
          </a:xfrm>
          <a:prstGeom prst="ellipse">
            <a:avLst/>
          </a:prstGeom>
          <a:noFill/>
          <a:ln w="2857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ru-RU" baseline="30000">
              <a:latin typeface="Bookman Old Style" charset="0"/>
            </a:endParaRPr>
          </a:p>
        </p:txBody>
      </p:sp>
      <p:sp>
        <p:nvSpPr>
          <p:cNvPr id="57357" name="Text Box 80"/>
          <p:cNvSpPr txBox="1">
            <a:spLocks noChangeArrowheads="1"/>
          </p:cNvSpPr>
          <p:nvPr/>
        </p:nvSpPr>
        <p:spPr bwMode="auto">
          <a:xfrm>
            <a:off x="1187624" y="1916832"/>
            <a:ext cx="1296144" cy="648072"/>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1"/>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a:solidFill>
                  <a:srgbClr val="FF0000"/>
                </a:solidFill>
                <a:latin typeface="Bookman Old Style" charset="0"/>
              </a:rPr>
              <a:t>Booster </a:t>
            </a:r>
            <a:r>
              <a:rPr kumimoji="0" lang="en-US" sz="1600" b="1" u="sng" dirty="0" smtClean="0">
                <a:solidFill>
                  <a:srgbClr val="FF0000"/>
                </a:solidFill>
                <a:latin typeface="Bookman Old Style" charset="0"/>
              </a:rPr>
              <a:t>25 </a:t>
            </a:r>
            <a:r>
              <a:rPr kumimoji="0" lang="en-US" sz="1600" b="1" u="sng" dirty="0" err="1" smtClean="0">
                <a:solidFill>
                  <a:srgbClr val="FF0000"/>
                </a:solidFill>
                <a:latin typeface="Bookman Old Style" charset="0"/>
              </a:rPr>
              <a:t>T</a:t>
            </a:r>
            <a:r>
              <a:rPr kumimoji="0" lang="en-US" sz="1600" b="1" u="sng" dirty="0" err="1" smtClean="0">
                <a:solidFill>
                  <a:srgbClr val="FF0000"/>
                </a:solidFill>
                <a:latin typeface="Wingdings"/>
                <a:ea typeface="Wingdings"/>
                <a:cs typeface="Wingdings"/>
                <a:sym typeface="Wingdings"/>
              </a:rPr>
              <a:t></a:t>
            </a:r>
            <a:r>
              <a:rPr kumimoji="0" lang="en-US" sz="1600" b="1" u="sng" dirty="0" err="1" smtClean="0">
                <a:solidFill>
                  <a:srgbClr val="FF0000"/>
                </a:solidFill>
                <a:latin typeface="Bookman Old Style" charset="0"/>
              </a:rPr>
              <a:t>m</a:t>
            </a:r>
            <a:endParaRPr kumimoji="0" lang="en-US" sz="1600" b="1" u="sng" dirty="0">
              <a:solidFill>
                <a:srgbClr val="FF0000"/>
              </a:solidFill>
              <a:latin typeface="Bookman Old Style" charset="0"/>
            </a:endParaRPr>
          </a:p>
        </p:txBody>
      </p:sp>
      <p:sp>
        <p:nvSpPr>
          <p:cNvPr id="5140" name="Номер слайда 3"/>
          <p:cNvSpPr>
            <a:spLocks noGrp="1"/>
          </p:cNvSpPr>
          <p:nvPr>
            <p:ph type="sldNum" sz="quarter" idx="12"/>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E430D6E-0345-A449-8637-9F9645DB80E3}" type="slidenum">
              <a:rPr lang="ru-RU"/>
              <a:pPr eaLnBrk="1" hangingPunct="1">
                <a:defRPr/>
              </a:pPr>
              <a:t>63</a:t>
            </a:fld>
            <a:endParaRPr lang="ru-RU" dirty="0"/>
          </a:p>
        </p:txBody>
      </p:sp>
      <p:grpSp>
        <p:nvGrpSpPr>
          <p:cNvPr id="4" name="Группа 3"/>
          <p:cNvGrpSpPr/>
          <p:nvPr/>
        </p:nvGrpSpPr>
        <p:grpSpPr>
          <a:xfrm>
            <a:off x="630570" y="2492896"/>
            <a:ext cx="8377487" cy="2549650"/>
            <a:chOff x="630570" y="2492896"/>
            <a:chExt cx="8377487" cy="2549650"/>
          </a:xfrm>
        </p:grpSpPr>
        <p:sp>
          <p:nvSpPr>
            <p:cNvPr id="57364" name="Text Box 77"/>
            <p:cNvSpPr txBox="1">
              <a:spLocks noChangeArrowheads="1"/>
            </p:cNvSpPr>
            <p:nvPr/>
          </p:nvSpPr>
          <p:spPr bwMode="auto">
            <a:xfrm>
              <a:off x="4932040" y="2788915"/>
              <a:ext cx="15017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a:solidFill>
                    <a:srgbClr val="008000"/>
                  </a:solidFill>
                  <a:latin typeface="Bookman Old Style" charset="0"/>
                </a:rPr>
                <a:t>Two SC</a:t>
              </a:r>
            </a:p>
            <a:p>
              <a:pPr algn="ctr"/>
              <a:r>
                <a:rPr kumimoji="0" lang="en-US" sz="1600" b="1" dirty="0" smtClean="0">
                  <a:solidFill>
                    <a:srgbClr val="008000"/>
                  </a:solidFill>
                  <a:latin typeface="Bookman Old Style" charset="0"/>
                </a:rPr>
                <a:t>Rings</a:t>
              </a:r>
            </a:p>
            <a:p>
              <a:pPr algn="ctr"/>
              <a:r>
                <a:rPr kumimoji="0" lang="en-US" sz="1600" b="1" dirty="0" smtClean="0">
                  <a:solidFill>
                    <a:srgbClr val="008000"/>
                  </a:solidFill>
                  <a:latin typeface="Bookman Old Style" charset="0"/>
                </a:rPr>
                <a:t>~11 </a:t>
              </a:r>
              <a:r>
                <a:rPr kumimoji="0" lang="en-US" sz="1600" b="1" dirty="0" err="1" smtClean="0">
                  <a:solidFill>
                    <a:srgbClr val="008000"/>
                  </a:solidFill>
                  <a:latin typeface="Bookman Old Style" charset="0"/>
                </a:rPr>
                <a:t>T</a:t>
              </a:r>
              <a:r>
                <a:rPr kumimoji="0" lang="en-US" sz="1600" b="1" dirty="0" err="1" smtClean="0">
                  <a:solidFill>
                    <a:srgbClr val="008000"/>
                  </a:solidFill>
                  <a:latin typeface="Wingdings"/>
                  <a:ea typeface="Wingdings"/>
                  <a:cs typeface="Wingdings"/>
                  <a:sym typeface="Wingdings"/>
                </a:rPr>
                <a:t></a:t>
              </a:r>
              <a:r>
                <a:rPr kumimoji="0" lang="en-US" sz="1600" b="1" dirty="0" err="1" smtClean="0">
                  <a:solidFill>
                    <a:srgbClr val="008000"/>
                  </a:solidFill>
                  <a:latin typeface="Bookman Old Style" charset="0"/>
                </a:rPr>
                <a:t>m</a:t>
              </a:r>
              <a:endParaRPr kumimoji="0" lang="en-US" sz="1600" b="1" dirty="0">
                <a:solidFill>
                  <a:srgbClr val="008000"/>
                </a:solidFill>
                <a:latin typeface="Bookman Old Style" charset="0"/>
              </a:endParaRPr>
            </a:p>
          </p:txBody>
        </p:sp>
        <p:sp>
          <p:nvSpPr>
            <p:cNvPr id="57362" name="Arc 26"/>
            <p:cNvSpPr>
              <a:spLocks/>
            </p:cNvSpPr>
            <p:nvPr/>
          </p:nvSpPr>
          <p:spPr bwMode="auto">
            <a:xfrm rot="12766793" flipH="1">
              <a:off x="630570" y="3616104"/>
              <a:ext cx="1182956" cy="418638"/>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1" y="0"/>
                  </a:moveTo>
                  <a:cubicBezTo>
                    <a:pt x="10810" y="0"/>
                    <a:pt x="19955" y="7991"/>
                    <a:pt x="21404" y="18704"/>
                  </a:cubicBezTo>
                </a:path>
                <a:path w="21405" h="21600" stroke="0" extrusionOk="0">
                  <a:moveTo>
                    <a:pt x="-1" y="0"/>
                  </a:moveTo>
                  <a:cubicBezTo>
                    <a:pt x="10810" y="0"/>
                    <a:pt x="19955" y="7991"/>
                    <a:pt x="21404" y="18704"/>
                  </a:cubicBezTo>
                  <a:lnTo>
                    <a:pt x="0" y="21600"/>
                  </a:lnTo>
                  <a:lnTo>
                    <a:pt x="-1" y="0"/>
                  </a:lnTo>
                  <a:close/>
                </a:path>
              </a:pathLst>
            </a:custGeom>
            <a:noFill/>
            <a:ln w="57150" cmpd="sng">
              <a:solidFill>
                <a:srgbClr val="00FF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9" name="Line 89"/>
            <p:cNvSpPr>
              <a:spLocks noChangeShapeType="1"/>
            </p:cNvSpPr>
            <p:nvPr/>
          </p:nvSpPr>
          <p:spPr bwMode="auto">
            <a:xfrm rot="12766793" flipH="1">
              <a:off x="2081548" y="2751554"/>
              <a:ext cx="2892673" cy="2290992"/>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 name="Арка 1"/>
            <p:cNvSpPr/>
            <p:nvPr/>
          </p:nvSpPr>
          <p:spPr>
            <a:xfrm rot="5400000">
              <a:off x="5724128" y="2636912"/>
              <a:ext cx="1080120" cy="1080120"/>
            </a:xfrm>
            <a:prstGeom prst="blockArc">
              <a:avLst>
                <a:gd name="adj1" fmla="val 10800000"/>
                <a:gd name="adj2" fmla="val 0"/>
                <a:gd name="adj3" fmla="val 3971"/>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51" name="Арка 50"/>
            <p:cNvSpPr/>
            <p:nvPr/>
          </p:nvSpPr>
          <p:spPr>
            <a:xfrm rot="5400000">
              <a:off x="5832140" y="2528900"/>
              <a:ext cx="1080120" cy="1296144"/>
            </a:xfrm>
            <a:prstGeom prst="blockArc">
              <a:avLst>
                <a:gd name="adj1" fmla="val 10800000"/>
                <a:gd name="adj2" fmla="val 0"/>
                <a:gd name="adj3" fmla="val 3971"/>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54" name="Арка 53"/>
            <p:cNvSpPr/>
            <p:nvPr/>
          </p:nvSpPr>
          <p:spPr>
            <a:xfrm rot="16200000">
              <a:off x="4608004" y="2456892"/>
              <a:ext cx="1080120" cy="1440160"/>
            </a:xfrm>
            <a:prstGeom prst="blockArc">
              <a:avLst>
                <a:gd name="adj1" fmla="val 10800000"/>
                <a:gd name="adj2" fmla="val 0"/>
                <a:gd name="adj3" fmla="val 3971"/>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55" name="Арка 54"/>
            <p:cNvSpPr/>
            <p:nvPr/>
          </p:nvSpPr>
          <p:spPr>
            <a:xfrm rot="16200000">
              <a:off x="4711824" y="2569096"/>
              <a:ext cx="1080120" cy="1215752"/>
            </a:xfrm>
            <a:prstGeom prst="blockArc">
              <a:avLst>
                <a:gd name="adj1" fmla="val 10800000"/>
                <a:gd name="adj2" fmla="val 0"/>
                <a:gd name="adj3" fmla="val 3971"/>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4"/>
            <p:cNvCxnSpPr/>
            <p:nvPr/>
          </p:nvCxnSpPr>
          <p:spPr>
            <a:xfrm>
              <a:off x="5228456" y="2636912"/>
              <a:ext cx="1143744" cy="0"/>
            </a:xfrm>
            <a:prstGeom prst="line">
              <a:avLst/>
            </a:prstGeom>
            <a:ln w="57150" cmpd="sng">
              <a:solidFill>
                <a:srgbClr val="80FF00"/>
              </a:solidFill>
            </a:ln>
          </p:spPr>
          <p:style>
            <a:lnRef idx="3">
              <a:schemeClr val="accent3"/>
            </a:lnRef>
            <a:fillRef idx="0">
              <a:schemeClr val="accent3"/>
            </a:fillRef>
            <a:effectRef idx="2">
              <a:schemeClr val="accent3"/>
            </a:effectRef>
            <a:fontRef idx="minor">
              <a:schemeClr val="tx1"/>
            </a:fontRef>
          </p:style>
        </p:cxnSp>
        <p:cxnSp>
          <p:nvCxnSpPr>
            <p:cNvPr id="58" name="Прямая соединительная линия 57"/>
            <p:cNvCxnSpPr/>
            <p:nvPr/>
          </p:nvCxnSpPr>
          <p:spPr>
            <a:xfrm>
              <a:off x="5220072" y="3717032"/>
              <a:ext cx="1143744" cy="0"/>
            </a:xfrm>
            <a:prstGeom prst="line">
              <a:avLst/>
            </a:prstGeom>
            <a:ln w="57150" cmpd="sng">
              <a:solidFill>
                <a:srgbClr val="80FF00"/>
              </a:solidFill>
            </a:ln>
          </p:spPr>
          <p:style>
            <a:lnRef idx="3">
              <a:schemeClr val="accent3"/>
            </a:lnRef>
            <a:fillRef idx="0">
              <a:schemeClr val="accent3"/>
            </a:fillRef>
            <a:effectRef idx="2">
              <a:schemeClr val="accent3"/>
            </a:effectRef>
            <a:fontRef idx="minor">
              <a:schemeClr val="tx1"/>
            </a:fontRef>
          </p:style>
        </p:cxnSp>
        <p:sp>
          <p:nvSpPr>
            <p:cNvPr id="6" name="TextBox 5"/>
            <p:cNvSpPr txBox="1"/>
            <p:nvPr/>
          </p:nvSpPr>
          <p:spPr>
            <a:xfrm>
              <a:off x="7092280" y="2492896"/>
              <a:ext cx="1915777" cy="923330"/>
            </a:xfrm>
            <a:prstGeom prst="rect">
              <a:avLst/>
            </a:prstGeom>
            <a:noFill/>
          </p:spPr>
          <p:txBody>
            <a:bodyPr wrap="square" rtlCol="0">
              <a:spAutoFit/>
            </a:bodyPr>
            <a:lstStyle/>
            <a:p>
              <a:pPr algn="ctr"/>
              <a:r>
                <a:rPr lang="en-US" dirty="0" smtClean="0"/>
                <a:t>Merging bare </a:t>
              </a:r>
            </a:p>
            <a:p>
              <a:pPr algn="ctr"/>
              <a:r>
                <a:rPr lang="en-US" dirty="0" smtClean="0"/>
                <a:t>U</a:t>
              </a:r>
              <a:r>
                <a:rPr lang="en-US" baseline="30000" dirty="0" smtClean="0"/>
                <a:t>235</a:t>
              </a:r>
              <a:r>
                <a:rPr lang="en-US" dirty="0" smtClean="0"/>
                <a:t> beams</a:t>
              </a:r>
            </a:p>
            <a:p>
              <a:pPr algn="ctr"/>
              <a:r>
                <a:rPr lang="en-US" dirty="0" smtClean="0"/>
                <a:t>E~ 0,6GeV/u</a:t>
              </a:r>
              <a:endParaRPr lang="ru-RU" dirty="0"/>
            </a:p>
          </p:txBody>
        </p:sp>
      </p:grpSp>
    </p:spTree>
    <p:extLst>
      <p:ext uri="{BB962C8B-B14F-4D97-AF65-F5344CB8AC3E}">
        <p14:creationId xmlns:p14="http://schemas.microsoft.com/office/powerpoint/2010/main" val="19287102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Grp="1" noChangeAspect="1"/>
          </p:cNvGraphicFramePr>
          <p:nvPr>
            <p:ph sz="half" idx="1"/>
          </p:nvPr>
        </p:nvGraphicFramePr>
        <p:xfrm>
          <a:off x="715963" y="319088"/>
          <a:ext cx="7456487" cy="6275387"/>
        </p:xfrm>
        <a:graphic>
          <a:graphicData uri="http://schemas.openxmlformats.org/presentationml/2006/ole">
            <mc:AlternateContent xmlns:mc="http://schemas.openxmlformats.org/markup-compatibility/2006">
              <mc:Choice xmlns:v="urn:schemas-microsoft-com:vml" Requires="v">
                <p:oleObj spid="_x0000_s183333" name="CorelDRAW" r:id="rId4" imgW="6345936" imgH="5340096" progId="">
                  <p:embed/>
                </p:oleObj>
              </mc:Choice>
              <mc:Fallback>
                <p:oleObj name="CorelDRAW" r:id="rId4" imgW="6345936" imgH="5340096" progId="">
                  <p:embed/>
                  <p:pic>
                    <p:nvPicPr>
                      <p:cNvPr id="0" name="Picture 1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963" y="319088"/>
                        <a:ext cx="7456487" cy="6275387"/>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7172" name="Text Box 20"/>
          <p:cNvSpPr txBox="1">
            <a:spLocks noChangeArrowheads="1"/>
          </p:cNvSpPr>
          <p:nvPr/>
        </p:nvSpPr>
        <p:spPr bwMode="auto">
          <a:xfrm>
            <a:off x="5557838" y="1873250"/>
            <a:ext cx="159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solidFill>
                  <a:srgbClr val="CC3300"/>
                </a:solidFill>
              </a:rPr>
              <a:t>(point charge)</a:t>
            </a:r>
            <a:endParaRPr lang="ru-RU">
              <a:solidFill>
                <a:srgbClr val="CC3300"/>
              </a:solidFill>
            </a:endParaRPr>
          </a:p>
        </p:txBody>
      </p:sp>
      <p:sp>
        <p:nvSpPr>
          <p:cNvPr id="7173" name="Text Box 22"/>
          <p:cNvSpPr txBox="1">
            <a:spLocks noChangeArrowheads="1"/>
          </p:cNvSpPr>
          <p:nvPr/>
        </p:nvSpPr>
        <p:spPr bwMode="auto">
          <a:xfrm>
            <a:off x="4106863" y="4165600"/>
            <a:ext cx="1679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Z</a:t>
            </a:r>
            <a:r>
              <a:rPr lang="en-US" baseline="-25000"/>
              <a:t>max</a:t>
            </a:r>
            <a:r>
              <a:rPr lang="en-US"/>
              <a:t>=1/</a:t>
            </a:r>
            <a:r>
              <a:rPr lang="el-GR"/>
              <a:t>α</a:t>
            </a:r>
            <a:r>
              <a:rPr lang="en-US"/>
              <a:t>=137</a:t>
            </a:r>
            <a:endParaRPr lang="el-GR"/>
          </a:p>
        </p:txBody>
      </p:sp>
      <p:sp>
        <p:nvSpPr>
          <p:cNvPr id="7174" name="Text Box 23"/>
          <p:cNvSpPr txBox="1">
            <a:spLocks noChangeArrowheads="1"/>
          </p:cNvSpPr>
          <p:nvPr/>
        </p:nvSpPr>
        <p:spPr bwMode="auto">
          <a:xfrm>
            <a:off x="2349500" y="4549775"/>
            <a:ext cx="3184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1600"/>
              <a:t>where </a:t>
            </a:r>
            <a:r>
              <a:rPr lang="el-GR" sz="1600"/>
              <a:t>α</a:t>
            </a:r>
            <a:r>
              <a:rPr lang="en-US" sz="1600"/>
              <a:t> is </a:t>
            </a:r>
            <a:r>
              <a:rPr lang="ru-RU" sz="1600"/>
              <a:t>fine-structure constant</a:t>
            </a:r>
          </a:p>
        </p:txBody>
      </p:sp>
      <p:sp>
        <p:nvSpPr>
          <p:cNvPr id="7175" name="Text Box 27"/>
          <p:cNvSpPr txBox="1">
            <a:spLocks noChangeArrowheads="1"/>
          </p:cNvSpPr>
          <p:nvPr/>
        </p:nvSpPr>
        <p:spPr bwMode="auto">
          <a:xfrm>
            <a:off x="196850" y="100013"/>
            <a:ext cx="33194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000">
                <a:latin typeface="Gungsuh" charset="0"/>
              </a:rPr>
              <a:t>Heaviest atoms in QED</a:t>
            </a:r>
            <a:endParaRPr lang="ru-RU" sz="2000">
              <a:latin typeface="Gungsuh" charset="0"/>
            </a:endParaRPr>
          </a:p>
        </p:txBody>
      </p:sp>
      <p:grpSp>
        <p:nvGrpSpPr>
          <p:cNvPr id="2" name="Группа 17"/>
          <p:cNvGrpSpPr>
            <a:grpSpLocks/>
          </p:cNvGrpSpPr>
          <p:nvPr/>
        </p:nvGrpSpPr>
        <p:grpSpPr bwMode="auto">
          <a:xfrm>
            <a:off x="3638550" y="1836738"/>
            <a:ext cx="1697038" cy="1031875"/>
            <a:chOff x="3638813" y="1766752"/>
            <a:chExt cx="1696775" cy="1031994"/>
          </a:xfrm>
        </p:grpSpPr>
        <p:grpSp>
          <p:nvGrpSpPr>
            <p:cNvPr id="7186" name="Группа 13"/>
            <p:cNvGrpSpPr>
              <a:grpSpLocks/>
            </p:cNvGrpSpPr>
            <p:nvPr/>
          </p:nvGrpSpPr>
          <p:grpSpPr bwMode="auto">
            <a:xfrm>
              <a:off x="4621213" y="2266001"/>
              <a:ext cx="714375" cy="532745"/>
              <a:chOff x="4621301" y="2265993"/>
              <a:chExt cx="713657" cy="532505"/>
            </a:xfrm>
          </p:grpSpPr>
          <p:sp>
            <p:nvSpPr>
              <p:cNvPr id="7190" name="TextBox 12"/>
              <p:cNvSpPr txBox="1">
                <a:spLocks noChangeArrowheads="1"/>
              </p:cNvSpPr>
              <p:nvPr/>
            </p:nvSpPr>
            <p:spPr bwMode="auto">
              <a:xfrm>
                <a:off x="4621301" y="2398388"/>
                <a:ext cx="71365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solidFill>
                      <a:srgbClr val="3333FF"/>
                    </a:solidFill>
                  </a:rPr>
                  <a:t>SHE</a:t>
                </a:r>
                <a:endParaRPr lang="ru-RU">
                  <a:solidFill>
                    <a:srgbClr val="3333FF"/>
                  </a:solidFill>
                </a:endParaRPr>
              </a:p>
            </p:txBody>
          </p:sp>
          <p:sp>
            <p:nvSpPr>
              <p:cNvPr id="7191" name="Прямоугольник 11"/>
              <p:cNvSpPr>
                <a:spLocks noChangeArrowheads="1"/>
              </p:cNvSpPr>
              <p:nvPr/>
            </p:nvSpPr>
            <p:spPr bwMode="auto">
              <a:xfrm>
                <a:off x="4859954" y="2265993"/>
                <a:ext cx="143849" cy="129507"/>
              </a:xfrm>
              <a:prstGeom prst="rect">
                <a:avLst/>
              </a:prstGeom>
              <a:solidFill>
                <a:srgbClr val="3333FF"/>
              </a:solidFill>
              <a:ln w="9525">
                <a:solidFill>
                  <a:srgbClr val="3333FF"/>
                </a:solidFill>
                <a:round/>
                <a:headEnd/>
                <a:tailEnd/>
              </a:ln>
            </p:spPr>
            <p:txBody>
              <a:bodyPr/>
              <a:lstStyle/>
              <a:p>
                <a:r>
                  <a:rPr lang="en-US"/>
                  <a:t> </a:t>
                </a:r>
                <a:endParaRPr lang="ru-RU"/>
              </a:p>
            </p:txBody>
          </p:sp>
        </p:grpSp>
        <p:grpSp>
          <p:nvGrpSpPr>
            <p:cNvPr id="7187" name="Группа 13"/>
            <p:cNvGrpSpPr>
              <a:grpSpLocks/>
            </p:cNvGrpSpPr>
            <p:nvPr/>
          </p:nvGrpSpPr>
          <p:grpSpPr bwMode="auto">
            <a:xfrm>
              <a:off x="3638813" y="1766752"/>
              <a:ext cx="527709" cy="564968"/>
              <a:chOff x="4621301" y="2233605"/>
              <a:chExt cx="527179" cy="564711"/>
            </a:xfrm>
          </p:grpSpPr>
          <p:sp>
            <p:nvSpPr>
              <p:cNvPr id="7188" name="TextBox 12"/>
              <p:cNvSpPr txBox="1">
                <a:spLocks noChangeArrowheads="1"/>
              </p:cNvSpPr>
              <p:nvPr/>
            </p:nvSpPr>
            <p:spPr bwMode="auto">
              <a:xfrm>
                <a:off x="4621301" y="2398388"/>
                <a:ext cx="527179" cy="3999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solidFill>
                      <a:srgbClr val="3333FF"/>
                    </a:solidFill>
                  </a:rPr>
                  <a:t>Hg</a:t>
                </a:r>
                <a:endParaRPr lang="ru-RU">
                  <a:solidFill>
                    <a:srgbClr val="3333FF"/>
                  </a:solidFill>
                </a:endParaRPr>
              </a:p>
            </p:txBody>
          </p:sp>
          <p:sp>
            <p:nvSpPr>
              <p:cNvPr id="7189" name="Прямоугольник 11"/>
              <p:cNvSpPr>
                <a:spLocks noChangeArrowheads="1"/>
              </p:cNvSpPr>
              <p:nvPr/>
            </p:nvSpPr>
            <p:spPr bwMode="auto">
              <a:xfrm>
                <a:off x="4828704" y="2233605"/>
                <a:ext cx="149567" cy="137198"/>
              </a:xfrm>
              <a:prstGeom prst="rect">
                <a:avLst/>
              </a:prstGeom>
              <a:solidFill>
                <a:srgbClr val="3333FF"/>
              </a:solidFill>
              <a:ln w="9525">
                <a:solidFill>
                  <a:srgbClr val="3333FF"/>
                </a:solidFill>
                <a:round/>
                <a:headEnd/>
                <a:tailEnd/>
              </a:ln>
            </p:spPr>
            <p:txBody>
              <a:bodyPr/>
              <a:lstStyle/>
              <a:p>
                <a:endParaRPr lang="ru-RU"/>
              </a:p>
            </p:txBody>
          </p:sp>
        </p:grpSp>
      </p:grpSp>
      <p:grpSp>
        <p:nvGrpSpPr>
          <p:cNvPr id="5" name="Группа 19"/>
          <p:cNvGrpSpPr>
            <a:grpSpLocks/>
          </p:cNvGrpSpPr>
          <p:nvPr/>
        </p:nvGrpSpPr>
        <p:grpSpPr bwMode="auto">
          <a:xfrm>
            <a:off x="1719263" y="1468438"/>
            <a:ext cx="7138987" cy="4267200"/>
            <a:chOff x="1719263" y="1468438"/>
            <a:chExt cx="7138987" cy="4267200"/>
          </a:xfrm>
        </p:grpSpPr>
        <p:grpSp>
          <p:nvGrpSpPr>
            <p:cNvPr id="7179" name="Group 28"/>
            <p:cNvGrpSpPr>
              <a:grpSpLocks/>
            </p:cNvGrpSpPr>
            <p:nvPr/>
          </p:nvGrpSpPr>
          <p:grpSpPr bwMode="auto">
            <a:xfrm>
              <a:off x="1719263" y="1468438"/>
              <a:ext cx="7138987" cy="4267200"/>
              <a:chOff x="1083" y="925"/>
              <a:chExt cx="4497" cy="2688"/>
            </a:xfrm>
          </p:grpSpPr>
          <p:sp>
            <p:nvSpPr>
              <p:cNvPr id="7183" name="Text Box 21"/>
              <p:cNvSpPr txBox="1">
                <a:spLocks noChangeArrowheads="1"/>
              </p:cNvSpPr>
              <p:nvPr/>
            </p:nvSpPr>
            <p:spPr bwMode="auto">
              <a:xfrm>
                <a:off x="4697" y="2598"/>
                <a:ext cx="8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solidFill>
                      <a:srgbClr val="CC3300"/>
                    </a:solidFill>
                  </a:rPr>
                  <a:t>(finite size)</a:t>
                </a:r>
                <a:endParaRPr lang="ru-RU">
                  <a:solidFill>
                    <a:srgbClr val="CC3300"/>
                  </a:solidFill>
                </a:endParaRPr>
              </a:p>
            </p:txBody>
          </p:sp>
          <p:grpSp>
            <p:nvGrpSpPr>
              <p:cNvPr id="7184" name="Group 26"/>
              <p:cNvGrpSpPr>
                <a:grpSpLocks/>
              </p:cNvGrpSpPr>
              <p:nvPr/>
            </p:nvGrpSpPr>
            <p:grpSpPr bwMode="auto">
              <a:xfrm>
                <a:off x="1083" y="925"/>
                <a:ext cx="4497" cy="2688"/>
                <a:chOff x="1083" y="925"/>
                <a:chExt cx="4497" cy="2688"/>
              </a:xfrm>
            </p:grpSpPr>
            <p:graphicFrame>
              <p:nvGraphicFramePr>
                <p:cNvPr id="7171" name="Object 3"/>
                <p:cNvGraphicFramePr>
                  <a:graphicFrameLocks noChangeAspect="1"/>
                </p:cNvGraphicFramePr>
                <p:nvPr/>
              </p:nvGraphicFramePr>
              <p:xfrm>
                <a:off x="1083" y="925"/>
                <a:ext cx="3724" cy="2688"/>
              </p:xfrm>
              <a:graphic>
                <a:graphicData uri="http://schemas.openxmlformats.org/presentationml/2006/ole">
                  <mc:AlternateContent xmlns:mc="http://schemas.openxmlformats.org/markup-compatibility/2006">
                    <mc:Choice xmlns:v="urn:schemas-microsoft-com:vml" Requires="v">
                      <p:oleObj spid="_x0000_s183334" name="CorelDRAW" r:id="rId6" imgW="5029200" imgH="3630168" progId="">
                        <p:embed/>
                      </p:oleObj>
                    </mc:Choice>
                    <mc:Fallback>
                      <p:oleObj name="CorelDRAW" r:id="rId6" imgW="5029200" imgH="3630168" progId="">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 y="925"/>
                              <a:ext cx="3724" cy="26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7185" name="Text Box 24"/>
                <p:cNvSpPr txBox="1">
                  <a:spLocks noChangeArrowheads="1"/>
                </p:cNvSpPr>
                <p:nvPr/>
              </p:nvSpPr>
              <p:spPr bwMode="auto">
                <a:xfrm>
                  <a:off x="4680" y="2803"/>
                  <a:ext cx="900" cy="2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Z</a:t>
                  </a:r>
                  <a:r>
                    <a:rPr lang="en-US" baseline="-25000"/>
                    <a:t>max</a:t>
                  </a:r>
                  <a:r>
                    <a:rPr lang="en-US"/>
                    <a:t>≈173</a:t>
                  </a:r>
                  <a:endParaRPr lang="el-GR"/>
                </a:p>
              </p:txBody>
            </p:sp>
          </p:grpSp>
        </p:grpSp>
        <p:sp>
          <p:nvSpPr>
            <p:cNvPr id="19" name="5-конечная звезда 18"/>
            <p:cNvSpPr/>
            <p:nvPr/>
          </p:nvSpPr>
          <p:spPr bwMode="auto">
            <a:xfrm>
              <a:off x="6643702" y="5299723"/>
              <a:ext cx="428628" cy="357190"/>
            </a:xfrm>
            <a:prstGeom prst="star5">
              <a:avLst/>
            </a:prstGeom>
            <a:ln>
              <a:headEnd type="none" w="med" len="med"/>
              <a:tailEnd type="none" w="med" len="med"/>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a:lstStyle/>
            <a:p>
              <a:pPr>
                <a:defRPr/>
              </a:pPr>
              <a:endParaRPr lang="ru-RU">
                <a:solidFill>
                  <a:schemeClr val="tx1"/>
                </a:solidFill>
              </a:endParaRPr>
            </a:p>
          </p:txBody>
        </p:sp>
      </p:grpSp>
      <p:sp>
        <p:nvSpPr>
          <p:cNvPr id="7178" name="TextBox 20"/>
          <p:cNvSpPr txBox="1">
            <a:spLocks noChangeArrowheads="1"/>
          </p:cNvSpPr>
          <p:nvPr/>
        </p:nvSpPr>
        <p:spPr bwMode="auto">
          <a:xfrm rot="-5400000">
            <a:off x="7847013" y="2725738"/>
            <a:ext cx="193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1400"/>
              <a:t>Yu. Oganessian  2013</a:t>
            </a:r>
            <a:endParaRPr lang="ru-RU" sz="1400"/>
          </a:p>
        </p:txBody>
      </p:sp>
    </p:spTree>
    <p:extLst>
      <p:ext uri="{BB962C8B-B14F-4D97-AF65-F5344CB8AC3E}">
        <p14:creationId xmlns:p14="http://schemas.microsoft.com/office/powerpoint/2010/main" val="16969689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1138" y="285750"/>
            <a:ext cx="6249987"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88" y="285750"/>
            <a:ext cx="16430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Прямоугольник 6"/>
          <p:cNvSpPr>
            <a:spLocks noChangeArrowheads="1"/>
          </p:cNvSpPr>
          <p:nvPr/>
        </p:nvSpPr>
        <p:spPr bwMode="auto">
          <a:xfrm>
            <a:off x="350838" y="4071938"/>
            <a:ext cx="342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FF0000"/>
                </a:solidFill>
                <a:latin typeface="Calibri" charset="0"/>
                <a:ea typeface="Gungsuh" charset="0"/>
                <a:cs typeface="Gungsuh" charset="0"/>
              </a:rPr>
              <a:t>r</a:t>
            </a:r>
            <a:r>
              <a:rPr lang="en-US" sz="2400" b="1" baseline="-25000">
                <a:solidFill>
                  <a:srgbClr val="FF0000"/>
                </a:solidFill>
                <a:latin typeface="Calibri" charset="0"/>
                <a:ea typeface="Gungsuh" charset="0"/>
                <a:cs typeface="Gungsuh" charset="0"/>
              </a:rPr>
              <a:t>max</a:t>
            </a:r>
            <a:r>
              <a:rPr lang="en-US" baseline="-25000">
                <a:latin typeface="Calibri" charset="0"/>
                <a:ea typeface="Gungsuh" charset="0"/>
                <a:cs typeface="Gungsuh" charset="0"/>
              </a:rPr>
              <a:t> </a:t>
            </a:r>
            <a:r>
              <a:rPr lang="en-US">
                <a:latin typeface="Calibri" charset="0"/>
                <a:ea typeface="Gungsuh" charset="0"/>
                <a:cs typeface="Gungsuh" charset="0"/>
              </a:rPr>
              <a:t>- principal maximum </a:t>
            </a:r>
          </a:p>
          <a:p>
            <a:r>
              <a:rPr lang="en-US">
                <a:latin typeface="Calibri" charset="0"/>
                <a:ea typeface="Gungsuh" charset="0"/>
                <a:cs typeface="Gungsuh" charset="0"/>
              </a:rPr>
              <a:t>            of the wave function</a:t>
            </a:r>
          </a:p>
          <a:p>
            <a:r>
              <a:rPr lang="en-US">
                <a:latin typeface="Calibri" charset="0"/>
                <a:ea typeface="Gungsuh" charset="0"/>
                <a:cs typeface="Gungsuh" charset="0"/>
              </a:rPr>
              <a:t>            of the outermost orbital </a:t>
            </a:r>
            <a:endParaRPr lang="ru-RU">
              <a:latin typeface="Calibri" charset="0"/>
              <a:ea typeface="Gungsuh" charset="0"/>
              <a:cs typeface="Gungsuh" charset="0"/>
            </a:endParaRPr>
          </a:p>
        </p:txBody>
      </p:sp>
      <p:sp>
        <p:nvSpPr>
          <p:cNvPr id="32773" name="TextBox 7"/>
          <p:cNvSpPr txBox="1">
            <a:spLocks noChangeArrowheads="1"/>
          </p:cNvSpPr>
          <p:nvPr/>
        </p:nvSpPr>
        <p:spPr bwMode="auto">
          <a:xfrm rot="-5400000">
            <a:off x="-598487" y="2725738"/>
            <a:ext cx="193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1400"/>
              <a:t>Yu. Oganessian  2013</a:t>
            </a:r>
            <a:endParaRPr lang="ru-RU" sz="1400"/>
          </a:p>
        </p:txBody>
      </p:sp>
      <p:grpSp>
        <p:nvGrpSpPr>
          <p:cNvPr id="2" name="Группа 10"/>
          <p:cNvGrpSpPr>
            <a:grpSpLocks/>
          </p:cNvGrpSpPr>
          <p:nvPr/>
        </p:nvGrpSpPr>
        <p:grpSpPr bwMode="auto">
          <a:xfrm>
            <a:off x="6834188" y="1516063"/>
            <a:ext cx="2300287" cy="1244600"/>
            <a:chOff x="6834188" y="1516063"/>
            <a:chExt cx="2300257" cy="1244600"/>
          </a:xfrm>
        </p:grpSpPr>
        <p:pic>
          <p:nvPicPr>
            <p:cNvPr id="32780"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4188" y="1516063"/>
              <a:ext cx="711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8"/>
            <p:cNvSpPr txBox="1">
              <a:spLocks noChangeArrowheads="1"/>
            </p:cNvSpPr>
            <p:nvPr/>
          </p:nvSpPr>
          <p:spPr bwMode="auto">
            <a:xfrm>
              <a:off x="7308304" y="1723958"/>
              <a:ext cx="182614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000" b="1">
                  <a:solidFill>
                    <a:srgbClr val="0033CC"/>
                  </a:solidFill>
                  <a:latin typeface="Comic Sans MS" charset="0"/>
                </a:rPr>
                <a:t>SHE-Factory</a:t>
              </a:r>
              <a:endParaRPr lang="ru-RU" sz="2000" b="1">
                <a:solidFill>
                  <a:srgbClr val="0033CC"/>
                </a:solidFill>
                <a:latin typeface="Comic Sans MS" charset="0"/>
              </a:endParaRPr>
            </a:p>
          </p:txBody>
        </p:sp>
      </p:grpSp>
      <p:grpSp>
        <p:nvGrpSpPr>
          <p:cNvPr id="3" name="Группа 11"/>
          <p:cNvGrpSpPr>
            <a:grpSpLocks/>
          </p:cNvGrpSpPr>
          <p:nvPr/>
        </p:nvGrpSpPr>
        <p:grpSpPr bwMode="auto">
          <a:xfrm>
            <a:off x="6011863" y="5046663"/>
            <a:ext cx="2800350" cy="685800"/>
            <a:chOff x="6012160" y="5046652"/>
            <a:chExt cx="2799849" cy="686604"/>
          </a:xfrm>
        </p:grpSpPr>
        <p:sp>
          <p:nvSpPr>
            <p:cNvPr id="40" name="5-конечная звезда 39"/>
            <p:cNvSpPr/>
            <p:nvPr/>
          </p:nvSpPr>
          <p:spPr bwMode="auto">
            <a:xfrm>
              <a:off x="8383381" y="5046652"/>
              <a:ext cx="428628" cy="357190"/>
            </a:xfrm>
            <a:prstGeom prst="star5">
              <a:avLst/>
            </a:prstGeom>
            <a:ln>
              <a:noFill/>
              <a:headEnd type="none" w="med" len="med"/>
              <a:tailEnd type="none" w="med" len="me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1">
              <a:schemeClr val="accent2"/>
            </a:lnRef>
            <a:fillRef idx="3">
              <a:schemeClr val="accent2"/>
            </a:fillRef>
            <a:effectRef idx="2">
              <a:schemeClr val="accent2"/>
            </a:effectRef>
            <a:fontRef idx="minor">
              <a:schemeClr val="lt1"/>
            </a:fontRef>
          </p:style>
          <p:txBody>
            <a:bodyPr/>
            <a:lstStyle/>
            <a:p>
              <a:pPr>
                <a:defRPr/>
              </a:pPr>
              <a:endParaRPr lang="ru-RU">
                <a:solidFill>
                  <a:schemeClr val="tx1"/>
                </a:solidFill>
              </a:endParaRPr>
            </a:p>
          </p:txBody>
        </p:sp>
        <p:sp>
          <p:nvSpPr>
            <p:cNvPr id="32778" name="TextBox 41"/>
            <p:cNvSpPr txBox="1">
              <a:spLocks noChangeArrowheads="1"/>
            </p:cNvSpPr>
            <p:nvPr/>
          </p:nvSpPr>
          <p:spPr bwMode="auto">
            <a:xfrm>
              <a:off x="7864475" y="5227638"/>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400"/>
                <a:t>Z</a:t>
              </a:r>
              <a:r>
                <a:rPr lang="en-US" sz="2800" baseline="-25000"/>
                <a:t>max</a:t>
              </a:r>
              <a:endParaRPr lang="ru-RU" sz="2800" baseline="-25000"/>
            </a:p>
          </p:txBody>
        </p:sp>
        <p:sp>
          <p:nvSpPr>
            <p:cNvPr id="32779" name="TextBox 9"/>
            <p:cNvSpPr txBox="1">
              <a:spLocks noChangeArrowheads="1"/>
            </p:cNvSpPr>
            <p:nvPr/>
          </p:nvSpPr>
          <p:spPr bwMode="auto">
            <a:xfrm>
              <a:off x="6012160" y="5333146"/>
              <a:ext cx="191270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sz="2000" b="1">
                  <a:solidFill>
                    <a:srgbClr val="0033CC"/>
                  </a:solidFill>
                  <a:latin typeface="Comic Sans MS" charset="0"/>
                </a:rPr>
                <a:t>Collider NICA</a:t>
              </a:r>
              <a:endParaRPr lang="ru-RU" sz="2000" b="1">
                <a:solidFill>
                  <a:srgbClr val="0033CC"/>
                </a:solidFill>
                <a:latin typeface="Comic Sans MS" charset="0"/>
              </a:endParaRPr>
            </a:p>
          </p:txBody>
        </p:sp>
      </p:grpSp>
      <p:cxnSp>
        <p:nvCxnSpPr>
          <p:cNvPr id="14" name="Прямая соединительная линия 13"/>
          <p:cNvCxnSpPr/>
          <p:nvPr/>
        </p:nvCxnSpPr>
        <p:spPr>
          <a:xfrm>
            <a:off x="4189413" y="812800"/>
            <a:ext cx="2646362" cy="635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49455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Группа 81"/>
          <p:cNvGrpSpPr>
            <a:grpSpLocks/>
          </p:cNvGrpSpPr>
          <p:nvPr/>
        </p:nvGrpSpPr>
        <p:grpSpPr bwMode="auto">
          <a:xfrm>
            <a:off x="4849813" y="1989138"/>
            <a:ext cx="3467100" cy="1017587"/>
            <a:chOff x="4390701" y="2731440"/>
            <a:chExt cx="3466660" cy="1017404"/>
          </a:xfrm>
        </p:grpSpPr>
        <p:sp>
          <p:nvSpPr>
            <p:cNvPr id="13" name="Овал 12"/>
            <p:cNvSpPr/>
            <p:nvPr/>
          </p:nvSpPr>
          <p:spPr>
            <a:xfrm>
              <a:off x="5724032" y="2885399"/>
              <a:ext cx="360316" cy="358710"/>
            </a:xfrm>
            <a:prstGeom prst="ellipse">
              <a:avLst/>
            </a:prstGeom>
            <a:solidFill>
              <a:srgbClr val="00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831" name="TextBox 14"/>
            <p:cNvSpPr txBox="1">
              <a:spLocks noChangeArrowheads="1"/>
            </p:cNvSpPr>
            <p:nvPr/>
          </p:nvSpPr>
          <p:spPr bwMode="auto">
            <a:xfrm>
              <a:off x="5731748" y="2884748"/>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b="1">
                  <a:solidFill>
                    <a:schemeClr val="bg1"/>
                  </a:solidFill>
                </a:rPr>
                <a:t>U</a:t>
              </a:r>
              <a:endParaRPr lang="ru-RU" b="1">
                <a:solidFill>
                  <a:schemeClr val="bg1"/>
                </a:solidFill>
              </a:endParaRPr>
            </a:p>
          </p:txBody>
        </p:sp>
        <p:grpSp>
          <p:nvGrpSpPr>
            <p:cNvPr id="33832" name="Группа 32"/>
            <p:cNvGrpSpPr>
              <a:grpSpLocks/>
            </p:cNvGrpSpPr>
            <p:nvPr/>
          </p:nvGrpSpPr>
          <p:grpSpPr bwMode="auto">
            <a:xfrm>
              <a:off x="6195928" y="2731440"/>
              <a:ext cx="360040" cy="369332"/>
              <a:chOff x="6195928" y="4139788"/>
              <a:chExt cx="360040" cy="369332"/>
            </a:xfrm>
          </p:grpSpPr>
          <p:sp>
            <p:nvSpPr>
              <p:cNvPr id="19" name="Овал 18"/>
              <p:cNvSpPr/>
              <p:nvPr/>
            </p:nvSpPr>
            <p:spPr>
              <a:xfrm>
                <a:off x="6195459" y="4139788"/>
                <a:ext cx="360317" cy="360298"/>
              </a:xfrm>
              <a:prstGeom prst="ellipse">
                <a:avLst/>
              </a:prstGeom>
              <a:solidFill>
                <a:srgbClr val="00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839" name="TextBox 19"/>
              <p:cNvSpPr txBox="1">
                <a:spLocks noChangeArrowheads="1"/>
              </p:cNvSpPr>
              <p:nvPr/>
            </p:nvSpPr>
            <p:spPr bwMode="auto">
              <a:xfrm>
                <a:off x="6203548" y="4139788"/>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b="1">
                    <a:solidFill>
                      <a:schemeClr val="bg1"/>
                    </a:solidFill>
                  </a:rPr>
                  <a:t>U</a:t>
                </a:r>
                <a:endParaRPr lang="ru-RU" b="1">
                  <a:solidFill>
                    <a:schemeClr val="bg1"/>
                  </a:solidFill>
                </a:endParaRPr>
              </a:p>
            </p:txBody>
          </p:sp>
        </p:grpSp>
        <p:cxnSp>
          <p:nvCxnSpPr>
            <p:cNvPr id="22" name="Прямая соединительная линия 21"/>
            <p:cNvCxnSpPr/>
            <p:nvPr/>
          </p:nvCxnSpPr>
          <p:spPr>
            <a:xfrm>
              <a:off x="6630379" y="2928255"/>
              <a:ext cx="361904"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H="1">
              <a:off x="5292287" y="3069516"/>
              <a:ext cx="361904" cy="0"/>
            </a:xfrm>
            <a:prstGeom prst="line">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835" name="TextBox 76"/>
            <p:cNvSpPr txBox="1">
              <a:spLocks noChangeArrowheads="1"/>
            </p:cNvSpPr>
            <p:nvPr/>
          </p:nvSpPr>
          <p:spPr bwMode="auto">
            <a:xfrm>
              <a:off x="4390701" y="2875456"/>
              <a:ext cx="837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Z=92</a:t>
              </a:r>
              <a:r>
                <a:rPr lang="en-US" sz="2400" baseline="30000"/>
                <a:t>+</a:t>
              </a:r>
              <a:endParaRPr lang="ru-RU" sz="2400" baseline="30000"/>
            </a:p>
          </p:txBody>
        </p:sp>
        <p:sp>
          <p:nvSpPr>
            <p:cNvPr id="33836" name="TextBox 79"/>
            <p:cNvSpPr txBox="1">
              <a:spLocks noChangeArrowheads="1"/>
            </p:cNvSpPr>
            <p:nvPr/>
          </p:nvSpPr>
          <p:spPr bwMode="auto">
            <a:xfrm>
              <a:off x="7020272" y="2771006"/>
              <a:ext cx="837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Z=92</a:t>
              </a:r>
              <a:r>
                <a:rPr lang="en-US" sz="2400" baseline="30000"/>
                <a:t>+</a:t>
              </a:r>
              <a:endParaRPr lang="ru-RU" sz="2400" baseline="30000"/>
            </a:p>
          </p:txBody>
        </p:sp>
        <p:sp>
          <p:nvSpPr>
            <p:cNvPr id="33837" name="TextBox 80"/>
            <p:cNvSpPr txBox="1">
              <a:spLocks noChangeArrowheads="1"/>
            </p:cNvSpPr>
            <p:nvPr/>
          </p:nvSpPr>
          <p:spPr bwMode="auto">
            <a:xfrm>
              <a:off x="4644008" y="3379512"/>
              <a:ext cx="2032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ΔE</a:t>
              </a:r>
              <a:r>
                <a:rPr lang="en-US" baseline="-25000"/>
                <a:t>CM</a:t>
              </a:r>
              <a:r>
                <a:rPr lang="en-US"/>
                <a:t>= 5-6 MeV·A</a:t>
              </a:r>
              <a:endParaRPr lang="ru-RU"/>
            </a:p>
          </p:txBody>
        </p:sp>
      </p:grpSp>
      <p:grpSp>
        <p:nvGrpSpPr>
          <p:cNvPr id="11" name="Группа 96"/>
          <p:cNvGrpSpPr>
            <a:grpSpLocks/>
          </p:cNvGrpSpPr>
          <p:nvPr/>
        </p:nvGrpSpPr>
        <p:grpSpPr bwMode="auto">
          <a:xfrm>
            <a:off x="4284663" y="3203575"/>
            <a:ext cx="4227512" cy="2892425"/>
            <a:chOff x="4283968" y="3203054"/>
            <a:chExt cx="4228286" cy="2892184"/>
          </a:xfrm>
        </p:grpSpPr>
        <p:grpSp>
          <p:nvGrpSpPr>
            <p:cNvPr id="33807" name="Группа 52"/>
            <p:cNvGrpSpPr>
              <a:grpSpLocks/>
            </p:cNvGrpSpPr>
            <p:nvPr/>
          </p:nvGrpSpPr>
          <p:grpSpPr bwMode="auto">
            <a:xfrm>
              <a:off x="6296716" y="3509396"/>
              <a:ext cx="2088232" cy="1294389"/>
              <a:chOff x="6296716" y="3990932"/>
              <a:chExt cx="2088232" cy="1294389"/>
            </a:xfrm>
          </p:grpSpPr>
          <p:sp>
            <p:nvSpPr>
              <p:cNvPr id="42" name="Овал 41"/>
              <p:cNvSpPr/>
              <p:nvPr/>
            </p:nvSpPr>
            <p:spPr>
              <a:xfrm rot="19941895" flipH="1" flipV="1">
                <a:off x="6297286" y="4135402"/>
                <a:ext cx="2087944" cy="1149254"/>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33825" name="Группа 51"/>
              <p:cNvGrpSpPr>
                <a:grpSpLocks/>
              </p:cNvGrpSpPr>
              <p:nvPr/>
            </p:nvGrpSpPr>
            <p:grpSpPr bwMode="auto">
              <a:xfrm>
                <a:off x="6736142" y="3990932"/>
                <a:ext cx="887968" cy="1152128"/>
                <a:chOff x="6736142" y="3990932"/>
                <a:chExt cx="887968" cy="1152128"/>
              </a:xfrm>
            </p:grpSpPr>
            <p:grpSp>
              <p:nvGrpSpPr>
                <p:cNvPr id="33826" name="Группа 35"/>
                <p:cNvGrpSpPr>
                  <a:grpSpLocks/>
                </p:cNvGrpSpPr>
                <p:nvPr/>
              </p:nvGrpSpPr>
              <p:grpSpPr bwMode="auto">
                <a:xfrm>
                  <a:off x="6736142" y="4773728"/>
                  <a:ext cx="360040" cy="369332"/>
                  <a:chOff x="6195928" y="4139788"/>
                  <a:chExt cx="360040" cy="369332"/>
                </a:xfrm>
              </p:grpSpPr>
              <p:sp>
                <p:nvSpPr>
                  <p:cNvPr id="37" name="Овал 36"/>
                  <p:cNvSpPr/>
                  <p:nvPr/>
                </p:nvSpPr>
                <p:spPr>
                  <a:xfrm>
                    <a:off x="6225469" y="4139584"/>
                    <a:ext cx="360429" cy="330172"/>
                  </a:xfrm>
                  <a:prstGeom prst="ellipse">
                    <a:avLst/>
                  </a:prstGeom>
                  <a:solidFill>
                    <a:srgbClr val="00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829" name="TextBox 37"/>
                  <p:cNvSpPr txBox="1">
                    <a:spLocks noChangeArrowheads="1"/>
                  </p:cNvSpPr>
                  <p:nvPr/>
                </p:nvSpPr>
                <p:spPr bwMode="auto">
                  <a:xfrm>
                    <a:off x="6203548" y="4139788"/>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b="1">
                        <a:solidFill>
                          <a:schemeClr val="bg1"/>
                        </a:solidFill>
                      </a:rPr>
                      <a:t>U</a:t>
                    </a:r>
                    <a:endParaRPr lang="ru-RU" b="1">
                      <a:solidFill>
                        <a:schemeClr val="bg1"/>
                      </a:solidFill>
                    </a:endParaRPr>
                  </a:p>
                </p:txBody>
              </p:sp>
            </p:grpSp>
            <p:sp>
              <p:nvSpPr>
                <p:cNvPr id="43" name="Овал 42"/>
                <p:cNvSpPr/>
                <p:nvPr/>
              </p:nvSpPr>
              <p:spPr>
                <a:xfrm>
                  <a:off x="7553227" y="3990952"/>
                  <a:ext cx="71451" cy="71431"/>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grpSp>
        <p:sp>
          <p:nvSpPr>
            <p:cNvPr id="2" name="TextBox 43"/>
            <p:cNvSpPr txBox="1">
              <a:spLocks noChangeArrowheads="1"/>
            </p:cNvSpPr>
            <p:nvPr/>
          </p:nvSpPr>
          <p:spPr bwMode="auto">
            <a:xfrm>
              <a:off x="7418030" y="3203054"/>
              <a:ext cx="381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e</a:t>
              </a:r>
              <a:r>
                <a:rPr lang="en-US" sz="2400" baseline="30000"/>
                <a:t>-</a:t>
              </a:r>
              <a:endParaRPr lang="ru-RU" sz="2400" baseline="30000"/>
            </a:p>
          </p:txBody>
        </p:sp>
        <p:sp>
          <p:nvSpPr>
            <p:cNvPr id="55" name="Овал 54"/>
            <p:cNvSpPr/>
            <p:nvPr/>
          </p:nvSpPr>
          <p:spPr>
            <a:xfrm rot="19941895">
              <a:off x="4428456" y="4747563"/>
              <a:ext cx="2087945" cy="1149254"/>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9" name="Овал 58"/>
            <p:cNvSpPr/>
            <p:nvPr/>
          </p:nvSpPr>
          <p:spPr>
            <a:xfrm flipH="1" flipV="1">
              <a:off x="5716155" y="4899951"/>
              <a:ext cx="360428" cy="358745"/>
            </a:xfrm>
            <a:prstGeom prst="ellipse">
              <a:avLst/>
            </a:prstGeom>
            <a:solidFill>
              <a:srgbClr val="0066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TextBox 59"/>
            <p:cNvSpPr txBox="1">
              <a:spLocks noChangeArrowheads="1"/>
            </p:cNvSpPr>
            <p:nvPr/>
          </p:nvSpPr>
          <p:spPr bwMode="auto">
            <a:xfrm rot="10800000" flipH="1" flipV="1">
              <a:off x="5717792" y="4889925"/>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b="1">
                  <a:solidFill>
                    <a:schemeClr val="bg1"/>
                  </a:solidFill>
                </a:rPr>
                <a:t>U</a:t>
              </a:r>
              <a:endParaRPr lang="ru-RU" b="1">
                <a:solidFill>
                  <a:schemeClr val="bg1"/>
                </a:solidFill>
              </a:endParaRPr>
            </a:p>
          </p:txBody>
        </p:sp>
        <p:sp>
          <p:nvSpPr>
            <p:cNvPr id="58" name="Овал 57"/>
            <p:cNvSpPr/>
            <p:nvPr/>
          </p:nvSpPr>
          <p:spPr>
            <a:xfrm flipH="1" flipV="1">
              <a:off x="5189009" y="5969836"/>
              <a:ext cx="71450" cy="71431"/>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69" name="Прямая соединительная линия 68"/>
            <p:cNvCxnSpPr/>
            <p:nvPr/>
          </p:nvCxnSpPr>
          <p:spPr>
            <a:xfrm flipH="1">
              <a:off x="8027978" y="3501479"/>
              <a:ext cx="484276" cy="307949"/>
            </a:xfrm>
            <a:prstGeom prst="line">
              <a:avLst/>
            </a:prstGeom>
            <a:ln w="19050">
              <a:solidFill>
                <a:srgbClr val="3366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flipV="1">
              <a:off x="4283968" y="5755541"/>
              <a:ext cx="576368" cy="339697"/>
            </a:xfrm>
            <a:prstGeom prst="line">
              <a:avLst/>
            </a:prstGeom>
            <a:ln w="19050">
              <a:solidFill>
                <a:srgbClr val="3366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75"/>
            <p:cNvSpPr txBox="1">
              <a:spLocks noChangeArrowheads="1"/>
            </p:cNvSpPr>
            <p:nvPr/>
          </p:nvSpPr>
          <p:spPr bwMode="auto">
            <a:xfrm>
              <a:off x="5061923" y="5646485"/>
              <a:ext cx="381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e</a:t>
              </a:r>
              <a:r>
                <a:rPr lang="en-US" sz="2400" baseline="30000"/>
                <a:t>-</a:t>
              </a:r>
              <a:endParaRPr lang="ru-RU" sz="2400" baseline="30000"/>
            </a:p>
          </p:txBody>
        </p:sp>
        <p:sp>
          <p:nvSpPr>
            <p:cNvPr id="5" name="TextBox 77"/>
            <p:cNvSpPr txBox="1">
              <a:spLocks noChangeArrowheads="1"/>
            </p:cNvSpPr>
            <p:nvPr/>
          </p:nvSpPr>
          <p:spPr bwMode="auto">
            <a:xfrm>
              <a:off x="7141138" y="3918293"/>
              <a:ext cx="837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Z=91</a:t>
              </a:r>
              <a:r>
                <a:rPr lang="en-US" sz="2400" baseline="30000"/>
                <a:t>+</a:t>
              </a:r>
              <a:endParaRPr lang="ru-RU" sz="2400" baseline="30000"/>
            </a:p>
          </p:txBody>
        </p:sp>
        <p:sp>
          <p:nvSpPr>
            <p:cNvPr id="6" name="TextBox 78"/>
            <p:cNvSpPr txBox="1">
              <a:spLocks noChangeArrowheads="1"/>
            </p:cNvSpPr>
            <p:nvPr/>
          </p:nvSpPr>
          <p:spPr bwMode="auto">
            <a:xfrm>
              <a:off x="4897315" y="5237587"/>
              <a:ext cx="837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Z=91</a:t>
              </a:r>
              <a:r>
                <a:rPr lang="en-US" sz="2400" baseline="30000"/>
                <a:t>+</a:t>
              </a:r>
              <a:endParaRPr lang="ru-RU" sz="2400" baseline="30000"/>
            </a:p>
          </p:txBody>
        </p:sp>
        <p:sp>
          <p:nvSpPr>
            <p:cNvPr id="33818" name="TextBox 87"/>
            <p:cNvSpPr txBox="1">
              <a:spLocks noChangeArrowheads="1"/>
            </p:cNvSpPr>
            <p:nvPr/>
          </p:nvSpPr>
          <p:spPr bwMode="auto">
            <a:xfrm>
              <a:off x="6803164" y="5579948"/>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e</a:t>
              </a:r>
              <a:r>
                <a:rPr lang="en-US" sz="2400" baseline="30000"/>
                <a:t>+</a:t>
              </a:r>
              <a:endParaRPr lang="ru-RU" sz="2400" baseline="30000"/>
            </a:p>
          </p:txBody>
        </p:sp>
        <p:sp>
          <p:nvSpPr>
            <p:cNvPr id="86" name="Полилиния 85"/>
            <p:cNvSpPr/>
            <p:nvPr/>
          </p:nvSpPr>
          <p:spPr>
            <a:xfrm>
              <a:off x="5508154" y="3788793"/>
              <a:ext cx="792308" cy="792096"/>
            </a:xfrm>
            <a:custGeom>
              <a:avLst/>
              <a:gdLst>
                <a:gd name="connsiteX0" fmla="*/ 0 w 1967696"/>
                <a:gd name="connsiteY0" fmla="*/ 0 h 1838445"/>
                <a:gd name="connsiteX1" fmla="*/ 335666 w 1967696"/>
                <a:gd name="connsiteY1" fmla="*/ 474562 h 1838445"/>
                <a:gd name="connsiteX2" fmla="*/ 925974 w 1967696"/>
                <a:gd name="connsiteY2" fmla="*/ 520860 h 1838445"/>
                <a:gd name="connsiteX3" fmla="*/ 1030147 w 1967696"/>
                <a:gd name="connsiteY3" fmla="*/ 1064871 h 1838445"/>
                <a:gd name="connsiteX4" fmla="*/ 1597306 w 1967696"/>
                <a:gd name="connsiteY4" fmla="*/ 1111169 h 1838445"/>
                <a:gd name="connsiteX5" fmla="*/ 1759352 w 1967696"/>
                <a:gd name="connsiteY5" fmla="*/ 1574157 h 1838445"/>
                <a:gd name="connsiteX6" fmla="*/ 1944547 w 1967696"/>
                <a:gd name="connsiteY6" fmla="*/ 1805650 h 1838445"/>
                <a:gd name="connsiteX7" fmla="*/ 1898248 w 1967696"/>
                <a:gd name="connsiteY7" fmla="*/ 1770926 h 1838445"/>
                <a:gd name="connsiteX8" fmla="*/ 1898248 w 1967696"/>
                <a:gd name="connsiteY8" fmla="*/ 1770926 h 1838445"/>
                <a:gd name="connsiteX9" fmla="*/ 1898248 w 1967696"/>
                <a:gd name="connsiteY9" fmla="*/ 1736202 h 1838445"/>
                <a:gd name="connsiteX10" fmla="*/ 1898248 w 1967696"/>
                <a:gd name="connsiteY10" fmla="*/ 1747777 h 18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696" h="1838445">
                  <a:moveTo>
                    <a:pt x="0" y="0"/>
                  </a:moveTo>
                  <a:cubicBezTo>
                    <a:pt x="90668" y="193876"/>
                    <a:pt x="181337" y="387752"/>
                    <a:pt x="335666" y="474562"/>
                  </a:cubicBezTo>
                  <a:cubicBezTo>
                    <a:pt x="489995" y="561372"/>
                    <a:pt x="810227" y="422475"/>
                    <a:pt x="925974" y="520860"/>
                  </a:cubicBezTo>
                  <a:cubicBezTo>
                    <a:pt x="1041721" y="619245"/>
                    <a:pt x="918258" y="966486"/>
                    <a:pt x="1030147" y="1064871"/>
                  </a:cubicBezTo>
                  <a:cubicBezTo>
                    <a:pt x="1142036" y="1163256"/>
                    <a:pt x="1475772" y="1026288"/>
                    <a:pt x="1597306" y="1111169"/>
                  </a:cubicBezTo>
                  <a:cubicBezTo>
                    <a:pt x="1718840" y="1196050"/>
                    <a:pt x="1701479" y="1458410"/>
                    <a:pt x="1759352" y="1574157"/>
                  </a:cubicBezTo>
                  <a:cubicBezTo>
                    <a:pt x="1817226" y="1689904"/>
                    <a:pt x="1921398" y="1772855"/>
                    <a:pt x="1944547" y="1805650"/>
                  </a:cubicBezTo>
                  <a:cubicBezTo>
                    <a:pt x="1967696" y="1838445"/>
                    <a:pt x="1898248" y="1770926"/>
                    <a:pt x="1898248" y="1770926"/>
                  </a:cubicBezTo>
                  <a:lnTo>
                    <a:pt x="1898248" y="1770926"/>
                  </a:lnTo>
                  <a:lnTo>
                    <a:pt x="1898248" y="1736202"/>
                  </a:lnTo>
                  <a:lnTo>
                    <a:pt x="1898248" y="1747777"/>
                  </a:lnTo>
                </a:path>
              </a:pathLst>
            </a:cu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87" name="Полилиния 86"/>
            <p:cNvSpPr/>
            <p:nvPr/>
          </p:nvSpPr>
          <p:spPr>
            <a:xfrm flipH="1" flipV="1">
              <a:off x="6551333" y="4977731"/>
              <a:ext cx="792307" cy="792097"/>
            </a:xfrm>
            <a:custGeom>
              <a:avLst/>
              <a:gdLst>
                <a:gd name="connsiteX0" fmla="*/ 0 w 1967696"/>
                <a:gd name="connsiteY0" fmla="*/ 0 h 1838445"/>
                <a:gd name="connsiteX1" fmla="*/ 335666 w 1967696"/>
                <a:gd name="connsiteY1" fmla="*/ 474562 h 1838445"/>
                <a:gd name="connsiteX2" fmla="*/ 925974 w 1967696"/>
                <a:gd name="connsiteY2" fmla="*/ 520860 h 1838445"/>
                <a:gd name="connsiteX3" fmla="*/ 1030147 w 1967696"/>
                <a:gd name="connsiteY3" fmla="*/ 1064871 h 1838445"/>
                <a:gd name="connsiteX4" fmla="*/ 1597306 w 1967696"/>
                <a:gd name="connsiteY4" fmla="*/ 1111169 h 1838445"/>
                <a:gd name="connsiteX5" fmla="*/ 1759352 w 1967696"/>
                <a:gd name="connsiteY5" fmla="*/ 1574157 h 1838445"/>
                <a:gd name="connsiteX6" fmla="*/ 1944547 w 1967696"/>
                <a:gd name="connsiteY6" fmla="*/ 1805650 h 1838445"/>
                <a:gd name="connsiteX7" fmla="*/ 1898248 w 1967696"/>
                <a:gd name="connsiteY7" fmla="*/ 1770926 h 1838445"/>
                <a:gd name="connsiteX8" fmla="*/ 1898248 w 1967696"/>
                <a:gd name="connsiteY8" fmla="*/ 1770926 h 1838445"/>
                <a:gd name="connsiteX9" fmla="*/ 1898248 w 1967696"/>
                <a:gd name="connsiteY9" fmla="*/ 1736202 h 1838445"/>
                <a:gd name="connsiteX10" fmla="*/ 1898248 w 1967696"/>
                <a:gd name="connsiteY10" fmla="*/ 1747777 h 18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696" h="1838445">
                  <a:moveTo>
                    <a:pt x="0" y="0"/>
                  </a:moveTo>
                  <a:cubicBezTo>
                    <a:pt x="90668" y="193876"/>
                    <a:pt x="181337" y="387752"/>
                    <a:pt x="335666" y="474562"/>
                  </a:cubicBezTo>
                  <a:cubicBezTo>
                    <a:pt x="489995" y="561372"/>
                    <a:pt x="810227" y="422475"/>
                    <a:pt x="925974" y="520860"/>
                  </a:cubicBezTo>
                  <a:cubicBezTo>
                    <a:pt x="1041721" y="619245"/>
                    <a:pt x="918258" y="966486"/>
                    <a:pt x="1030147" y="1064871"/>
                  </a:cubicBezTo>
                  <a:cubicBezTo>
                    <a:pt x="1142036" y="1163256"/>
                    <a:pt x="1475772" y="1026288"/>
                    <a:pt x="1597306" y="1111169"/>
                  </a:cubicBezTo>
                  <a:cubicBezTo>
                    <a:pt x="1718840" y="1196050"/>
                    <a:pt x="1701479" y="1458410"/>
                    <a:pt x="1759352" y="1574157"/>
                  </a:cubicBezTo>
                  <a:cubicBezTo>
                    <a:pt x="1817226" y="1689904"/>
                    <a:pt x="1921398" y="1772855"/>
                    <a:pt x="1944547" y="1805650"/>
                  </a:cubicBezTo>
                  <a:cubicBezTo>
                    <a:pt x="1967696" y="1838445"/>
                    <a:pt x="1898248" y="1770926"/>
                    <a:pt x="1898248" y="1770926"/>
                  </a:cubicBezTo>
                  <a:lnTo>
                    <a:pt x="1898248" y="1770926"/>
                  </a:lnTo>
                  <a:lnTo>
                    <a:pt x="1898248" y="1736202"/>
                  </a:lnTo>
                  <a:lnTo>
                    <a:pt x="1898248" y="1747777"/>
                  </a:lnTo>
                </a:path>
              </a:pathLst>
            </a:cu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89" name="Овал 88"/>
            <p:cNvSpPr/>
            <p:nvPr/>
          </p:nvSpPr>
          <p:spPr>
            <a:xfrm flipH="1" flipV="1">
              <a:off x="6065469" y="4228494"/>
              <a:ext cx="73038" cy="71432"/>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822" name="TextBox 89"/>
            <p:cNvSpPr txBox="1">
              <a:spLocks noChangeArrowheads="1"/>
            </p:cNvSpPr>
            <p:nvPr/>
          </p:nvSpPr>
          <p:spPr bwMode="auto">
            <a:xfrm>
              <a:off x="5939068" y="3904766"/>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e</a:t>
              </a:r>
              <a:r>
                <a:rPr lang="en-US" sz="2400" baseline="30000"/>
                <a:t>+</a:t>
              </a:r>
              <a:endParaRPr lang="ru-RU" sz="2400" baseline="30000"/>
            </a:p>
          </p:txBody>
        </p:sp>
        <p:sp>
          <p:nvSpPr>
            <p:cNvPr id="91" name="Овал 90"/>
            <p:cNvSpPr/>
            <p:nvPr/>
          </p:nvSpPr>
          <p:spPr>
            <a:xfrm flipH="1" flipV="1">
              <a:off x="6940341" y="5498388"/>
              <a:ext cx="73038" cy="71432"/>
            </a:xfrm>
            <a:prstGeom prst="ellipse">
              <a:avLst/>
            </a:prstGeom>
            <a:solidFill>
              <a:srgbClr val="0066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51" name="TextBox 50"/>
          <p:cNvSpPr txBox="1"/>
          <p:nvPr/>
        </p:nvSpPr>
        <p:spPr>
          <a:xfrm>
            <a:off x="1042988" y="6308725"/>
            <a:ext cx="7180262" cy="339725"/>
          </a:xfrm>
          <a:prstGeom prst="rect">
            <a:avLst/>
          </a:prstGeom>
          <a:noFill/>
        </p:spPr>
        <p:txBody>
          <a:bodyPr wrap="none">
            <a:spAutoFit/>
          </a:bodyPr>
          <a:lstStyle/>
          <a:p>
            <a:pPr>
              <a:defRPr/>
            </a:pPr>
            <a:r>
              <a:rPr lang="en-US" sz="1600" dirty="0">
                <a:latin typeface="+mn-lt"/>
                <a:ea typeface="Gungsuh" pitchFamily="18" charset="-127"/>
              </a:rPr>
              <a:t>Yu. </a:t>
            </a:r>
            <a:r>
              <a:rPr lang="en-US" sz="1600" dirty="0" err="1">
                <a:latin typeface="+mn-lt"/>
                <a:ea typeface="Gungsuh" pitchFamily="18" charset="-127"/>
              </a:rPr>
              <a:t>Oganessian</a:t>
            </a:r>
            <a:r>
              <a:rPr lang="en-US" sz="1600" dirty="0">
                <a:latin typeface="+mn-lt"/>
                <a:ea typeface="Gungsuh" pitchFamily="18" charset="-127"/>
              </a:rPr>
              <a:t>  113-th Session of the Scientific Council of JINR, Feb.21, 2013, </a:t>
            </a:r>
            <a:r>
              <a:rPr lang="en-US" sz="1600" dirty="0" err="1">
                <a:latin typeface="+mn-lt"/>
                <a:ea typeface="Gungsuh" pitchFamily="18" charset="-127"/>
              </a:rPr>
              <a:t>Dubna</a:t>
            </a:r>
            <a:endParaRPr lang="ru-RU" sz="1600" dirty="0">
              <a:latin typeface="+mn-lt"/>
              <a:ea typeface="Gungsuh" pitchFamily="18" charset="-127"/>
            </a:endParaRPr>
          </a:p>
        </p:txBody>
      </p:sp>
      <p:sp>
        <p:nvSpPr>
          <p:cNvPr id="33797" name="TextBox 51"/>
          <p:cNvSpPr txBox="1">
            <a:spLocks noChangeArrowheads="1"/>
          </p:cNvSpPr>
          <p:nvPr/>
        </p:nvSpPr>
        <p:spPr bwMode="auto">
          <a:xfrm>
            <a:off x="5867400" y="549275"/>
            <a:ext cx="2963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t>SIMULATION OF </a:t>
            </a:r>
          </a:p>
          <a:p>
            <a:pPr eaLnBrk="1" hangingPunct="1"/>
            <a:r>
              <a:rPr lang="en-US"/>
              <a:t>THE SUPERHEAVY ATOM</a:t>
            </a:r>
            <a:endParaRPr lang="ru-RU"/>
          </a:p>
        </p:txBody>
      </p:sp>
      <p:grpSp>
        <p:nvGrpSpPr>
          <p:cNvPr id="16" name="Группа 62"/>
          <p:cNvGrpSpPr>
            <a:grpSpLocks/>
          </p:cNvGrpSpPr>
          <p:nvPr/>
        </p:nvGrpSpPr>
        <p:grpSpPr bwMode="auto">
          <a:xfrm>
            <a:off x="2268538" y="1700213"/>
            <a:ext cx="4645025" cy="4551362"/>
            <a:chOff x="2267744" y="1700808"/>
            <a:chExt cx="4645795" cy="4550122"/>
          </a:xfrm>
        </p:grpSpPr>
        <p:sp>
          <p:nvSpPr>
            <p:cNvPr id="54" name="Овал 53"/>
            <p:cNvSpPr/>
            <p:nvPr/>
          </p:nvSpPr>
          <p:spPr>
            <a:xfrm>
              <a:off x="6265732" y="1916649"/>
              <a:ext cx="647807" cy="64752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7" name="Picture 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4149080"/>
              <a:ext cx="183673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Box 59"/>
            <p:cNvSpPr txBox="1">
              <a:spLocks noChangeArrowheads="1"/>
            </p:cNvSpPr>
            <p:nvPr/>
          </p:nvSpPr>
          <p:spPr bwMode="auto">
            <a:xfrm>
              <a:off x="2555776" y="5085184"/>
              <a:ext cx="88998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solidFill>
                    <a:srgbClr val="0070C0"/>
                  </a:solidFill>
                </a:rPr>
                <a:t>empty</a:t>
              </a:r>
            </a:p>
            <a:p>
              <a:pPr eaLnBrk="1" hangingPunct="1"/>
              <a:r>
                <a:rPr lang="en-US">
                  <a:solidFill>
                    <a:srgbClr val="0070C0"/>
                  </a:solidFill>
                </a:rPr>
                <a:t>K-shell</a:t>
              </a:r>
              <a:endParaRPr lang="ru-RU">
                <a:solidFill>
                  <a:srgbClr val="0070C0"/>
                </a:solidFill>
              </a:endParaRPr>
            </a:p>
          </p:txBody>
        </p:sp>
        <p:sp>
          <p:nvSpPr>
            <p:cNvPr id="8" name="TextBox 79"/>
            <p:cNvSpPr txBox="1">
              <a:spLocks noChangeArrowheads="1"/>
            </p:cNvSpPr>
            <p:nvPr/>
          </p:nvSpPr>
          <p:spPr bwMode="auto">
            <a:xfrm>
              <a:off x="5580112" y="1700808"/>
              <a:ext cx="965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a:solidFill>
                    <a:srgbClr val="0070C0"/>
                  </a:solidFill>
                </a:rPr>
                <a:t>Z=184</a:t>
              </a:r>
              <a:r>
                <a:rPr lang="en-US" sz="2400" baseline="30000">
                  <a:solidFill>
                    <a:srgbClr val="0070C0"/>
                  </a:solidFill>
                </a:rPr>
                <a:t>+</a:t>
              </a:r>
              <a:endParaRPr lang="ru-RU" sz="2400" baseline="30000">
                <a:solidFill>
                  <a:srgbClr val="0070C0"/>
                </a:solidFill>
              </a:endParaRPr>
            </a:p>
          </p:txBody>
        </p:sp>
      </p:grpSp>
      <p:pic>
        <p:nvPicPr>
          <p:cNvPr id="33799" name="Picture 2" descr="F:\2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33375"/>
            <a:ext cx="28082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Группа 60"/>
          <p:cNvGrpSpPr>
            <a:grpSpLocks/>
          </p:cNvGrpSpPr>
          <p:nvPr/>
        </p:nvGrpSpPr>
        <p:grpSpPr bwMode="auto">
          <a:xfrm>
            <a:off x="0" y="249238"/>
            <a:ext cx="6677025" cy="4187825"/>
            <a:chOff x="0" y="249287"/>
            <a:chExt cx="6676331" cy="4187825"/>
          </a:xfrm>
        </p:grpSpPr>
        <p:grpSp>
          <p:nvGrpSpPr>
            <p:cNvPr id="18" name="Группа 52"/>
            <p:cNvGrpSpPr>
              <a:grpSpLocks/>
            </p:cNvGrpSpPr>
            <p:nvPr/>
          </p:nvGrpSpPr>
          <p:grpSpPr bwMode="auto">
            <a:xfrm>
              <a:off x="0" y="249287"/>
              <a:ext cx="6676331" cy="4187825"/>
              <a:chOff x="-72331" y="188640"/>
              <a:chExt cx="6676331" cy="4188098"/>
            </a:xfrm>
            <a:solidFill>
              <a:schemeClr val="bg1"/>
            </a:solidFill>
          </p:grpSpPr>
          <p:sp>
            <p:nvSpPr>
              <p:cNvPr id="33804" name="TextBox 46"/>
              <p:cNvSpPr txBox="1">
                <a:spLocks noChangeArrowheads="1"/>
              </p:cNvSpPr>
              <p:nvPr/>
            </p:nvSpPr>
            <p:spPr bwMode="auto">
              <a:xfrm>
                <a:off x="467544" y="188640"/>
                <a:ext cx="922338" cy="461963"/>
              </a:xfrm>
              <a:prstGeom prst="rect">
                <a:avLst/>
              </a:prstGeom>
              <a:grpFill/>
              <a:ln w="9525">
                <a:noFill/>
                <a:miter lim="800000"/>
                <a:headEnd/>
                <a:tailEnd/>
              </a:ln>
            </p:spPr>
            <p:txBody>
              <a:bodyPr wrap="none">
                <a:spAutoFit/>
              </a:bodyPr>
              <a:lstStyle/>
              <a:p>
                <a:pPr>
                  <a:defRPr/>
                </a:pPr>
                <a:r>
                  <a:rPr lang="en-US" sz="2400" b="1">
                    <a:latin typeface="Courier New" pitchFamily="49" charset="0"/>
                    <a:ea typeface="+mn-ea"/>
                    <a:cs typeface="Courier New" pitchFamily="49" charset="0"/>
                  </a:rPr>
                  <a:t>NICA</a:t>
                </a:r>
                <a:endParaRPr lang="ru-RU" sz="2400" b="1">
                  <a:latin typeface="Courier New" pitchFamily="49" charset="0"/>
                  <a:ea typeface="+mn-ea"/>
                  <a:cs typeface="Courier New" pitchFamily="49" charset="0"/>
                </a:endParaRPr>
              </a:p>
            </p:txBody>
          </p:sp>
          <p:grpSp>
            <p:nvGrpSpPr>
              <p:cNvPr id="20" name="Группа 49"/>
              <p:cNvGrpSpPr>
                <a:grpSpLocks/>
              </p:cNvGrpSpPr>
              <p:nvPr/>
            </p:nvGrpSpPr>
            <p:grpSpPr bwMode="auto">
              <a:xfrm>
                <a:off x="-72331" y="188913"/>
                <a:ext cx="6676331" cy="4187825"/>
                <a:chOff x="-72331" y="188913"/>
                <a:chExt cx="6676331" cy="4187825"/>
              </a:xfrm>
              <a:grpFill/>
            </p:grpSpPr>
            <p:pic>
              <p:nvPicPr>
                <p:cNvPr id="33806" name="Picture 2"/>
                <p:cNvPicPr>
                  <a:picLocks noChangeAspect="1" noChangeArrowheads="1"/>
                </p:cNvPicPr>
                <p:nvPr/>
              </p:nvPicPr>
              <p:blipFill>
                <a:blip r:embed="rId4" cstate="print"/>
                <a:srcRect/>
                <a:stretch>
                  <a:fillRect/>
                </a:stretch>
              </p:blipFill>
              <p:spPr bwMode="auto">
                <a:xfrm>
                  <a:off x="-72331" y="188913"/>
                  <a:ext cx="5190431" cy="3986212"/>
                </a:xfrm>
                <a:prstGeom prst="rect">
                  <a:avLst/>
                </a:prstGeom>
                <a:grpFill/>
                <a:ln w="9525">
                  <a:noFill/>
                  <a:miter lim="800000"/>
                  <a:headEnd/>
                  <a:tailEnd/>
                </a:ln>
              </p:spPr>
            </p:pic>
            <p:grpSp>
              <p:nvGrpSpPr>
                <p:cNvPr id="21" name="Группа 48"/>
                <p:cNvGrpSpPr>
                  <a:grpSpLocks/>
                </p:cNvGrpSpPr>
                <p:nvPr/>
              </p:nvGrpSpPr>
              <p:grpSpPr bwMode="auto">
                <a:xfrm>
                  <a:off x="323850" y="623888"/>
                  <a:ext cx="6280150" cy="3752850"/>
                  <a:chOff x="323850" y="623888"/>
                  <a:chExt cx="6280150" cy="3752850"/>
                </a:xfrm>
                <a:grpFill/>
              </p:grpSpPr>
              <p:sp>
                <p:nvSpPr>
                  <p:cNvPr id="33808" name="TextBox 6"/>
                  <p:cNvSpPr txBox="1">
                    <a:spLocks noChangeArrowheads="1"/>
                  </p:cNvSpPr>
                  <p:nvPr/>
                </p:nvSpPr>
                <p:spPr bwMode="auto">
                  <a:xfrm>
                    <a:off x="4829175" y="1220788"/>
                    <a:ext cx="1774825" cy="369887"/>
                  </a:xfrm>
                  <a:prstGeom prst="rect">
                    <a:avLst/>
                  </a:prstGeom>
                  <a:grpFill/>
                  <a:ln w="9525">
                    <a:noFill/>
                    <a:miter lim="800000"/>
                    <a:headEnd/>
                    <a:tailEnd/>
                  </a:ln>
                </p:spPr>
                <p:txBody>
                  <a:bodyPr wrap="none">
                    <a:spAutoFit/>
                  </a:bodyPr>
                  <a:lstStyle/>
                  <a:p>
                    <a:pPr>
                      <a:defRPr/>
                    </a:pPr>
                    <a:r>
                      <a:rPr lang="en-US">
                        <a:ea typeface="+mn-ea"/>
                      </a:rPr>
                      <a:t>merging beams</a:t>
                    </a:r>
                    <a:endParaRPr lang="ru-RU">
                      <a:ea typeface="+mn-ea"/>
                    </a:endParaRPr>
                  </a:p>
                </p:txBody>
              </p:sp>
              <p:sp>
                <p:nvSpPr>
                  <p:cNvPr id="33809" name="TextBox 8"/>
                  <p:cNvSpPr txBox="1">
                    <a:spLocks noChangeArrowheads="1"/>
                  </p:cNvSpPr>
                  <p:nvPr/>
                </p:nvSpPr>
                <p:spPr bwMode="auto">
                  <a:xfrm>
                    <a:off x="1547341" y="2288370"/>
                    <a:ext cx="719137" cy="400050"/>
                  </a:xfrm>
                  <a:prstGeom prst="rect">
                    <a:avLst/>
                  </a:prstGeom>
                  <a:noFill/>
                  <a:ln w="9525">
                    <a:noFill/>
                    <a:miter lim="800000"/>
                    <a:headEnd/>
                    <a:tailEnd/>
                  </a:ln>
                </p:spPr>
                <p:txBody>
                  <a:bodyPr wrap="none">
                    <a:spAutoFit/>
                  </a:bodyPr>
                  <a:lstStyle/>
                  <a:p>
                    <a:pPr>
                      <a:defRPr/>
                    </a:pPr>
                    <a:r>
                      <a:rPr lang="en-US" sz="2000" dirty="0">
                        <a:ea typeface="+mn-ea"/>
                      </a:rPr>
                      <a:t>U</a:t>
                    </a:r>
                    <a:r>
                      <a:rPr lang="en-US" sz="2400" baseline="30000" dirty="0">
                        <a:ea typeface="+mn-ea"/>
                      </a:rPr>
                      <a:t>92+</a:t>
                    </a:r>
                    <a:endParaRPr lang="ru-RU" sz="2400" baseline="30000" dirty="0">
                      <a:ea typeface="+mn-ea"/>
                    </a:endParaRPr>
                  </a:p>
                </p:txBody>
              </p:sp>
              <p:sp>
                <p:nvSpPr>
                  <p:cNvPr id="33810" name="TextBox 10"/>
                  <p:cNvSpPr txBox="1">
                    <a:spLocks noChangeArrowheads="1"/>
                  </p:cNvSpPr>
                  <p:nvPr/>
                </p:nvSpPr>
                <p:spPr bwMode="auto">
                  <a:xfrm>
                    <a:off x="2587625" y="1357313"/>
                    <a:ext cx="719138" cy="400050"/>
                  </a:xfrm>
                  <a:prstGeom prst="rect">
                    <a:avLst/>
                  </a:prstGeom>
                  <a:grpFill/>
                  <a:ln w="9525">
                    <a:noFill/>
                    <a:miter lim="800000"/>
                    <a:headEnd/>
                    <a:tailEnd/>
                  </a:ln>
                </p:spPr>
                <p:txBody>
                  <a:bodyPr wrap="none">
                    <a:spAutoFit/>
                  </a:bodyPr>
                  <a:lstStyle/>
                  <a:p>
                    <a:pPr>
                      <a:defRPr/>
                    </a:pPr>
                    <a:r>
                      <a:rPr lang="en-US" sz="2000">
                        <a:ea typeface="+mn-ea"/>
                      </a:rPr>
                      <a:t>U</a:t>
                    </a:r>
                    <a:r>
                      <a:rPr lang="en-US" sz="2400" baseline="30000">
                        <a:ea typeface="+mn-ea"/>
                      </a:rPr>
                      <a:t>92+</a:t>
                    </a:r>
                    <a:endParaRPr lang="ru-RU" sz="2400" baseline="30000">
                      <a:ea typeface="+mn-ea"/>
                    </a:endParaRPr>
                  </a:p>
                </p:txBody>
              </p:sp>
              <p:sp>
                <p:nvSpPr>
                  <p:cNvPr id="33811" name="TextBox 11"/>
                  <p:cNvSpPr txBox="1">
                    <a:spLocks noChangeArrowheads="1"/>
                  </p:cNvSpPr>
                  <p:nvPr/>
                </p:nvSpPr>
                <p:spPr bwMode="auto">
                  <a:xfrm>
                    <a:off x="2165350" y="819150"/>
                    <a:ext cx="719138" cy="400050"/>
                  </a:xfrm>
                  <a:prstGeom prst="rect">
                    <a:avLst/>
                  </a:prstGeom>
                  <a:grpFill/>
                  <a:ln w="9525">
                    <a:noFill/>
                    <a:miter lim="800000"/>
                    <a:headEnd/>
                    <a:tailEnd/>
                  </a:ln>
                </p:spPr>
                <p:txBody>
                  <a:bodyPr wrap="none">
                    <a:spAutoFit/>
                  </a:bodyPr>
                  <a:lstStyle/>
                  <a:p>
                    <a:pPr>
                      <a:defRPr/>
                    </a:pPr>
                    <a:r>
                      <a:rPr lang="en-US" sz="2000">
                        <a:ea typeface="+mn-ea"/>
                      </a:rPr>
                      <a:t>U</a:t>
                    </a:r>
                    <a:r>
                      <a:rPr lang="en-US" sz="2400" baseline="30000">
                        <a:ea typeface="+mn-ea"/>
                      </a:rPr>
                      <a:t>92+</a:t>
                    </a:r>
                    <a:endParaRPr lang="ru-RU" sz="2400" baseline="30000">
                      <a:ea typeface="+mn-ea"/>
                    </a:endParaRPr>
                  </a:p>
                </p:txBody>
              </p:sp>
              <p:sp>
                <p:nvSpPr>
                  <p:cNvPr id="33812" name="TextBox 91"/>
                  <p:cNvSpPr txBox="1">
                    <a:spLocks noChangeArrowheads="1"/>
                  </p:cNvSpPr>
                  <p:nvPr/>
                </p:nvSpPr>
                <p:spPr bwMode="auto">
                  <a:xfrm>
                    <a:off x="1444625" y="3976688"/>
                    <a:ext cx="719138" cy="400050"/>
                  </a:xfrm>
                  <a:prstGeom prst="rect">
                    <a:avLst/>
                  </a:prstGeom>
                  <a:grpFill/>
                  <a:ln w="9525">
                    <a:noFill/>
                    <a:miter lim="800000"/>
                    <a:headEnd/>
                    <a:tailEnd/>
                  </a:ln>
                </p:spPr>
                <p:txBody>
                  <a:bodyPr wrap="none">
                    <a:spAutoFit/>
                  </a:bodyPr>
                  <a:lstStyle/>
                  <a:p>
                    <a:pPr>
                      <a:defRPr/>
                    </a:pPr>
                    <a:r>
                      <a:rPr lang="en-US" sz="2000">
                        <a:ea typeface="+mn-ea"/>
                      </a:rPr>
                      <a:t>U</a:t>
                    </a:r>
                    <a:r>
                      <a:rPr lang="en-US" sz="2400" baseline="30000">
                        <a:ea typeface="+mn-ea"/>
                      </a:rPr>
                      <a:t>92+</a:t>
                    </a:r>
                    <a:endParaRPr lang="ru-RU" sz="2400" baseline="30000">
                      <a:ea typeface="+mn-ea"/>
                    </a:endParaRPr>
                  </a:p>
                </p:txBody>
              </p:sp>
              <p:sp>
                <p:nvSpPr>
                  <p:cNvPr id="33813" name="TextBox 92"/>
                  <p:cNvSpPr txBox="1">
                    <a:spLocks noChangeArrowheads="1"/>
                  </p:cNvSpPr>
                  <p:nvPr/>
                </p:nvSpPr>
                <p:spPr bwMode="auto">
                  <a:xfrm>
                    <a:off x="1477963" y="3028950"/>
                    <a:ext cx="717550" cy="400050"/>
                  </a:xfrm>
                  <a:prstGeom prst="rect">
                    <a:avLst/>
                  </a:prstGeom>
                  <a:grpFill/>
                  <a:ln w="9525">
                    <a:noFill/>
                    <a:miter lim="800000"/>
                    <a:headEnd/>
                    <a:tailEnd/>
                  </a:ln>
                </p:spPr>
                <p:txBody>
                  <a:bodyPr wrap="none">
                    <a:spAutoFit/>
                  </a:bodyPr>
                  <a:lstStyle/>
                  <a:p>
                    <a:pPr>
                      <a:defRPr/>
                    </a:pPr>
                    <a:r>
                      <a:rPr lang="en-US" sz="2000">
                        <a:ea typeface="+mn-ea"/>
                      </a:rPr>
                      <a:t>U</a:t>
                    </a:r>
                    <a:r>
                      <a:rPr lang="en-US" sz="2400" baseline="30000">
                        <a:ea typeface="+mn-ea"/>
                      </a:rPr>
                      <a:t>35+</a:t>
                    </a:r>
                    <a:endParaRPr lang="ru-RU" sz="2400" baseline="30000">
                      <a:ea typeface="+mn-ea"/>
                    </a:endParaRPr>
                  </a:p>
                </p:txBody>
              </p:sp>
              <p:sp>
                <p:nvSpPr>
                  <p:cNvPr id="33814" name="TextBox 93"/>
                  <p:cNvSpPr txBox="1">
                    <a:spLocks noChangeArrowheads="1"/>
                  </p:cNvSpPr>
                  <p:nvPr/>
                </p:nvSpPr>
                <p:spPr bwMode="auto">
                  <a:xfrm>
                    <a:off x="900113" y="3284538"/>
                    <a:ext cx="1120775" cy="369887"/>
                  </a:xfrm>
                  <a:prstGeom prst="rect">
                    <a:avLst/>
                  </a:prstGeom>
                  <a:grpFill/>
                  <a:ln w="9525">
                    <a:noFill/>
                    <a:miter lim="800000"/>
                    <a:headEnd/>
                    <a:tailEnd/>
                  </a:ln>
                </p:spPr>
                <p:txBody>
                  <a:bodyPr wrap="none">
                    <a:spAutoFit/>
                  </a:bodyPr>
                  <a:lstStyle/>
                  <a:p>
                    <a:pPr>
                      <a:defRPr/>
                    </a:pPr>
                    <a:r>
                      <a:rPr lang="en-US">
                        <a:ea typeface="+mn-ea"/>
                      </a:rPr>
                      <a:t>BUSTER</a:t>
                    </a:r>
                    <a:endParaRPr lang="ru-RU">
                      <a:ea typeface="+mn-ea"/>
                    </a:endParaRPr>
                  </a:p>
                </p:txBody>
              </p:sp>
              <p:sp>
                <p:nvSpPr>
                  <p:cNvPr id="33815" name="TextBox 94"/>
                  <p:cNvSpPr txBox="1">
                    <a:spLocks noChangeArrowheads="1"/>
                  </p:cNvSpPr>
                  <p:nvPr/>
                </p:nvSpPr>
                <p:spPr bwMode="auto">
                  <a:xfrm>
                    <a:off x="2411413" y="3716338"/>
                    <a:ext cx="1646237" cy="369887"/>
                  </a:xfrm>
                  <a:prstGeom prst="rect">
                    <a:avLst/>
                  </a:prstGeom>
                  <a:grpFill/>
                  <a:ln w="9525">
                    <a:noFill/>
                    <a:miter lim="800000"/>
                    <a:headEnd/>
                    <a:tailEnd/>
                  </a:ln>
                </p:spPr>
                <p:txBody>
                  <a:bodyPr wrap="none">
                    <a:spAutoFit/>
                  </a:bodyPr>
                  <a:lstStyle/>
                  <a:p>
                    <a:pPr>
                      <a:defRPr/>
                    </a:pPr>
                    <a:r>
                      <a:rPr lang="en-US">
                        <a:ea typeface="+mn-ea"/>
                      </a:rPr>
                      <a:t>NUCLOTRON</a:t>
                    </a:r>
                    <a:endParaRPr lang="ru-RU">
                      <a:ea typeface="+mn-ea"/>
                    </a:endParaRPr>
                  </a:p>
                </p:txBody>
              </p:sp>
              <p:sp>
                <p:nvSpPr>
                  <p:cNvPr id="33816" name="TextBox 95"/>
                  <p:cNvSpPr txBox="1">
                    <a:spLocks noChangeArrowheads="1"/>
                  </p:cNvSpPr>
                  <p:nvPr/>
                </p:nvSpPr>
                <p:spPr bwMode="auto">
                  <a:xfrm>
                    <a:off x="3719513" y="623888"/>
                    <a:ext cx="915987" cy="368300"/>
                  </a:xfrm>
                  <a:prstGeom prst="rect">
                    <a:avLst/>
                  </a:prstGeom>
                  <a:grpFill/>
                  <a:ln w="9525">
                    <a:noFill/>
                    <a:miter lim="800000"/>
                    <a:headEnd/>
                    <a:tailEnd/>
                  </a:ln>
                </p:spPr>
                <p:txBody>
                  <a:bodyPr wrap="none">
                    <a:spAutoFit/>
                  </a:bodyPr>
                  <a:lstStyle/>
                  <a:p>
                    <a:pPr>
                      <a:defRPr/>
                    </a:pPr>
                    <a:r>
                      <a:rPr lang="en-US" dirty="0">
                        <a:ea typeface="+mn-ea"/>
                      </a:rPr>
                      <a:t>RINGS</a:t>
                    </a:r>
                    <a:endParaRPr lang="ru-RU" dirty="0">
                      <a:ea typeface="+mn-ea"/>
                    </a:endParaRPr>
                  </a:p>
                </p:txBody>
              </p:sp>
              <p:sp>
                <p:nvSpPr>
                  <p:cNvPr id="33817" name="TextBox 48"/>
                  <p:cNvSpPr txBox="1">
                    <a:spLocks noChangeArrowheads="1"/>
                  </p:cNvSpPr>
                  <p:nvPr/>
                </p:nvSpPr>
                <p:spPr bwMode="auto">
                  <a:xfrm>
                    <a:off x="323850" y="836613"/>
                    <a:ext cx="1878013" cy="369887"/>
                  </a:xfrm>
                  <a:prstGeom prst="rect">
                    <a:avLst/>
                  </a:prstGeom>
                  <a:grpFill/>
                  <a:ln w="9525">
                    <a:noFill/>
                    <a:miter lim="800000"/>
                    <a:headEnd/>
                    <a:tailEnd/>
                  </a:ln>
                </p:spPr>
                <p:txBody>
                  <a:bodyPr wrap="none">
                    <a:spAutoFit/>
                  </a:bodyPr>
                  <a:lstStyle/>
                  <a:p>
                    <a:pPr>
                      <a:defRPr/>
                    </a:pPr>
                    <a:r>
                      <a:rPr lang="en-US">
                        <a:ea typeface="+mn-ea"/>
                      </a:rPr>
                      <a:t>ΔE</a:t>
                    </a:r>
                    <a:r>
                      <a:rPr lang="en-US" baseline="-25000">
                        <a:ea typeface="+mn-ea"/>
                      </a:rPr>
                      <a:t>LAB</a:t>
                    </a:r>
                    <a:r>
                      <a:rPr lang="en-US">
                        <a:ea typeface="+mn-ea"/>
                      </a:rPr>
                      <a:t>= 2 GeV·A</a:t>
                    </a:r>
                    <a:endParaRPr lang="ru-RU">
                      <a:ea typeface="+mn-ea"/>
                    </a:endParaRPr>
                  </a:p>
                </p:txBody>
              </p:sp>
            </p:grpSp>
          </p:grpSp>
        </p:grpSp>
        <p:sp>
          <p:nvSpPr>
            <p:cNvPr id="33802" name="TextBox 59"/>
            <p:cNvSpPr txBox="1">
              <a:spLocks noChangeArrowheads="1"/>
            </p:cNvSpPr>
            <p:nvPr/>
          </p:nvSpPr>
          <p:spPr bwMode="auto">
            <a:xfrm>
              <a:off x="78661" y="404664"/>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r>
                <a:rPr lang="en-US" b="1"/>
                <a:t>NICA</a:t>
              </a:r>
              <a:endParaRPr lang="ru-RU" b="1"/>
            </a:p>
          </p:txBody>
        </p:sp>
      </p:grpSp>
    </p:spTree>
    <p:extLst>
      <p:ext uri="{BB962C8B-B14F-4D97-AF65-F5344CB8AC3E}">
        <p14:creationId xmlns:p14="http://schemas.microsoft.com/office/powerpoint/2010/main" val="382726602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dirty="0" smtClean="0">
                <a:solidFill>
                  <a:srgbClr val="0000FF"/>
                </a:solidFill>
                <a:latin typeface="Times New Roman" pitchFamily="18" charset="0"/>
                <a:cs typeface="Times New Roman" pitchFamily="18" charset="0"/>
              </a:rPr>
              <a:t>NICA - IV </a:t>
            </a:r>
            <a:r>
              <a:rPr kumimoji="0" lang="en-US" dirty="0">
                <a:solidFill>
                  <a:srgbClr val="0000FF"/>
                </a:solidFill>
                <a:latin typeface="Times New Roman" pitchFamily="18" charset="0"/>
                <a:cs typeface="Times New Roman" pitchFamily="18" charset="0"/>
              </a:rPr>
              <a:t>accelerator complex</a:t>
            </a:r>
          </a:p>
        </p:txBody>
      </p:sp>
      <p:grpSp>
        <p:nvGrpSpPr>
          <p:cNvPr id="57346" name="Group 5"/>
          <p:cNvGrpSpPr>
            <a:grpSpLocks/>
          </p:cNvGrpSpPr>
          <p:nvPr/>
        </p:nvGrpSpPr>
        <p:grpSpPr bwMode="auto">
          <a:xfrm>
            <a:off x="323528" y="3848100"/>
            <a:ext cx="2654300" cy="2405063"/>
            <a:chOff x="465" y="1900"/>
            <a:chExt cx="1672" cy="1515"/>
          </a:xfrm>
        </p:grpSpPr>
        <p:sp>
          <p:nvSpPr>
            <p:cNvPr id="57390" name="Oval 62"/>
            <p:cNvSpPr>
              <a:spLocks noChangeArrowheads="1"/>
            </p:cNvSpPr>
            <p:nvPr/>
          </p:nvSpPr>
          <p:spPr bwMode="auto">
            <a:xfrm>
              <a:off x="465" y="1900"/>
              <a:ext cx="1672" cy="1515"/>
            </a:xfrm>
            <a:prstGeom prst="ellipse">
              <a:avLst/>
            </a:prstGeom>
            <a:solidFill>
              <a:srgbClr val="FFFFFF"/>
            </a:solidFill>
            <a:ln w="28575">
              <a:solidFill>
                <a:srgbClr val="000000"/>
              </a:solidFill>
              <a:prstDash val="dash"/>
              <a:round/>
              <a:headEnd/>
              <a:tailEnd/>
            </a:ln>
          </p:spPr>
          <p:txBody>
            <a:bodyPr/>
            <a:lstStyle/>
            <a:p>
              <a:endParaRPr lang="ru-RU" baseline="30000">
                <a:latin typeface="Times New Roman" pitchFamily="18" charset="0"/>
                <a:cs typeface="Times New Roman" pitchFamily="18" charset="0"/>
              </a:endParaRPr>
            </a:p>
          </p:txBody>
        </p:sp>
        <p:sp>
          <p:nvSpPr>
            <p:cNvPr id="57391" name="Text Box 63"/>
            <p:cNvSpPr txBox="1">
              <a:spLocks noChangeArrowheads="1"/>
            </p:cNvSpPr>
            <p:nvPr/>
          </p:nvSpPr>
          <p:spPr bwMode="auto">
            <a:xfrm>
              <a:off x="592" y="2362"/>
              <a:ext cx="1431" cy="65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err="1">
                  <a:solidFill>
                    <a:srgbClr val="FF0000"/>
                  </a:solidFill>
                  <a:latin typeface="Times New Roman" pitchFamily="18" charset="0"/>
                  <a:cs typeface="Times New Roman" pitchFamily="18" charset="0"/>
                </a:rPr>
                <a:t>Nuclotron</a:t>
              </a:r>
              <a:r>
                <a:rPr kumimoji="0" lang="en-US" sz="1600" b="1" u="sng" dirty="0">
                  <a:solidFill>
                    <a:srgbClr val="FF0000"/>
                  </a:solidFill>
                  <a:latin typeface="Times New Roman" pitchFamily="18" charset="0"/>
                  <a:cs typeface="Times New Roman" pitchFamily="18" charset="0"/>
                </a:rPr>
                <a:t> (45 Tm)</a:t>
              </a:r>
            </a:p>
            <a:p>
              <a:pPr algn="ctr"/>
              <a:r>
                <a:rPr kumimoji="0" lang="en-US" sz="1600" b="1" dirty="0" smtClean="0">
                  <a:solidFill>
                    <a:srgbClr val="000066"/>
                  </a:solidFill>
                  <a:latin typeface="Times New Roman" pitchFamily="18" charset="0"/>
                  <a:cs typeface="Times New Roman" pitchFamily="18" charset="0"/>
                </a:rPr>
                <a:t>acceleration </a:t>
              </a:r>
              <a:r>
                <a:rPr kumimoji="0" lang="en-US" sz="1600" b="1" dirty="0">
                  <a:solidFill>
                    <a:srgbClr val="000066"/>
                  </a:solidFill>
                  <a:latin typeface="Times New Roman" pitchFamily="18" charset="0"/>
                  <a:cs typeface="Times New Roman" pitchFamily="18" charset="0"/>
                </a:rPr>
                <a:t>up to </a:t>
              </a:r>
            </a:p>
            <a:p>
              <a:pPr algn="ctr"/>
              <a:r>
                <a:rPr kumimoji="0" lang="en-US" sz="1600" b="1" dirty="0">
                  <a:solidFill>
                    <a:srgbClr val="000066"/>
                  </a:solidFill>
                  <a:latin typeface="Times New Roman" pitchFamily="18" charset="0"/>
                  <a:cs typeface="Times New Roman" pitchFamily="18" charset="0"/>
                </a:rPr>
                <a:t>1 - 4.5 </a:t>
              </a:r>
              <a:r>
                <a:rPr kumimoji="0" lang="en-US" sz="1600" b="1" dirty="0" err="1">
                  <a:solidFill>
                    <a:srgbClr val="000066"/>
                  </a:solidFill>
                  <a:latin typeface="Times New Roman" pitchFamily="18" charset="0"/>
                  <a:cs typeface="Times New Roman" pitchFamily="18" charset="0"/>
                </a:rPr>
                <a:t>GeV</a:t>
              </a:r>
              <a:r>
                <a:rPr kumimoji="0" lang="en-US" sz="1600" b="1" dirty="0">
                  <a:solidFill>
                    <a:srgbClr val="000066"/>
                  </a:solidFill>
                  <a:latin typeface="Times New Roman" pitchFamily="18" charset="0"/>
                  <a:cs typeface="Times New Roman" pitchFamily="18" charset="0"/>
                </a:rPr>
                <a:t>/u max.</a:t>
              </a:r>
              <a:endParaRPr kumimoji="0" lang="ru-RU" sz="1600" b="1" dirty="0">
                <a:solidFill>
                  <a:srgbClr val="008000"/>
                </a:solidFill>
                <a:latin typeface="Times New Roman" pitchFamily="18" charset="0"/>
                <a:cs typeface="Times New Roman" pitchFamily="18" charset="0"/>
              </a:endParaRPr>
            </a:p>
          </p:txBody>
        </p:sp>
      </p:grpSp>
      <p:sp>
        <p:nvSpPr>
          <p:cNvPr id="570457" name="Line 89"/>
          <p:cNvSpPr>
            <a:spLocks noChangeShapeType="1"/>
          </p:cNvSpPr>
          <p:nvPr/>
        </p:nvSpPr>
        <p:spPr bwMode="auto">
          <a:xfrm flipH="1">
            <a:off x="496888" y="2255838"/>
            <a:ext cx="4762" cy="1295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latin typeface="Times New Roman" pitchFamily="18" charset="0"/>
              <a:cs typeface="Times New Roman" pitchFamily="18" charset="0"/>
            </a:endParaRPr>
          </a:p>
        </p:txBody>
      </p:sp>
      <p:sp>
        <p:nvSpPr>
          <p:cNvPr id="3" name="Line 89"/>
          <p:cNvSpPr>
            <a:spLocks noChangeShapeType="1"/>
          </p:cNvSpPr>
          <p:nvPr/>
        </p:nvSpPr>
        <p:spPr bwMode="auto">
          <a:xfrm flipH="1">
            <a:off x="323529" y="3717925"/>
            <a:ext cx="179710" cy="136725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latin typeface="Times New Roman" pitchFamily="18" charset="0"/>
              <a:cs typeface="Times New Roman" pitchFamily="18" charset="0"/>
            </a:endParaRPr>
          </a:p>
        </p:txBody>
      </p:sp>
      <p:grpSp>
        <p:nvGrpSpPr>
          <p:cNvPr id="39964" name="Group 28"/>
          <p:cNvGrpSpPr>
            <a:grpSpLocks/>
          </p:cNvGrpSpPr>
          <p:nvPr/>
        </p:nvGrpSpPr>
        <p:grpSpPr bwMode="auto">
          <a:xfrm>
            <a:off x="395536" y="3427413"/>
            <a:ext cx="1754857" cy="409575"/>
            <a:chOff x="176" y="2035"/>
            <a:chExt cx="2851" cy="258"/>
          </a:xfrm>
        </p:grpSpPr>
        <p:sp>
          <p:nvSpPr>
            <p:cNvPr id="57382" name="Rectangle 81" descr="Темный диагональный 2"/>
            <p:cNvSpPr>
              <a:spLocks noChangeArrowheads="1"/>
            </p:cNvSpPr>
            <p:nvPr/>
          </p:nvSpPr>
          <p:spPr bwMode="auto">
            <a:xfrm rot="-5400000">
              <a:off x="296" y="2012"/>
              <a:ext cx="66" cy="305"/>
            </a:xfrm>
            <a:prstGeom prst="rect">
              <a:avLst/>
            </a:prstGeom>
            <a:pattFill prst="dkUpDiag">
              <a:fgClr>
                <a:srgbClr val="000000"/>
              </a:fgClr>
              <a:bgClr>
                <a:srgbClr val="FFFFFF"/>
              </a:bgClr>
            </a:pattFill>
            <a:ln w="28575">
              <a:solidFill>
                <a:srgbClr val="000000"/>
              </a:solidFill>
              <a:miter lim="800000"/>
              <a:headEnd/>
              <a:tailEnd/>
            </a:ln>
          </p:spPr>
          <p:txBody>
            <a:bodyPr vert="eaVert"/>
            <a:lstStyle/>
            <a:p>
              <a:endParaRPr lang="ru-RU" baseline="30000">
                <a:latin typeface="Times New Roman" pitchFamily="18" charset="0"/>
                <a:cs typeface="Times New Roman" pitchFamily="18" charset="0"/>
              </a:endParaRPr>
            </a:p>
          </p:txBody>
        </p:sp>
        <p:sp>
          <p:nvSpPr>
            <p:cNvPr id="57383" name="Text Box 97"/>
            <p:cNvSpPr txBox="1">
              <a:spLocks noChangeArrowheads="1"/>
            </p:cNvSpPr>
            <p:nvPr/>
          </p:nvSpPr>
          <p:spPr bwMode="auto">
            <a:xfrm>
              <a:off x="512" y="2035"/>
              <a:ext cx="2515" cy="258"/>
            </a:xfrm>
            <a:prstGeom prst="rect">
              <a:avLst/>
            </a:prstGeom>
            <a:solidFill>
              <a:schemeClr val="bg1"/>
            </a:solidFill>
            <a:ln w="19050">
              <a:solidFill>
                <a:srgbClr val="FF0000"/>
              </a:solidFill>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smtClean="0">
                  <a:solidFill>
                    <a:srgbClr val="000066"/>
                  </a:solidFill>
                  <a:latin typeface="Times New Roman" pitchFamily="18" charset="0"/>
                  <a:cs typeface="Times New Roman" pitchFamily="18" charset="0"/>
                </a:rPr>
                <a:t>Stripping</a:t>
              </a:r>
              <a:endParaRPr kumimoji="0" lang="ru-RU" sz="1600" b="1" dirty="0">
                <a:solidFill>
                  <a:srgbClr val="FF0000"/>
                </a:solidFill>
                <a:latin typeface="Times New Roman" pitchFamily="18" charset="0"/>
                <a:cs typeface="Times New Roman" pitchFamily="18" charset="0"/>
              </a:endParaRPr>
            </a:p>
          </p:txBody>
        </p:sp>
      </p:grpSp>
      <p:grpSp>
        <p:nvGrpSpPr>
          <p:cNvPr id="57370" name="Group 36"/>
          <p:cNvGrpSpPr>
            <a:grpSpLocks/>
          </p:cNvGrpSpPr>
          <p:nvPr/>
        </p:nvGrpSpPr>
        <p:grpSpPr bwMode="auto">
          <a:xfrm>
            <a:off x="4395788" y="5257502"/>
            <a:ext cx="4340225" cy="1339850"/>
            <a:chOff x="2758" y="2780"/>
            <a:chExt cx="2734" cy="844"/>
          </a:xfrm>
        </p:grpSpPr>
        <p:sp>
          <p:nvSpPr>
            <p:cNvPr id="57372" name="Oval 69"/>
            <p:cNvSpPr>
              <a:spLocks noChangeArrowheads="1"/>
            </p:cNvSpPr>
            <p:nvPr/>
          </p:nvSpPr>
          <p:spPr bwMode="auto">
            <a:xfrm>
              <a:off x="2758" y="2781"/>
              <a:ext cx="860" cy="842"/>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Times New Roman" pitchFamily="18" charset="0"/>
                <a:cs typeface="Times New Roman" pitchFamily="18" charset="0"/>
              </a:endParaRPr>
            </a:p>
          </p:txBody>
        </p:sp>
        <p:sp>
          <p:nvSpPr>
            <p:cNvPr id="57373" name="Oval 70"/>
            <p:cNvSpPr>
              <a:spLocks noChangeArrowheads="1"/>
            </p:cNvSpPr>
            <p:nvPr/>
          </p:nvSpPr>
          <p:spPr bwMode="auto">
            <a:xfrm>
              <a:off x="4632" y="2781"/>
              <a:ext cx="860" cy="843"/>
            </a:xfrm>
            <a:prstGeom prst="ellipse">
              <a:avLst/>
            </a:prstGeom>
            <a:noFill/>
            <a:ln w="3810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Times New Roman" pitchFamily="18" charset="0"/>
                <a:cs typeface="Times New Roman" pitchFamily="18" charset="0"/>
              </a:endParaRPr>
            </a:p>
          </p:txBody>
        </p:sp>
        <p:sp>
          <p:nvSpPr>
            <p:cNvPr id="57374" name="Oval 72"/>
            <p:cNvSpPr>
              <a:spLocks noChangeArrowheads="1"/>
            </p:cNvSpPr>
            <p:nvPr/>
          </p:nvSpPr>
          <p:spPr bwMode="auto">
            <a:xfrm>
              <a:off x="2837" y="2788"/>
              <a:ext cx="860" cy="836"/>
            </a:xfrm>
            <a:prstGeom prst="ellipse">
              <a:avLst/>
            </a:prstGeom>
            <a:noFill/>
            <a:ln w="38100">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Times New Roman" pitchFamily="18" charset="0"/>
                <a:cs typeface="Times New Roman" pitchFamily="18" charset="0"/>
              </a:endParaRPr>
            </a:p>
          </p:txBody>
        </p:sp>
        <p:sp>
          <p:nvSpPr>
            <p:cNvPr id="57375" name="Oval 73"/>
            <p:cNvSpPr>
              <a:spLocks noChangeArrowheads="1"/>
            </p:cNvSpPr>
            <p:nvPr/>
          </p:nvSpPr>
          <p:spPr bwMode="auto">
            <a:xfrm>
              <a:off x="4561" y="2780"/>
              <a:ext cx="860" cy="836"/>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Times New Roman" pitchFamily="18" charset="0"/>
                <a:cs typeface="Times New Roman" pitchFamily="18" charset="0"/>
              </a:endParaRPr>
            </a:p>
          </p:txBody>
        </p:sp>
        <p:sp>
          <p:nvSpPr>
            <p:cNvPr id="57376" name="Rectangle 74"/>
            <p:cNvSpPr>
              <a:spLocks noChangeArrowheads="1"/>
            </p:cNvSpPr>
            <p:nvPr/>
          </p:nvSpPr>
          <p:spPr bwMode="auto">
            <a:xfrm>
              <a:off x="3268" y="2788"/>
              <a:ext cx="1723" cy="836"/>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ru-RU" baseline="30000">
                <a:latin typeface="Times New Roman" pitchFamily="18" charset="0"/>
                <a:cs typeface="Times New Roman" pitchFamily="18" charset="0"/>
              </a:endParaRPr>
            </a:p>
          </p:txBody>
        </p:sp>
        <p:sp>
          <p:nvSpPr>
            <p:cNvPr id="57377" name="Line 75"/>
            <p:cNvSpPr>
              <a:spLocks noChangeShapeType="1"/>
            </p:cNvSpPr>
            <p:nvPr/>
          </p:nvSpPr>
          <p:spPr bwMode="auto">
            <a:xfrm flipV="1">
              <a:off x="3268" y="2780"/>
              <a:ext cx="1707" cy="8"/>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latin typeface="Times New Roman" pitchFamily="18" charset="0"/>
                <a:cs typeface="Times New Roman" pitchFamily="18" charset="0"/>
              </a:endParaRPr>
            </a:p>
          </p:txBody>
        </p:sp>
        <p:sp>
          <p:nvSpPr>
            <p:cNvPr id="57378" name="Line 76"/>
            <p:cNvSpPr>
              <a:spLocks noChangeShapeType="1"/>
            </p:cNvSpPr>
            <p:nvPr/>
          </p:nvSpPr>
          <p:spPr bwMode="auto">
            <a:xfrm>
              <a:off x="3303" y="3624"/>
              <a:ext cx="1564" cy="0"/>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latin typeface="Times New Roman" pitchFamily="18" charset="0"/>
                <a:cs typeface="Times New Roman" pitchFamily="18" charset="0"/>
              </a:endParaRPr>
            </a:p>
          </p:txBody>
        </p:sp>
      </p:grpSp>
      <p:sp>
        <p:nvSpPr>
          <p:cNvPr id="57371" name="Text Box 77"/>
          <p:cNvSpPr txBox="1">
            <a:spLocks noChangeArrowheads="1"/>
          </p:cNvSpPr>
          <p:nvPr/>
        </p:nvSpPr>
        <p:spPr bwMode="auto">
          <a:xfrm>
            <a:off x="4643438" y="5411490"/>
            <a:ext cx="34575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800" b="1" dirty="0">
                <a:solidFill>
                  <a:srgbClr val="FF0000"/>
                </a:solidFill>
                <a:latin typeface="Times New Roman" pitchFamily="18" charset="0"/>
                <a:cs typeface="Times New Roman" pitchFamily="18" charset="0"/>
              </a:rPr>
              <a:t>Two SC</a:t>
            </a:r>
          </a:p>
          <a:p>
            <a:pPr algn="ctr"/>
            <a:r>
              <a:rPr kumimoji="0" lang="en-US" sz="1800" b="1" dirty="0">
                <a:solidFill>
                  <a:srgbClr val="FF0000"/>
                </a:solidFill>
                <a:latin typeface="Times New Roman" pitchFamily="18" charset="0"/>
                <a:cs typeface="Times New Roman" pitchFamily="18" charset="0"/>
              </a:rPr>
              <a:t>collider </a:t>
            </a:r>
            <a:r>
              <a:rPr kumimoji="0" lang="en-US" sz="1800" b="1" dirty="0" smtClean="0">
                <a:solidFill>
                  <a:srgbClr val="FF0000"/>
                </a:solidFill>
                <a:latin typeface="Times New Roman" pitchFamily="18" charset="0"/>
                <a:cs typeface="Times New Roman" pitchFamily="18" charset="0"/>
              </a:rPr>
              <a:t>rings:</a:t>
            </a:r>
          </a:p>
          <a:p>
            <a:pPr algn="ctr"/>
            <a:r>
              <a:rPr kumimoji="0" lang="en-US" sz="1800" b="1" dirty="0">
                <a:solidFill>
                  <a:srgbClr val="FF0000"/>
                </a:solidFill>
                <a:latin typeface="Times New Roman" pitchFamily="18" charset="0"/>
                <a:cs typeface="Times New Roman" pitchFamily="18" charset="0"/>
              </a:rPr>
              <a:t>e</a:t>
            </a:r>
            <a:r>
              <a:rPr kumimoji="0" lang="en-US" sz="1800" b="1" dirty="0" smtClean="0">
                <a:solidFill>
                  <a:srgbClr val="FF0000"/>
                </a:solidFill>
                <a:latin typeface="Times New Roman" pitchFamily="18" charset="0"/>
                <a:cs typeface="Times New Roman" pitchFamily="18" charset="0"/>
              </a:rPr>
              <a:t>- (1 </a:t>
            </a:r>
            <a:r>
              <a:rPr kumimoji="0" lang="en-US" sz="1800" b="1" dirty="0" err="1" smtClean="0">
                <a:solidFill>
                  <a:srgbClr val="FF0000"/>
                </a:solidFill>
                <a:latin typeface="Times New Roman" pitchFamily="18" charset="0"/>
                <a:cs typeface="Times New Roman" pitchFamily="18" charset="0"/>
              </a:rPr>
              <a:t>GeV</a:t>
            </a:r>
            <a:r>
              <a:rPr kumimoji="0" lang="en-US" sz="1800" b="1" dirty="0" smtClean="0">
                <a:solidFill>
                  <a:srgbClr val="FF0000"/>
                </a:solidFill>
                <a:latin typeface="Times New Roman" pitchFamily="18" charset="0"/>
                <a:cs typeface="Times New Roman" pitchFamily="18" charset="0"/>
              </a:rPr>
              <a:t>) x </a:t>
            </a:r>
            <a:r>
              <a:rPr kumimoji="0" lang="en-US" sz="1800" b="1" dirty="0" err="1" smtClean="0">
                <a:solidFill>
                  <a:srgbClr val="FF0000"/>
                </a:solidFill>
                <a:latin typeface="Times New Roman" pitchFamily="18" charset="0"/>
                <a:cs typeface="Times New Roman" pitchFamily="18" charset="0"/>
              </a:rPr>
              <a:t>i</a:t>
            </a:r>
            <a:r>
              <a:rPr kumimoji="0" lang="en-US" sz="1800" b="1" dirty="0" smtClean="0">
                <a:solidFill>
                  <a:srgbClr val="FF0000"/>
                </a:solidFill>
                <a:latin typeface="Times New Roman" pitchFamily="18" charset="0"/>
                <a:cs typeface="Times New Roman" pitchFamily="18" charset="0"/>
              </a:rPr>
              <a:t> (1 </a:t>
            </a:r>
            <a:r>
              <a:rPr kumimoji="0" lang="en-US" sz="1800" b="1" dirty="0" err="1" smtClean="0">
                <a:solidFill>
                  <a:srgbClr val="FF0000"/>
                </a:solidFill>
                <a:latin typeface="Times New Roman" pitchFamily="18" charset="0"/>
                <a:cs typeface="Times New Roman" pitchFamily="18" charset="0"/>
              </a:rPr>
              <a:t>GeV</a:t>
            </a:r>
            <a:r>
              <a:rPr kumimoji="0" lang="en-US" sz="1800" b="1" dirty="0" smtClean="0">
                <a:solidFill>
                  <a:srgbClr val="FF0000"/>
                </a:solidFill>
                <a:latin typeface="Times New Roman" pitchFamily="18" charset="0"/>
                <a:cs typeface="Times New Roman" pitchFamily="18" charset="0"/>
              </a:rPr>
              <a:t>/u)</a:t>
            </a:r>
            <a:endParaRPr kumimoji="0" lang="en-US" sz="1800" b="1" dirty="0">
              <a:solidFill>
                <a:srgbClr val="FF0000"/>
              </a:solidFill>
              <a:latin typeface="Times New Roman" pitchFamily="18" charset="0"/>
              <a:cs typeface="Times New Roman" pitchFamily="18" charset="0"/>
            </a:endParaRPr>
          </a:p>
        </p:txBody>
      </p:sp>
      <p:sp>
        <p:nvSpPr>
          <p:cNvPr id="5143" name="Line 48"/>
          <p:cNvSpPr>
            <a:spLocks noChangeShapeType="1"/>
          </p:cNvSpPr>
          <p:nvPr/>
        </p:nvSpPr>
        <p:spPr bwMode="auto">
          <a:xfrm flipH="1" flipV="1">
            <a:off x="1809750" y="1023938"/>
            <a:ext cx="3048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latin typeface="Times New Roman" pitchFamily="18" charset="0"/>
              <a:cs typeface="Times New Roman" pitchFamily="18" charset="0"/>
            </a:endParaRPr>
          </a:p>
        </p:txBody>
      </p:sp>
      <p:grpSp>
        <p:nvGrpSpPr>
          <p:cNvPr id="57355" name="Группа 1"/>
          <p:cNvGrpSpPr>
            <a:grpSpLocks/>
          </p:cNvGrpSpPr>
          <p:nvPr/>
        </p:nvGrpSpPr>
        <p:grpSpPr bwMode="auto">
          <a:xfrm>
            <a:off x="4868863" y="765175"/>
            <a:ext cx="4060825" cy="417513"/>
            <a:chOff x="4868863" y="765175"/>
            <a:chExt cx="4060825" cy="417513"/>
          </a:xfrm>
        </p:grpSpPr>
        <p:sp>
          <p:nvSpPr>
            <p:cNvPr id="57367" name="Text Box 65"/>
            <p:cNvSpPr txBox="1">
              <a:spLocks noChangeArrowheads="1"/>
            </p:cNvSpPr>
            <p:nvPr/>
          </p:nvSpPr>
          <p:spPr bwMode="auto">
            <a:xfrm>
              <a:off x="4868863" y="801688"/>
              <a:ext cx="2484438" cy="38100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FF0000"/>
                  </a:solidFill>
                  <a:latin typeface="Times New Roman" pitchFamily="18" charset="0"/>
                  <a:cs typeface="Times New Roman" pitchFamily="18" charset="0"/>
                </a:rPr>
                <a:t>Linac HILac</a:t>
              </a:r>
              <a:endParaRPr kumimoji="0" lang="ru-RU" sz="1600" b="1">
                <a:solidFill>
                  <a:srgbClr val="FF0000"/>
                </a:solidFill>
                <a:latin typeface="Times New Roman" pitchFamily="18" charset="0"/>
                <a:cs typeface="Times New Roman" pitchFamily="18" charset="0"/>
              </a:endParaRPr>
            </a:p>
          </p:txBody>
        </p:sp>
        <p:sp>
          <p:nvSpPr>
            <p:cNvPr id="57368" name="Text Box 65"/>
            <p:cNvSpPr txBox="1">
              <a:spLocks noChangeArrowheads="1"/>
            </p:cNvSpPr>
            <p:nvPr/>
          </p:nvSpPr>
          <p:spPr bwMode="auto">
            <a:xfrm>
              <a:off x="7575550" y="765175"/>
              <a:ext cx="1354138" cy="40640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a:solidFill>
                    <a:srgbClr val="FF0000"/>
                  </a:solidFill>
                  <a:latin typeface="Times New Roman" pitchFamily="18" charset="0"/>
                  <a:cs typeface="Times New Roman" pitchFamily="18" charset="0"/>
                </a:rPr>
                <a:t>KRION</a:t>
              </a:r>
              <a:endParaRPr kumimoji="0" lang="ru-RU" sz="1600" b="1">
                <a:solidFill>
                  <a:srgbClr val="FF0000"/>
                </a:solidFill>
                <a:latin typeface="Times New Roman" pitchFamily="18" charset="0"/>
                <a:cs typeface="Times New Roman" pitchFamily="18" charset="0"/>
              </a:endParaRPr>
            </a:p>
          </p:txBody>
        </p:sp>
        <p:sp>
          <p:nvSpPr>
            <p:cNvPr id="57369" name="Line 95"/>
            <p:cNvSpPr>
              <a:spLocks noChangeShapeType="1"/>
            </p:cNvSpPr>
            <p:nvPr/>
          </p:nvSpPr>
          <p:spPr bwMode="auto">
            <a:xfrm flipH="1" flipV="1">
              <a:off x="7373938" y="995363"/>
              <a:ext cx="182563" cy="793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ru-RU">
                <a:latin typeface="Times New Roman" pitchFamily="18" charset="0"/>
                <a:cs typeface="Times New Roman" pitchFamily="18" charset="0"/>
              </a:endParaRPr>
            </a:p>
          </p:txBody>
        </p:sp>
      </p:grpSp>
      <p:sp>
        <p:nvSpPr>
          <p:cNvPr id="57356" name="Oval 79"/>
          <p:cNvSpPr>
            <a:spLocks noChangeArrowheads="1"/>
          </p:cNvSpPr>
          <p:nvPr/>
        </p:nvSpPr>
        <p:spPr bwMode="auto">
          <a:xfrm>
            <a:off x="506413" y="1009650"/>
            <a:ext cx="2470150" cy="2406650"/>
          </a:xfrm>
          <a:prstGeom prst="ellipse">
            <a:avLst/>
          </a:prstGeom>
          <a:noFill/>
          <a:ln w="2857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ru-RU" baseline="30000">
              <a:latin typeface="Times New Roman" pitchFamily="18" charset="0"/>
              <a:cs typeface="Times New Roman" pitchFamily="18" charset="0"/>
            </a:endParaRPr>
          </a:p>
        </p:txBody>
      </p:sp>
      <p:sp>
        <p:nvSpPr>
          <p:cNvPr id="57357" name="Text Box 80"/>
          <p:cNvSpPr txBox="1">
            <a:spLocks noChangeArrowheads="1"/>
          </p:cNvSpPr>
          <p:nvPr/>
        </p:nvSpPr>
        <p:spPr bwMode="auto">
          <a:xfrm>
            <a:off x="611560" y="1628800"/>
            <a:ext cx="2448967" cy="1067668"/>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1"/>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a:solidFill>
                  <a:srgbClr val="FF0000"/>
                </a:solidFill>
                <a:latin typeface="Times New Roman" pitchFamily="18" charset="0"/>
                <a:cs typeface="Times New Roman" pitchFamily="18" charset="0"/>
              </a:rPr>
              <a:t>Booster (25 Tm)</a:t>
            </a:r>
          </a:p>
          <a:p>
            <a:pPr algn="ctr"/>
            <a:r>
              <a:rPr kumimoji="0" lang="en-US" sz="1600" b="1" dirty="0" smtClean="0">
                <a:solidFill>
                  <a:srgbClr val="000066"/>
                </a:solidFill>
                <a:latin typeface="Times New Roman" pitchFamily="18" charset="0"/>
                <a:cs typeface="Times New Roman" pitchFamily="18" charset="0"/>
              </a:rPr>
              <a:t>acceleration </a:t>
            </a:r>
            <a:endParaRPr kumimoji="0" lang="en-US" sz="1600" b="1" dirty="0">
              <a:solidFill>
                <a:srgbClr val="000066"/>
              </a:solidFill>
              <a:latin typeface="Times New Roman" pitchFamily="18" charset="0"/>
              <a:cs typeface="Times New Roman" pitchFamily="18" charset="0"/>
            </a:endParaRPr>
          </a:p>
          <a:p>
            <a:pPr algn="ctr"/>
            <a:r>
              <a:rPr kumimoji="0" lang="en-US" sz="1600" b="1" dirty="0">
                <a:solidFill>
                  <a:srgbClr val="000066"/>
                </a:solidFill>
                <a:latin typeface="Times New Roman" pitchFamily="18" charset="0"/>
                <a:cs typeface="Times New Roman" pitchFamily="18" charset="0"/>
              </a:rPr>
              <a:t>up to 600 MeV/u</a:t>
            </a:r>
            <a:endParaRPr kumimoji="0" lang="ru-RU" sz="1600" b="1" dirty="0">
              <a:solidFill>
                <a:srgbClr val="000066"/>
              </a:solidFill>
              <a:latin typeface="Times New Roman" pitchFamily="18" charset="0"/>
              <a:cs typeface="Times New Roman" pitchFamily="18" charset="0"/>
            </a:endParaRPr>
          </a:p>
        </p:txBody>
      </p:sp>
      <p:sp>
        <p:nvSpPr>
          <p:cNvPr id="5140" name="Номер слайда 3"/>
          <p:cNvSpPr>
            <a:spLocks noGrp="1"/>
          </p:cNvSpPr>
          <p:nvPr>
            <p:ph type="sldNum" sz="quarter" idx="12"/>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E430D6E-0345-A449-8637-9F9645DB80E3}" type="slidenum">
              <a:rPr lang="ru-RU">
                <a:latin typeface="Times New Roman" pitchFamily="18" charset="0"/>
                <a:cs typeface="Times New Roman" pitchFamily="18" charset="0"/>
              </a:rPr>
              <a:pPr eaLnBrk="1" hangingPunct="1">
                <a:defRPr/>
              </a:pPr>
              <a:t>67</a:t>
            </a:fld>
            <a:endParaRPr lang="ru-RU" dirty="0">
              <a:latin typeface="Times New Roman" pitchFamily="18" charset="0"/>
              <a:cs typeface="Times New Roman" pitchFamily="18" charset="0"/>
            </a:endParaRPr>
          </a:p>
        </p:txBody>
      </p:sp>
      <p:cxnSp>
        <p:nvCxnSpPr>
          <p:cNvPr id="7" name="Прямая со стрелкой 6"/>
          <p:cNvCxnSpPr/>
          <p:nvPr/>
        </p:nvCxnSpPr>
        <p:spPr>
          <a:xfrm flipV="1">
            <a:off x="1835696" y="6093296"/>
            <a:ext cx="1224136" cy="1440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 name="Группа 5"/>
          <p:cNvGrpSpPr/>
          <p:nvPr/>
        </p:nvGrpSpPr>
        <p:grpSpPr>
          <a:xfrm>
            <a:off x="218086" y="6228020"/>
            <a:ext cx="5218009" cy="534308"/>
            <a:chOff x="218086" y="6228020"/>
            <a:chExt cx="5218009" cy="534308"/>
          </a:xfrm>
        </p:grpSpPr>
        <p:sp>
          <p:nvSpPr>
            <p:cNvPr id="57386" name="Text Box 65"/>
            <p:cNvSpPr txBox="1">
              <a:spLocks noChangeArrowheads="1"/>
            </p:cNvSpPr>
            <p:nvPr/>
          </p:nvSpPr>
          <p:spPr bwMode="auto">
            <a:xfrm>
              <a:off x="218086" y="6381328"/>
              <a:ext cx="2913754" cy="38100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smtClean="0">
                  <a:solidFill>
                    <a:srgbClr val="FF0000"/>
                  </a:solidFill>
                  <a:latin typeface="Times New Roman" pitchFamily="18" charset="0"/>
                  <a:cs typeface="Times New Roman" pitchFamily="18" charset="0"/>
                </a:rPr>
                <a:t>SC e-</a:t>
              </a:r>
              <a:r>
                <a:rPr kumimoji="0" lang="en-US" sz="1600" b="1" dirty="0" err="1" smtClean="0">
                  <a:solidFill>
                    <a:srgbClr val="FF0000"/>
                  </a:solidFill>
                  <a:latin typeface="Times New Roman" pitchFamily="18" charset="0"/>
                  <a:cs typeface="Times New Roman" pitchFamily="18" charset="0"/>
                </a:rPr>
                <a:t>Linac</a:t>
              </a:r>
              <a:r>
                <a:rPr kumimoji="0" lang="en-US" sz="1600" b="1" dirty="0" smtClean="0">
                  <a:solidFill>
                    <a:srgbClr val="FF0000"/>
                  </a:solidFill>
                  <a:latin typeface="Times New Roman" pitchFamily="18" charset="0"/>
                  <a:cs typeface="Times New Roman" pitchFamily="18" charset="0"/>
                </a:rPr>
                <a:t> (30 MV/m)</a:t>
              </a:r>
              <a:endParaRPr kumimoji="0" lang="ru-RU" sz="1600" b="1" dirty="0">
                <a:solidFill>
                  <a:srgbClr val="FF0000"/>
                </a:solidFill>
                <a:latin typeface="Times New Roman" pitchFamily="18" charset="0"/>
                <a:cs typeface="Times New Roman" pitchFamily="18" charset="0"/>
              </a:endParaRPr>
            </a:p>
          </p:txBody>
        </p:sp>
        <p:sp>
          <p:nvSpPr>
            <p:cNvPr id="58" name="Line 12"/>
            <p:cNvSpPr>
              <a:spLocks noChangeShapeType="1"/>
            </p:cNvSpPr>
            <p:nvPr/>
          </p:nvSpPr>
          <p:spPr bwMode="auto">
            <a:xfrm flipV="1">
              <a:off x="3131840" y="6597352"/>
              <a:ext cx="230425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latin typeface="Times New Roman" pitchFamily="18" charset="0"/>
                <a:cs typeface="Times New Roman" pitchFamily="18" charset="0"/>
              </a:endParaRPr>
            </a:p>
          </p:txBody>
        </p:sp>
        <p:sp>
          <p:nvSpPr>
            <p:cNvPr id="10" name="Прямоугольник 9"/>
            <p:cNvSpPr/>
            <p:nvPr/>
          </p:nvSpPr>
          <p:spPr>
            <a:xfrm>
              <a:off x="3594301" y="6228020"/>
              <a:ext cx="364202" cy="369332"/>
            </a:xfrm>
            <a:prstGeom prst="rect">
              <a:avLst/>
            </a:prstGeom>
          </p:spPr>
          <p:txBody>
            <a:bodyPr wrap="none">
              <a:spAutoFit/>
            </a:bodyPr>
            <a:lstStyle/>
            <a:p>
              <a:r>
                <a:rPr lang="en-US" b="1" dirty="0">
                  <a:solidFill>
                    <a:srgbClr val="FF0000"/>
                  </a:solidFill>
                  <a:latin typeface="Times New Roman" pitchFamily="18" charset="0"/>
                  <a:cs typeface="Times New Roman" pitchFamily="18" charset="0"/>
                </a:rPr>
                <a:t>e-</a:t>
              </a:r>
              <a:endParaRPr lang="ru-RU" dirty="0">
                <a:latin typeface="Times New Roman" pitchFamily="18" charset="0"/>
                <a:cs typeface="Times New Roman" pitchFamily="18" charset="0"/>
              </a:endParaRPr>
            </a:p>
          </p:txBody>
        </p:sp>
      </p:grpSp>
      <p:sp>
        <p:nvSpPr>
          <p:cNvPr id="2" name="Прямоугольник 1"/>
          <p:cNvSpPr/>
          <p:nvPr/>
        </p:nvSpPr>
        <p:spPr>
          <a:xfrm>
            <a:off x="5183560" y="2204864"/>
            <a:ext cx="3960440" cy="1384995"/>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Nuclear physics:</a:t>
            </a:r>
          </a:p>
          <a:p>
            <a:r>
              <a:rPr lang="en-US" sz="2800" b="1" dirty="0" smtClean="0">
                <a:solidFill>
                  <a:srgbClr val="0000FF"/>
                </a:solidFill>
                <a:latin typeface="Times New Roman" pitchFamily="18" charset="0"/>
                <a:cs typeface="Times New Roman" pitchFamily="18" charset="0"/>
              </a:rPr>
              <a:t>e- beam is scan for heavy nuclei</a:t>
            </a:r>
            <a:r>
              <a:rPr lang="en-US" sz="2800" b="1" dirty="0">
                <a:latin typeface="Times New Roman" pitchFamily="18" charset="0"/>
                <a:cs typeface="Times New Roman" pitchFamily="18" charset="0"/>
              </a:rPr>
              <a:t> </a:t>
            </a:r>
            <a:r>
              <a:rPr lang="en-US" sz="2800" b="1" dirty="0" smtClean="0">
                <a:solidFill>
                  <a:srgbClr val="0000FF"/>
                </a:solidFill>
                <a:latin typeface="Times New Roman" pitchFamily="18" charset="0"/>
                <a:cs typeface="Times New Roman" pitchFamily="18" charset="0"/>
              </a:rPr>
              <a:t>PDF</a:t>
            </a:r>
          </a:p>
        </p:txBody>
      </p:sp>
      <p:grpSp>
        <p:nvGrpSpPr>
          <p:cNvPr id="5" name="Группа 4"/>
          <p:cNvGrpSpPr/>
          <p:nvPr/>
        </p:nvGrpSpPr>
        <p:grpSpPr>
          <a:xfrm>
            <a:off x="2843808" y="3645024"/>
            <a:ext cx="3463101" cy="2732442"/>
            <a:chOff x="2843808" y="3645024"/>
            <a:chExt cx="3463101" cy="2732442"/>
          </a:xfrm>
        </p:grpSpPr>
        <p:sp>
          <p:nvSpPr>
            <p:cNvPr id="4" name="Прямоугольник 3"/>
            <p:cNvSpPr/>
            <p:nvPr/>
          </p:nvSpPr>
          <p:spPr>
            <a:xfrm>
              <a:off x="3059832" y="5661248"/>
              <a:ext cx="216024" cy="626368"/>
            </a:xfrm>
            <a:prstGeom prst="rect">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Арка 10"/>
            <p:cNvSpPr/>
            <p:nvPr/>
          </p:nvSpPr>
          <p:spPr>
            <a:xfrm rot="5400000">
              <a:off x="2962962" y="5182054"/>
              <a:ext cx="936104" cy="936104"/>
            </a:xfrm>
            <a:prstGeom prst="blockArc">
              <a:avLst>
                <a:gd name="adj1" fmla="val 18112517"/>
                <a:gd name="adj2" fmla="val 390548"/>
                <a:gd name="adj3" fmla="val 3154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sp>
          <p:nvSpPr>
            <p:cNvPr id="41" name="Арка 40"/>
            <p:cNvSpPr/>
            <p:nvPr/>
          </p:nvSpPr>
          <p:spPr>
            <a:xfrm rot="16200000">
              <a:off x="3560026" y="5441362"/>
              <a:ext cx="936104" cy="936104"/>
            </a:xfrm>
            <a:prstGeom prst="blockArc">
              <a:avLst>
                <a:gd name="adj1" fmla="val 18112517"/>
                <a:gd name="adj2" fmla="val 390548"/>
                <a:gd name="adj3" fmla="val 3154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chemeClr val="tx1"/>
                </a:solidFill>
              </a:endParaRPr>
            </a:p>
          </p:txBody>
        </p:sp>
        <p:cxnSp>
          <p:nvCxnSpPr>
            <p:cNvPr id="42" name="Прямая со стрелкой 41"/>
            <p:cNvCxnSpPr>
              <a:stCxn id="41" idx="1"/>
            </p:cNvCxnSpPr>
            <p:nvPr/>
          </p:nvCxnSpPr>
          <p:spPr>
            <a:xfrm flipV="1">
              <a:off x="4064398" y="5373216"/>
              <a:ext cx="579610" cy="217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Прямая со стрелкой 45"/>
            <p:cNvCxnSpPr/>
            <p:nvPr/>
          </p:nvCxnSpPr>
          <p:spPr>
            <a:xfrm flipV="1">
              <a:off x="3131840" y="5949280"/>
              <a:ext cx="504056" cy="803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Прямая со стрелкой 48"/>
            <p:cNvCxnSpPr/>
            <p:nvPr/>
          </p:nvCxnSpPr>
          <p:spPr>
            <a:xfrm flipV="1">
              <a:off x="3635896" y="5589240"/>
              <a:ext cx="288032"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843808" y="3645024"/>
              <a:ext cx="826218" cy="369332"/>
            </a:xfrm>
            <a:prstGeom prst="rect">
              <a:avLst/>
            </a:prstGeom>
            <a:noFill/>
          </p:spPr>
          <p:txBody>
            <a:bodyPr wrap="none" rtlCol="0">
              <a:spAutoFit/>
            </a:bodyPr>
            <a:lstStyle/>
            <a:p>
              <a:r>
                <a:rPr lang="en-US" dirty="0" smtClean="0"/>
                <a:t>Target</a:t>
              </a:r>
              <a:endParaRPr lang="ru-RU" dirty="0"/>
            </a:p>
          </p:txBody>
        </p:sp>
        <p:sp>
          <p:nvSpPr>
            <p:cNvPr id="56" name="TextBox 55"/>
            <p:cNvSpPr txBox="1"/>
            <p:nvPr/>
          </p:nvSpPr>
          <p:spPr>
            <a:xfrm>
              <a:off x="3563888" y="4067780"/>
              <a:ext cx="1788207" cy="369332"/>
            </a:xfrm>
            <a:prstGeom prst="rect">
              <a:avLst/>
            </a:prstGeom>
            <a:noFill/>
          </p:spPr>
          <p:txBody>
            <a:bodyPr wrap="none" rtlCol="0">
              <a:spAutoFit/>
            </a:bodyPr>
            <a:lstStyle/>
            <a:p>
              <a:r>
                <a:rPr lang="en-US" dirty="0" smtClean="0"/>
                <a:t>Mass-separator</a:t>
              </a:r>
              <a:endParaRPr lang="ru-RU" dirty="0"/>
            </a:p>
          </p:txBody>
        </p:sp>
        <p:sp>
          <p:nvSpPr>
            <p:cNvPr id="23" name="Прямоугольник 22"/>
            <p:cNvSpPr/>
            <p:nvPr/>
          </p:nvSpPr>
          <p:spPr>
            <a:xfrm>
              <a:off x="4499992" y="4725144"/>
              <a:ext cx="1806917" cy="369332"/>
            </a:xfrm>
            <a:prstGeom prst="rect">
              <a:avLst/>
            </a:prstGeom>
          </p:spPr>
          <p:txBody>
            <a:bodyPr wrap="none">
              <a:spAutoFit/>
            </a:bodyPr>
            <a:lstStyle/>
            <a:p>
              <a:r>
                <a:rPr lang="en-US" b="1" dirty="0">
                  <a:solidFill>
                    <a:srgbClr val="0000FF"/>
                  </a:solidFill>
                  <a:latin typeface="Times New Roman" pitchFamily="18" charset="0"/>
                  <a:cs typeface="Times New Roman" pitchFamily="18" charset="0"/>
                </a:rPr>
                <a:t>Radioactive </a:t>
              </a:r>
              <a:r>
                <a:rPr lang="en-US" b="1" dirty="0" smtClean="0">
                  <a:solidFill>
                    <a:srgbClr val="0000FF"/>
                  </a:solidFill>
                  <a:latin typeface="Times New Roman" pitchFamily="18" charset="0"/>
                  <a:cs typeface="Times New Roman" pitchFamily="18" charset="0"/>
                </a:rPr>
                <a:t>ions</a:t>
              </a:r>
              <a:endParaRPr lang="ru-RU" dirty="0"/>
            </a:p>
          </p:txBody>
        </p:sp>
        <p:cxnSp>
          <p:nvCxnSpPr>
            <p:cNvPr id="25" name="Прямая со стрелкой 24"/>
            <p:cNvCxnSpPr>
              <a:endCxn id="4" idx="0"/>
            </p:cNvCxnSpPr>
            <p:nvPr/>
          </p:nvCxnSpPr>
          <p:spPr>
            <a:xfrm flipH="1">
              <a:off x="3167844" y="4077072"/>
              <a:ext cx="36004" cy="15841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18510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143"/>
                                        </p:tgtEl>
                                        <p:attrNameLst>
                                          <p:attrName>style.visibility</p:attrName>
                                        </p:attrNameLst>
                                      </p:cBhvr>
                                      <p:to>
                                        <p:strVal val="visible"/>
                                      </p:to>
                                    </p:set>
                                    <p:animEffect transition="in" filter="wipe(right)">
                                      <p:cBhvr>
                                        <p:cTn id="7" dur="500"/>
                                        <p:tgtEl>
                                          <p:spTgt spid="51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70457"/>
                                        </p:tgtEl>
                                        <p:attrNameLst>
                                          <p:attrName>style.visibility</p:attrName>
                                        </p:attrNameLst>
                                      </p:cBhvr>
                                      <p:to>
                                        <p:strVal val="visible"/>
                                      </p:to>
                                    </p:set>
                                    <p:animEffect transition="in" filter="wipe(up)">
                                      <p:cBhvr>
                                        <p:cTn id="12" dur="500"/>
                                        <p:tgtEl>
                                          <p:spTgt spid="570457"/>
                                        </p:tgtEl>
                                      </p:cBhvr>
                                    </p:animEffect>
                                  </p:childTnLst>
                                </p:cTn>
                              </p:par>
                              <p:par>
                                <p:cTn id="13" presetID="22" presetClass="entr" presetSubtype="8" fill="hold" nodeType="withEffect">
                                  <p:stCondLst>
                                    <p:cond delay="0"/>
                                  </p:stCondLst>
                                  <p:childTnLst>
                                    <p:set>
                                      <p:cBhvr>
                                        <p:cTn id="14" dur="1" fill="hold">
                                          <p:stCondLst>
                                            <p:cond delay="0"/>
                                          </p:stCondLst>
                                        </p:cTn>
                                        <p:tgtEl>
                                          <p:spTgt spid="39964"/>
                                        </p:tgtEl>
                                        <p:attrNameLst>
                                          <p:attrName>style.visibility</p:attrName>
                                        </p:attrNameLst>
                                      </p:cBhvr>
                                      <p:to>
                                        <p:strVal val="visible"/>
                                      </p:to>
                                    </p:set>
                                    <p:animEffect transition="in" filter="wipe(left)">
                                      <p:cBhvr>
                                        <p:cTn id="15" dur="500"/>
                                        <p:tgtEl>
                                          <p:spTgt spid="3996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7371"/>
                                        </p:tgtEl>
                                        <p:attrNameLst>
                                          <p:attrName>style.visibility</p:attrName>
                                        </p:attrNameLst>
                                      </p:cBhvr>
                                      <p:to>
                                        <p:strVal val="visible"/>
                                      </p:to>
                                    </p:set>
                                    <p:anim calcmode="lin" valueType="num">
                                      <p:cBhvr additive="base">
                                        <p:cTn id="37" dur="500" fill="hold"/>
                                        <p:tgtEl>
                                          <p:spTgt spid="57371"/>
                                        </p:tgtEl>
                                        <p:attrNameLst>
                                          <p:attrName>ppt_x</p:attrName>
                                        </p:attrNameLst>
                                      </p:cBhvr>
                                      <p:tavLst>
                                        <p:tav tm="0">
                                          <p:val>
                                            <p:strVal val="#ppt_x"/>
                                          </p:val>
                                        </p:tav>
                                        <p:tav tm="100000">
                                          <p:val>
                                            <p:strVal val="#ppt_x"/>
                                          </p:val>
                                        </p:tav>
                                      </p:tavLst>
                                    </p:anim>
                                    <p:anim calcmode="lin" valueType="num">
                                      <p:cBhvr additive="base">
                                        <p:cTn id="38" dur="500" fill="hold"/>
                                        <p:tgtEl>
                                          <p:spTgt spid="57371"/>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457" grpId="0" animBg="1"/>
      <p:bldP spid="3" grpId="0" animBg="1"/>
      <p:bldP spid="57371" grpId="0"/>
      <p:bldP spid="5143" grpId="0" animBg="1"/>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2555875" y="1052513"/>
            <a:ext cx="2879725" cy="719137"/>
          </a:xfrm>
        </p:spPr>
        <p:txBody>
          <a:bodyPr lIns="0" tIns="0" rIns="0" bIns="0" anchor="t"/>
          <a:lstStyle/>
          <a:p>
            <a:pPr eaLnBrk="1" hangingPunct="1"/>
            <a:r>
              <a:rPr lang="de-DE" smtClean="0"/>
              <a:t>Cos-</a:t>
            </a:r>
            <a:r>
              <a:rPr lang="de-DE" smtClean="0">
                <a:sym typeface="Symbol" pitchFamily="18" charset="2"/>
              </a:rPr>
              <a:t></a:t>
            </a:r>
            <a:r>
              <a:rPr lang="de-DE" smtClean="0"/>
              <a:t> </a:t>
            </a:r>
            <a:br>
              <a:rPr lang="de-DE" smtClean="0"/>
            </a:br>
            <a:r>
              <a:rPr lang="de-DE" smtClean="0"/>
              <a:t>Dipoles</a:t>
            </a:r>
          </a:p>
        </p:txBody>
      </p:sp>
      <p:pic>
        <p:nvPicPr>
          <p:cNvPr id="116739" name="Picture 46"/>
          <p:cNvPicPr>
            <a:picLocks noChangeAspect="1" noChangeArrowheads="1"/>
          </p:cNvPicPr>
          <p:nvPr/>
        </p:nvPicPr>
        <p:blipFill>
          <a:blip r:embed="rId3" cstate="print"/>
          <a:srcRect b="2454"/>
          <a:stretch>
            <a:fillRect/>
          </a:stretch>
        </p:blipFill>
        <p:spPr bwMode="auto">
          <a:xfrm>
            <a:off x="250825" y="2492375"/>
            <a:ext cx="2808288" cy="4125913"/>
          </a:xfrm>
          <a:prstGeom prst="rect">
            <a:avLst/>
          </a:prstGeom>
          <a:noFill/>
          <a:ln w="9525">
            <a:noFill/>
            <a:miter lim="800000"/>
            <a:headEnd/>
            <a:tailEnd/>
          </a:ln>
        </p:spPr>
      </p:pic>
      <p:graphicFrame>
        <p:nvGraphicFramePr>
          <p:cNvPr id="286767" name="Group 47"/>
          <p:cNvGraphicFramePr>
            <a:graphicFrameLocks noGrp="1"/>
          </p:cNvGraphicFramePr>
          <p:nvPr/>
        </p:nvGraphicFramePr>
        <p:xfrm>
          <a:off x="3059113" y="2997200"/>
          <a:ext cx="3097212" cy="3060704"/>
        </p:xfrm>
        <a:graphic>
          <a:graphicData uri="http://schemas.openxmlformats.org/drawingml/2006/table">
            <a:tbl>
              <a:tblPr/>
              <a:tblGrid>
                <a:gridCol w="1993900"/>
                <a:gridCol w="1103312"/>
              </a:tblGrid>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Block number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Arial" charset="0"/>
                          <a:ea typeface="Osaka" charset="-128"/>
                          <a:cs typeface="Times New Roman" charset="0"/>
                        </a:rPr>
                        <a:t>5</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Turn number/quadrant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Arial" charset="0"/>
                          <a:ea typeface="Osaka" charset="-128"/>
                          <a:cs typeface="Times New Roman" charset="0"/>
                        </a:rPr>
                        <a:t>34 (17+9+4+2+2)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Operating current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Arial" charset="0"/>
                          <a:ea typeface="Osaka" charset="-128"/>
                          <a:cs typeface="Times New Roman" charset="0"/>
                        </a:rPr>
                        <a:t>8924 A</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Yoke inner radius</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Arial" charset="0"/>
                          <a:ea typeface="Osaka" charset="-128"/>
                          <a:cs typeface="Times New Roman" charset="0"/>
                        </a:rPr>
                        <a:t>98 mm</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Peak field on conductor (with self field)</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Arial" charset="0"/>
                          <a:ea typeface="Osaka" charset="-128"/>
                          <a:cs typeface="Times New Roman" charset="0"/>
                        </a:rPr>
                        <a:t>4.90 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Bpeak / Bo</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Arial" charset="0"/>
                          <a:ea typeface="Osaka" charset="-128"/>
                          <a:cs typeface="Times New Roman" charset="0"/>
                        </a:rPr>
                        <a:t>1.09</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Working point on load line</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69%</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Current sharing temperature</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5.69 K</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Inductance/length</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2.9 mH/m</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Stored energy/length</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Osaka" charset="-128"/>
                          <a:cs typeface="Times New Roman" charset="0"/>
                        </a:rPr>
                        <a:t>116.8 kJ/m</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6775" name="Text Box 82"/>
          <p:cNvSpPr txBox="1">
            <a:spLocks noChangeArrowheads="1"/>
          </p:cNvSpPr>
          <p:nvPr/>
        </p:nvSpPr>
        <p:spPr bwMode="auto">
          <a:xfrm>
            <a:off x="5364163" y="6035675"/>
            <a:ext cx="3640137" cy="822325"/>
          </a:xfrm>
          <a:prstGeom prst="rect">
            <a:avLst/>
          </a:prstGeom>
          <a:noFill/>
          <a:ln w="9525">
            <a:noFill/>
            <a:miter lim="800000"/>
            <a:headEnd/>
            <a:tailEnd/>
          </a:ln>
        </p:spPr>
        <p:txBody>
          <a:bodyPr wrap="none">
            <a:spAutoFit/>
          </a:bodyPr>
          <a:lstStyle/>
          <a:p>
            <a:r>
              <a:rPr lang="de-DE"/>
              <a:t>Discorap-Project by INFN</a:t>
            </a:r>
          </a:p>
          <a:p>
            <a:r>
              <a:rPr lang="de-DE"/>
              <a:t>Magnet finished in 2010 </a:t>
            </a:r>
          </a:p>
        </p:txBody>
      </p:sp>
      <p:pic>
        <p:nvPicPr>
          <p:cNvPr id="116776" name="Picture 83"/>
          <p:cNvPicPr>
            <a:picLocks noChangeAspect="1" noChangeArrowheads="1"/>
          </p:cNvPicPr>
          <p:nvPr/>
        </p:nvPicPr>
        <p:blipFill>
          <a:blip r:embed="rId4" cstate="print"/>
          <a:srcRect/>
          <a:stretch>
            <a:fillRect/>
          </a:stretch>
        </p:blipFill>
        <p:spPr bwMode="auto">
          <a:xfrm>
            <a:off x="323850" y="260350"/>
            <a:ext cx="2138363" cy="2143125"/>
          </a:xfrm>
          <a:prstGeom prst="rect">
            <a:avLst/>
          </a:prstGeom>
          <a:noFill/>
          <a:ln w="9525">
            <a:noFill/>
            <a:miter lim="800000"/>
            <a:headEnd/>
            <a:tailEnd/>
          </a:ln>
        </p:spPr>
      </p:pic>
      <p:pic>
        <p:nvPicPr>
          <p:cNvPr id="116777" name="Picture 4"/>
          <p:cNvPicPr>
            <a:picLocks noChangeAspect="1" noChangeArrowheads="1"/>
          </p:cNvPicPr>
          <p:nvPr/>
        </p:nvPicPr>
        <p:blipFill>
          <a:blip r:embed="rId5" cstate="print"/>
          <a:srcRect/>
          <a:stretch>
            <a:fillRect/>
          </a:stretch>
        </p:blipFill>
        <p:spPr bwMode="auto">
          <a:xfrm>
            <a:off x="6156325" y="2924175"/>
            <a:ext cx="3182938" cy="2251075"/>
          </a:xfrm>
          <a:prstGeom prst="rect">
            <a:avLst/>
          </a:prstGeom>
          <a:noFill/>
          <a:ln w="9525">
            <a:noFill/>
            <a:miter lim="800000"/>
            <a:headEnd/>
            <a:tailEnd/>
          </a:ln>
        </p:spPr>
      </p:pic>
      <p:pic>
        <p:nvPicPr>
          <p:cNvPr id="116778" name="Picture 6" descr="dipole"/>
          <p:cNvPicPr>
            <a:picLocks noChangeAspect="1" noChangeArrowheads="1"/>
          </p:cNvPicPr>
          <p:nvPr/>
        </p:nvPicPr>
        <p:blipFill>
          <a:blip r:embed="rId6" cstate="print"/>
          <a:srcRect t="26997" b="6749"/>
          <a:stretch>
            <a:fillRect/>
          </a:stretch>
        </p:blipFill>
        <p:spPr bwMode="auto">
          <a:xfrm>
            <a:off x="5661025" y="836613"/>
            <a:ext cx="3482975" cy="1730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381000" y="107950"/>
            <a:ext cx="8534400" cy="461963"/>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dirty="0" smtClean="0">
                <a:solidFill>
                  <a:srgbClr val="0000FF"/>
                </a:solidFill>
                <a:latin typeface="Times New Roman" charset="0"/>
              </a:rPr>
              <a:t>NICA-V </a:t>
            </a:r>
            <a:r>
              <a:rPr kumimoji="0" lang="en-US" dirty="0">
                <a:solidFill>
                  <a:srgbClr val="0000FF"/>
                </a:solidFill>
                <a:latin typeface="Times New Roman" charset="0"/>
              </a:rPr>
              <a:t>accelerator complex</a:t>
            </a:r>
          </a:p>
        </p:txBody>
      </p:sp>
      <p:grpSp>
        <p:nvGrpSpPr>
          <p:cNvPr id="57346" name="Group 5"/>
          <p:cNvGrpSpPr>
            <a:grpSpLocks/>
          </p:cNvGrpSpPr>
          <p:nvPr/>
        </p:nvGrpSpPr>
        <p:grpSpPr bwMode="auto">
          <a:xfrm>
            <a:off x="342850" y="3848100"/>
            <a:ext cx="2654300" cy="2405063"/>
            <a:chOff x="465" y="1900"/>
            <a:chExt cx="1672" cy="1515"/>
          </a:xfrm>
        </p:grpSpPr>
        <p:sp>
          <p:nvSpPr>
            <p:cNvPr id="57390" name="Oval 62"/>
            <p:cNvSpPr>
              <a:spLocks noChangeArrowheads="1"/>
            </p:cNvSpPr>
            <p:nvPr/>
          </p:nvSpPr>
          <p:spPr bwMode="auto">
            <a:xfrm>
              <a:off x="465" y="1900"/>
              <a:ext cx="1672" cy="1515"/>
            </a:xfrm>
            <a:prstGeom prst="ellipse">
              <a:avLst/>
            </a:prstGeom>
            <a:solidFill>
              <a:srgbClr val="FFFFFF"/>
            </a:solidFill>
            <a:ln w="28575">
              <a:solidFill>
                <a:srgbClr val="000000"/>
              </a:solidFill>
              <a:prstDash val="dash"/>
              <a:round/>
              <a:headEnd/>
              <a:tailEnd/>
            </a:ln>
          </p:spPr>
          <p:txBody>
            <a:bodyPr/>
            <a:lstStyle/>
            <a:p>
              <a:endParaRPr lang="ru-RU" baseline="30000">
                <a:latin typeface="Bookman Old Style" charset="0"/>
              </a:endParaRPr>
            </a:p>
          </p:txBody>
        </p:sp>
        <p:sp>
          <p:nvSpPr>
            <p:cNvPr id="57391" name="Text Box 63"/>
            <p:cNvSpPr txBox="1">
              <a:spLocks noChangeArrowheads="1"/>
            </p:cNvSpPr>
            <p:nvPr/>
          </p:nvSpPr>
          <p:spPr bwMode="auto">
            <a:xfrm>
              <a:off x="753" y="2316"/>
              <a:ext cx="1159" cy="6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err="1">
                  <a:solidFill>
                    <a:srgbClr val="FF0000"/>
                  </a:solidFill>
                  <a:latin typeface="Bookman Old Style" charset="0"/>
                </a:rPr>
                <a:t>Nuclotron</a:t>
              </a:r>
              <a:r>
                <a:rPr kumimoji="0" lang="en-US" sz="1600" b="1" u="sng" dirty="0">
                  <a:solidFill>
                    <a:srgbClr val="FF0000"/>
                  </a:solidFill>
                  <a:latin typeface="Bookman Old Style" charset="0"/>
                </a:rPr>
                <a:t> </a:t>
              </a:r>
              <a:endParaRPr kumimoji="0" lang="en-US" sz="1600" b="1" u="sng" dirty="0" smtClean="0">
                <a:solidFill>
                  <a:srgbClr val="FF0000"/>
                </a:solidFill>
                <a:latin typeface="Bookman Old Style" charset="0"/>
              </a:endParaRPr>
            </a:p>
            <a:p>
              <a:pPr algn="ctr"/>
              <a:r>
                <a:rPr kumimoji="0" lang="en-US" sz="1600" b="1" u="sng" dirty="0" smtClean="0">
                  <a:solidFill>
                    <a:srgbClr val="FF0000"/>
                  </a:solidFill>
                  <a:latin typeface="Bookman Old Style" charset="0"/>
                </a:rPr>
                <a:t>45 Tm</a:t>
              </a:r>
            </a:p>
            <a:p>
              <a:pPr algn="ctr"/>
              <a:r>
                <a:rPr kumimoji="0" lang="en-US" sz="1600" b="1" dirty="0" smtClean="0">
                  <a:solidFill>
                    <a:srgbClr val="000090"/>
                  </a:solidFill>
                  <a:latin typeface="Bookman Old Style" charset="0"/>
                </a:rPr>
                <a:t>E ~ </a:t>
              </a:r>
              <a:r>
                <a:rPr kumimoji="0" lang="en-US" sz="1600" b="1" dirty="0" smtClean="0">
                  <a:solidFill>
                    <a:srgbClr val="000066"/>
                  </a:solidFill>
                  <a:latin typeface="Bookman Old Style" charset="0"/>
                </a:rPr>
                <a:t>12 </a:t>
              </a:r>
              <a:r>
                <a:rPr kumimoji="0" lang="en-US" sz="1600" b="1" dirty="0" err="1" smtClean="0">
                  <a:solidFill>
                    <a:srgbClr val="000066"/>
                  </a:solidFill>
                  <a:latin typeface="Bookman Old Style" charset="0"/>
                </a:rPr>
                <a:t>GeV</a:t>
              </a:r>
              <a:endParaRPr kumimoji="0" lang="ru-RU" sz="1600" b="1" dirty="0">
                <a:solidFill>
                  <a:srgbClr val="008000"/>
                </a:solidFill>
                <a:latin typeface="Bookman Old Style" charset="0"/>
              </a:endParaRPr>
            </a:p>
          </p:txBody>
        </p:sp>
      </p:grpSp>
      <p:grpSp>
        <p:nvGrpSpPr>
          <p:cNvPr id="57347" name="Group 8"/>
          <p:cNvGrpSpPr>
            <a:grpSpLocks/>
          </p:cNvGrpSpPr>
          <p:nvPr/>
        </p:nvGrpSpPr>
        <p:grpSpPr bwMode="auto">
          <a:xfrm>
            <a:off x="3795663" y="830809"/>
            <a:ext cx="4757737" cy="381000"/>
            <a:chOff x="2624" y="772"/>
            <a:chExt cx="2997" cy="240"/>
          </a:xfrm>
        </p:grpSpPr>
        <p:sp>
          <p:nvSpPr>
            <p:cNvPr id="57386" name="Text Box 65"/>
            <p:cNvSpPr txBox="1">
              <a:spLocks noChangeArrowheads="1"/>
            </p:cNvSpPr>
            <p:nvPr/>
          </p:nvSpPr>
          <p:spPr bwMode="auto">
            <a:xfrm>
              <a:off x="3047" y="772"/>
              <a:ext cx="1565" cy="240"/>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smtClean="0">
                  <a:solidFill>
                    <a:srgbClr val="FF0000"/>
                  </a:solidFill>
                  <a:latin typeface="Bookman Old Style" charset="0"/>
                </a:rPr>
                <a:t>SC p-</a:t>
              </a:r>
              <a:r>
                <a:rPr kumimoji="0" lang="en-US" sz="1600" b="1" dirty="0" err="1" smtClean="0">
                  <a:solidFill>
                    <a:srgbClr val="FF0000"/>
                  </a:solidFill>
                  <a:latin typeface="Bookman Old Style" charset="0"/>
                </a:rPr>
                <a:t>linac</a:t>
              </a:r>
              <a:r>
                <a:rPr kumimoji="0" lang="en-US" sz="1600" b="1" dirty="0" smtClean="0">
                  <a:solidFill>
                    <a:srgbClr val="FF0000"/>
                  </a:solidFill>
                  <a:latin typeface="Bookman Old Style" charset="0"/>
                </a:rPr>
                <a:t> (10MV/m)</a:t>
              </a:r>
              <a:endParaRPr kumimoji="0" lang="ru-RU" sz="1600" b="1" dirty="0">
                <a:solidFill>
                  <a:srgbClr val="FF0000"/>
                </a:solidFill>
                <a:latin typeface="Bookman Old Style" charset="0"/>
              </a:endParaRPr>
            </a:p>
          </p:txBody>
        </p:sp>
        <p:sp>
          <p:nvSpPr>
            <p:cNvPr id="57387" name="Text Box 65"/>
            <p:cNvSpPr txBox="1">
              <a:spLocks noChangeArrowheads="1"/>
            </p:cNvSpPr>
            <p:nvPr/>
          </p:nvSpPr>
          <p:spPr bwMode="auto">
            <a:xfrm>
              <a:off x="4768" y="792"/>
              <a:ext cx="853" cy="211"/>
            </a:xfrm>
            <a:prstGeom prst="rect">
              <a:avLst/>
            </a:prstGeom>
            <a:solidFill>
              <a:srgbClr val="FFFFFF"/>
            </a:solidFill>
            <a:ln w="28575">
              <a:solidFill>
                <a:srgbClr val="000000"/>
              </a:solidFill>
              <a:prstDash val="dash"/>
              <a:miter lim="800000"/>
              <a:headEnd/>
              <a:tailEnd/>
            </a:ln>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dirty="0">
                  <a:solidFill>
                    <a:srgbClr val="FF0000"/>
                  </a:solidFill>
                  <a:latin typeface="Bookman Old Style" charset="0"/>
                </a:rPr>
                <a:t>p</a:t>
              </a:r>
              <a:r>
                <a:rPr kumimoji="0" lang="en-US" sz="1600" b="1" dirty="0" smtClean="0">
                  <a:solidFill>
                    <a:srgbClr val="FF0000"/>
                  </a:solidFill>
                  <a:latin typeface="Bookman Old Style" charset="0"/>
                </a:rPr>
                <a:t>-source</a:t>
              </a:r>
              <a:endParaRPr kumimoji="0" lang="ru-RU" sz="1600" b="1" dirty="0">
                <a:solidFill>
                  <a:srgbClr val="FF0000"/>
                </a:solidFill>
                <a:latin typeface="Bookman Old Style" charset="0"/>
              </a:endParaRPr>
            </a:p>
          </p:txBody>
        </p:sp>
        <p:sp>
          <p:nvSpPr>
            <p:cNvPr id="57388" name="Line 95"/>
            <p:cNvSpPr>
              <a:spLocks noChangeShapeType="1"/>
            </p:cNvSpPr>
            <p:nvPr/>
          </p:nvSpPr>
          <p:spPr bwMode="auto">
            <a:xfrm flipH="1" flipV="1">
              <a:off x="4625" y="894"/>
              <a:ext cx="115" cy="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89" name="Line 12"/>
            <p:cNvSpPr>
              <a:spLocks noChangeShapeType="1"/>
            </p:cNvSpPr>
            <p:nvPr/>
          </p:nvSpPr>
          <p:spPr bwMode="auto">
            <a:xfrm flipH="1">
              <a:off x="2624" y="896"/>
              <a:ext cx="416"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570457" name="Line 89"/>
          <p:cNvSpPr>
            <a:spLocks noChangeShapeType="1"/>
          </p:cNvSpPr>
          <p:nvPr/>
        </p:nvSpPr>
        <p:spPr bwMode="auto">
          <a:xfrm>
            <a:off x="114250" y="2255838"/>
            <a:ext cx="253926" cy="304537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39967" name="Group 31"/>
          <p:cNvGrpSpPr>
            <a:grpSpLocks/>
          </p:cNvGrpSpPr>
          <p:nvPr/>
        </p:nvGrpSpPr>
        <p:grpSpPr bwMode="auto">
          <a:xfrm>
            <a:off x="2832050" y="4624388"/>
            <a:ext cx="1439863" cy="1243012"/>
            <a:chOff x="2017" y="2789"/>
            <a:chExt cx="907" cy="783"/>
          </a:xfrm>
        </p:grpSpPr>
        <p:sp>
          <p:nvSpPr>
            <p:cNvPr id="57379" name="Arc 96"/>
            <p:cNvSpPr>
              <a:spLocks/>
            </p:cNvSpPr>
            <p:nvPr/>
          </p:nvSpPr>
          <p:spPr bwMode="auto">
            <a:xfrm rot="-4625293">
              <a:off x="1990" y="3262"/>
              <a:ext cx="337" cy="284"/>
            </a:xfrm>
            <a:custGeom>
              <a:avLst/>
              <a:gdLst>
                <a:gd name="T0" fmla="*/ 0 w 21600"/>
                <a:gd name="T1" fmla="*/ 0 h 23142"/>
                <a:gd name="T2" fmla="*/ 0 w 21600"/>
                <a:gd name="T3" fmla="*/ 0 h 23142"/>
                <a:gd name="T4" fmla="*/ 0 w 21600"/>
                <a:gd name="T5" fmla="*/ 0 h 23142"/>
                <a:gd name="T6" fmla="*/ 0 60000 65536"/>
                <a:gd name="T7" fmla="*/ 0 60000 65536"/>
                <a:gd name="T8" fmla="*/ 0 60000 65536"/>
                <a:gd name="T9" fmla="*/ 0 w 21600"/>
                <a:gd name="T10" fmla="*/ 0 h 23142"/>
                <a:gd name="T11" fmla="*/ 21600 w 21600"/>
                <a:gd name="T12" fmla="*/ 23142 h 23142"/>
              </a:gdLst>
              <a:ahLst/>
              <a:cxnLst>
                <a:cxn ang="T6">
                  <a:pos x="T0" y="T1"/>
                </a:cxn>
                <a:cxn ang="T7">
                  <a:pos x="T2" y="T3"/>
                </a:cxn>
                <a:cxn ang="T8">
                  <a:pos x="T4" y="T5"/>
                </a:cxn>
              </a:cxnLst>
              <a:rect l="T9" t="T10" r="T11" b="T12"/>
              <a:pathLst>
                <a:path w="21600" h="23142" fill="none" extrusionOk="0">
                  <a:moveTo>
                    <a:pt x="4209" y="0"/>
                  </a:moveTo>
                  <a:cubicBezTo>
                    <a:pt x="14318" y="2009"/>
                    <a:pt x="21600" y="10879"/>
                    <a:pt x="21600" y="21186"/>
                  </a:cubicBezTo>
                  <a:cubicBezTo>
                    <a:pt x="21600" y="21839"/>
                    <a:pt x="21570" y="22491"/>
                    <a:pt x="21511" y="23142"/>
                  </a:cubicBezTo>
                </a:path>
                <a:path w="21600" h="23142" stroke="0" extrusionOk="0">
                  <a:moveTo>
                    <a:pt x="4209" y="0"/>
                  </a:moveTo>
                  <a:cubicBezTo>
                    <a:pt x="14318" y="2009"/>
                    <a:pt x="21600" y="10879"/>
                    <a:pt x="21600" y="21186"/>
                  </a:cubicBezTo>
                  <a:cubicBezTo>
                    <a:pt x="21600" y="21839"/>
                    <a:pt x="21570" y="22491"/>
                    <a:pt x="21511" y="23142"/>
                  </a:cubicBezTo>
                  <a:lnTo>
                    <a:pt x="0" y="21186"/>
                  </a:lnTo>
                  <a:lnTo>
                    <a:pt x="4209" y="0"/>
                  </a:lnTo>
                  <a:close/>
                </a:path>
              </a:pathLst>
            </a:custGeom>
            <a:noFill/>
            <a:ln w="38100">
              <a:solidFill>
                <a:srgbClr val="FF3399"/>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lstStyle/>
            <a:p>
              <a:endParaRPr lang="ru-RU"/>
            </a:p>
          </p:txBody>
        </p:sp>
        <p:sp>
          <p:nvSpPr>
            <p:cNvPr id="57380" name="Arc 93"/>
            <p:cNvSpPr>
              <a:spLocks/>
            </p:cNvSpPr>
            <p:nvPr/>
          </p:nvSpPr>
          <p:spPr bwMode="auto">
            <a:xfrm rot="4986537" flipH="1">
              <a:off x="2480" y="3118"/>
              <a:ext cx="331" cy="557"/>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0000CC"/>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sp>
          <p:nvSpPr>
            <p:cNvPr id="57381" name="Arc 93"/>
            <p:cNvSpPr>
              <a:spLocks/>
            </p:cNvSpPr>
            <p:nvPr/>
          </p:nvSpPr>
          <p:spPr bwMode="auto">
            <a:xfrm rot="-4986537" flipH="1" flipV="1">
              <a:off x="2312" y="2771"/>
              <a:ext cx="505" cy="541"/>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FF3399"/>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grpSp>
      <p:grpSp>
        <p:nvGrpSpPr>
          <p:cNvPr id="57353" name="Group 35"/>
          <p:cNvGrpSpPr>
            <a:grpSpLocks/>
          </p:cNvGrpSpPr>
          <p:nvPr/>
        </p:nvGrpSpPr>
        <p:grpSpPr bwMode="auto">
          <a:xfrm>
            <a:off x="2987355" y="2573338"/>
            <a:ext cx="4752998" cy="3376613"/>
            <a:chOff x="2010" y="1497"/>
            <a:chExt cx="3482" cy="2127"/>
          </a:xfrm>
        </p:grpSpPr>
        <p:grpSp>
          <p:nvGrpSpPr>
            <p:cNvPr id="57370" name="Group 36"/>
            <p:cNvGrpSpPr>
              <a:grpSpLocks/>
            </p:cNvGrpSpPr>
            <p:nvPr/>
          </p:nvGrpSpPr>
          <p:grpSpPr bwMode="auto">
            <a:xfrm>
              <a:off x="2758" y="2780"/>
              <a:ext cx="2734" cy="844"/>
              <a:chOff x="2758" y="2780"/>
              <a:chExt cx="2734" cy="844"/>
            </a:xfrm>
          </p:grpSpPr>
          <p:sp>
            <p:nvSpPr>
              <p:cNvPr id="57372" name="Oval 69"/>
              <p:cNvSpPr>
                <a:spLocks noChangeArrowheads="1"/>
              </p:cNvSpPr>
              <p:nvPr/>
            </p:nvSpPr>
            <p:spPr bwMode="auto">
              <a:xfrm>
                <a:off x="2758" y="2781"/>
                <a:ext cx="860" cy="842"/>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3" name="Oval 70"/>
              <p:cNvSpPr>
                <a:spLocks noChangeArrowheads="1"/>
              </p:cNvSpPr>
              <p:nvPr/>
            </p:nvSpPr>
            <p:spPr bwMode="auto">
              <a:xfrm>
                <a:off x="4632" y="2781"/>
                <a:ext cx="860" cy="843"/>
              </a:xfrm>
              <a:prstGeom prst="ellipse">
                <a:avLst/>
              </a:prstGeom>
              <a:noFill/>
              <a:ln w="3810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4" name="Oval 72"/>
              <p:cNvSpPr>
                <a:spLocks noChangeArrowheads="1"/>
              </p:cNvSpPr>
              <p:nvPr/>
            </p:nvSpPr>
            <p:spPr bwMode="auto">
              <a:xfrm>
                <a:off x="2837" y="2788"/>
                <a:ext cx="860" cy="836"/>
              </a:xfrm>
              <a:prstGeom prst="ellipse">
                <a:avLst/>
              </a:prstGeom>
              <a:noFill/>
              <a:ln w="38100">
                <a:solidFill>
                  <a:srgbClr val="0000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5" name="Oval 73"/>
              <p:cNvSpPr>
                <a:spLocks noChangeArrowheads="1"/>
              </p:cNvSpPr>
              <p:nvPr/>
            </p:nvSpPr>
            <p:spPr bwMode="auto">
              <a:xfrm>
                <a:off x="4561" y="2780"/>
                <a:ext cx="860" cy="836"/>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baseline="30000">
                  <a:latin typeface="Bookman Old Style" charset="0"/>
                </a:endParaRPr>
              </a:p>
            </p:txBody>
          </p:sp>
          <p:sp>
            <p:nvSpPr>
              <p:cNvPr id="57376" name="Rectangle 74"/>
              <p:cNvSpPr>
                <a:spLocks noChangeArrowheads="1"/>
              </p:cNvSpPr>
              <p:nvPr/>
            </p:nvSpPr>
            <p:spPr bwMode="auto">
              <a:xfrm>
                <a:off x="3268" y="2788"/>
                <a:ext cx="1723" cy="836"/>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ru-RU" baseline="30000">
                  <a:latin typeface="Bookman Old Style" charset="0"/>
                </a:endParaRPr>
              </a:p>
            </p:txBody>
          </p:sp>
          <p:sp>
            <p:nvSpPr>
              <p:cNvPr id="57377" name="Line 75"/>
              <p:cNvSpPr>
                <a:spLocks noChangeShapeType="1"/>
              </p:cNvSpPr>
              <p:nvPr/>
            </p:nvSpPr>
            <p:spPr bwMode="auto">
              <a:xfrm flipV="1">
                <a:off x="3268" y="2780"/>
                <a:ext cx="1707" cy="8"/>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sp>
            <p:nvSpPr>
              <p:cNvPr id="57378" name="Line 76"/>
              <p:cNvSpPr>
                <a:spLocks noChangeShapeType="1"/>
              </p:cNvSpPr>
              <p:nvPr/>
            </p:nvSpPr>
            <p:spPr bwMode="auto">
              <a:xfrm>
                <a:off x="3303" y="3624"/>
                <a:ext cx="1564" cy="0"/>
              </a:xfrm>
              <a:prstGeom prst="line">
                <a:avLst/>
              </a:prstGeom>
              <a:noFill/>
              <a:ln w="38100">
                <a:solidFill>
                  <a:srgbClr val="666633"/>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57371" name="Text Box 77"/>
            <p:cNvSpPr txBox="1">
              <a:spLocks noChangeArrowheads="1"/>
            </p:cNvSpPr>
            <p:nvPr/>
          </p:nvSpPr>
          <p:spPr bwMode="auto">
            <a:xfrm>
              <a:off x="2010" y="1497"/>
              <a:ext cx="2532"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800" b="1" dirty="0">
                  <a:solidFill>
                    <a:srgbClr val="FF0000"/>
                  </a:solidFill>
                  <a:latin typeface="Bookman Old Style" charset="0"/>
                </a:rPr>
                <a:t>Two </a:t>
              </a:r>
              <a:r>
                <a:rPr kumimoji="0" lang="en-US" sz="1800" b="1" dirty="0" smtClean="0">
                  <a:solidFill>
                    <a:srgbClr val="FF0000"/>
                  </a:solidFill>
                  <a:latin typeface="Bookman Old Style" charset="0"/>
                </a:rPr>
                <a:t>collider rings</a:t>
              </a:r>
            </a:p>
            <a:p>
              <a:pPr algn="ctr"/>
              <a:r>
                <a:rPr kumimoji="0" lang="en-US" sz="1800" b="1" dirty="0" smtClean="0">
                  <a:solidFill>
                    <a:srgbClr val="FF0000"/>
                  </a:solidFill>
                  <a:latin typeface="Bookman Old Style" charset="0"/>
                </a:rPr>
                <a:t>SC magnets ~ 5 T;</a:t>
              </a:r>
            </a:p>
            <a:p>
              <a:pPr algn="ctr"/>
              <a:r>
                <a:rPr kumimoji="0" lang="en-US" sz="1800" b="1" dirty="0" smtClean="0">
                  <a:solidFill>
                    <a:srgbClr val="FF0000"/>
                  </a:solidFill>
                  <a:latin typeface="Bookman Old Style" charset="0"/>
                </a:rPr>
                <a:t>~ 100 </a:t>
              </a:r>
              <a:r>
                <a:rPr kumimoji="0" lang="en-US" sz="1800" b="1" dirty="0" err="1" smtClean="0">
                  <a:solidFill>
                    <a:srgbClr val="FF0000"/>
                  </a:solidFill>
                  <a:latin typeface="Bookman Old Style" charset="0"/>
                </a:rPr>
                <a:t>T</a:t>
              </a:r>
              <a:r>
                <a:rPr kumimoji="0" lang="en-US" sz="1800" b="1" dirty="0" err="1" smtClean="0">
                  <a:solidFill>
                    <a:srgbClr val="FF0000"/>
                  </a:solidFill>
                  <a:latin typeface="Bookman Old Style" charset="0"/>
                  <a:sym typeface="Symbol"/>
                </a:rPr>
                <a:t></a:t>
              </a:r>
              <a:r>
                <a:rPr kumimoji="0" lang="en-US" sz="1800" b="1" dirty="0" err="1" smtClean="0">
                  <a:solidFill>
                    <a:srgbClr val="FF0000"/>
                  </a:solidFill>
                  <a:latin typeface="Bookman Old Style" charset="0"/>
                </a:rPr>
                <a:t>m</a:t>
              </a:r>
              <a:endParaRPr kumimoji="0" lang="en-US" sz="1800" b="1" dirty="0" smtClean="0">
                <a:solidFill>
                  <a:srgbClr val="FF0000"/>
                </a:solidFill>
                <a:latin typeface="Bookman Old Style" charset="0"/>
              </a:endParaRPr>
            </a:p>
            <a:p>
              <a:pPr algn="ctr"/>
              <a:r>
                <a:rPr kumimoji="0" lang="en-US" sz="1800" b="1" dirty="0" smtClean="0">
                  <a:solidFill>
                    <a:srgbClr val="FF0000"/>
                  </a:solidFill>
                  <a:latin typeface="Bookman Old Style" charset="0"/>
                </a:rPr>
                <a:t>E ~ 30 </a:t>
              </a:r>
              <a:r>
                <a:rPr kumimoji="0" lang="en-US" sz="1800" b="1" dirty="0" err="1" smtClean="0">
                  <a:solidFill>
                    <a:srgbClr val="FF0000"/>
                  </a:solidFill>
                  <a:latin typeface="Bookman Old Style" charset="0"/>
                </a:rPr>
                <a:t>GeV</a:t>
              </a:r>
              <a:r>
                <a:rPr kumimoji="0" lang="en-US" sz="1800" b="1" dirty="0" smtClean="0">
                  <a:solidFill>
                    <a:srgbClr val="FF0000"/>
                  </a:solidFill>
                  <a:latin typeface="Bookman Old Style" charset="0"/>
                </a:rPr>
                <a:t> (p)</a:t>
              </a:r>
            </a:p>
            <a:p>
              <a:pPr algn="ctr"/>
              <a:r>
                <a:rPr kumimoji="0" lang="en-US" sz="1800" b="1" dirty="0" smtClean="0">
                  <a:solidFill>
                    <a:srgbClr val="FF0000"/>
                  </a:solidFill>
                  <a:latin typeface="Bookman Old Style" charset="0"/>
                </a:rPr>
                <a:t>Intensity ~ 1e13</a:t>
              </a:r>
              <a:endParaRPr kumimoji="0" lang="en-US" sz="1800" b="1" dirty="0">
                <a:solidFill>
                  <a:srgbClr val="FF0000"/>
                </a:solidFill>
                <a:latin typeface="Bookman Old Style" charset="0"/>
              </a:endParaRPr>
            </a:p>
          </p:txBody>
        </p:sp>
      </p:grpSp>
      <p:sp>
        <p:nvSpPr>
          <p:cNvPr id="5143" name="Line 48"/>
          <p:cNvSpPr>
            <a:spLocks noChangeShapeType="1"/>
          </p:cNvSpPr>
          <p:nvPr/>
        </p:nvSpPr>
        <p:spPr bwMode="auto">
          <a:xfrm flipH="1" flipV="1">
            <a:off x="1422350" y="1023938"/>
            <a:ext cx="3048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356" name="Oval 79"/>
          <p:cNvSpPr>
            <a:spLocks noChangeArrowheads="1"/>
          </p:cNvSpPr>
          <p:nvPr/>
        </p:nvSpPr>
        <p:spPr bwMode="auto">
          <a:xfrm>
            <a:off x="119013" y="1009650"/>
            <a:ext cx="2470150" cy="2406650"/>
          </a:xfrm>
          <a:prstGeom prst="ellipse">
            <a:avLst/>
          </a:prstGeom>
          <a:noFill/>
          <a:ln w="2857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ru-RU" baseline="30000">
              <a:latin typeface="Bookman Old Style" charset="0"/>
            </a:endParaRPr>
          </a:p>
        </p:txBody>
      </p:sp>
      <p:sp>
        <p:nvSpPr>
          <p:cNvPr id="57357" name="Text Box 80"/>
          <p:cNvSpPr txBox="1">
            <a:spLocks noChangeArrowheads="1"/>
          </p:cNvSpPr>
          <p:nvPr/>
        </p:nvSpPr>
        <p:spPr bwMode="auto">
          <a:xfrm>
            <a:off x="296169" y="1569343"/>
            <a:ext cx="1944216" cy="157162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1"/>
                </a:solidFill>
              </a14:hiddenFill>
            </a:ext>
          </a:extLst>
        </p:spPr>
        <p:txBody>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pPr algn="ctr"/>
            <a:r>
              <a:rPr kumimoji="0" lang="en-US" sz="1600" b="1" u="sng" dirty="0">
                <a:solidFill>
                  <a:srgbClr val="FF0000"/>
                </a:solidFill>
                <a:latin typeface="Bookman Old Style" charset="0"/>
              </a:rPr>
              <a:t>Booster (25 Tm)</a:t>
            </a:r>
          </a:p>
          <a:p>
            <a:pPr algn="ctr"/>
            <a:r>
              <a:rPr kumimoji="0" lang="en-US" sz="1600" b="1" dirty="0" smtClean="0">
                <a:solidFill>
                  <a:srgbClr val="000066"/>
                </a:solidFill>
                <a:latin typeface="Bookman Old Style" charset="0"/>
              </a:rPr>
              <a:t>Acceleration</a:t>
            </a:r>
          </a:p>
          <a:p>
            <a:pPr algn="ctr"/>
            <a:r>
              <a:rPr kumimoji="0" lang="en-US" sz="1600" b="1" dirty="0">
                <a:solidFill>
                  <a:srgbClr val="000066"/>
                </a:solidFill>
                <a:latin typeface="Bookman Old Style" charset="0"/>
              </a:rPr>
              <a:t>u</a:t>
            </a:r>
            <a:r>
              <a:rPr kumimoji="0" lang="en-US" sz="1600" b="1" dirty="0" smtClean="0">
                <a:solidFill>
                  <a:srgbClr val="000066"/>
                </a:solidFill>
                <a:latin typeface="Bookman Old Style" charset="0"/>
              </a:rPr>
              <a:t>p to </a:t>
            </a:r>
            <a:endParaRPr kumimoji="0" lang="en-US" sz="1600" b="1" dirty="0">
              <a:solidFill>
                <a:srgbClr val="000066"/>
              </a:solidFill>
              <a:latin typeface="Bookman Old Style" charset="0"/>
            </a:endParaRPr>
          </a:p>
          <a:p>
            <a:pPr algn="ctr"/>
            <a:r>
              <a:rPr kumimoji="0" lang="en-US" sz="1600" b="1" dirty="0" smtClean="0">
                <a:solidFill>
                  <a:srgbClr val="000066"/>
                </a:solidFill>
                <a:latin typeface="Bookman Old Style" charset="0"/>
              </a:rPr>
              <a:t>~ 1,3 </a:t>
            </a:r>
            <a:r>
              <a:rPr kumimoji="0" lang="en-US" sz="1600" b="1" dirty="0" err="1" smtClean="0">
                <a:solidFill>
                  <a:srgbClr val="000066"/>
                </a:solidFill>
                <a:latin typeface="Bookman Old Style" charset="0"/>
              </a:rPr>
              <a:t>GeV</a:t>
            </a:r>
            <a:r>
              <a:rPr kumimoji="0" lang="en-US" sz="1600" b="1" dirty="0">
                <a:solidFill>
                  <a:srgbClr val="000066"/>
                </a:solidFill>
                <a:latin typeface="Bookman Old Style" charset="0"/>
              </a:rPr>
              <a:t>/u</a:t>
            </a:r>
            <a:endParaRPr kumimoji="0" lang="ru-RU" sz="1600" b="1" dirty="0">
              <a:solidFill>
                <a:srgbClr val="000066"/>
              </a:solidFill>
              <a:latin typeface="Bookman Old Style" charset="0"/>
            </a:endParaRPr>
          </a:p>
        </p:txBody>
      </p:sp>
      <p:sp>
        <p:nvSpPr>
          <p:cNvPr id="5140" name="Номер слайда 3"/>
          <p:cNvSpPr>
            <a:spLocks noGrp="1"/>
          </p:cNvSpPr>
          <p:nvPr>
            <p:ph type="sldNum" sz="quarter" idx="12"/>
          </p:nvPr>
        </p:nvSpPr>
        <p:spPr>
          <a:xfrm>
            <a:off x="7046912" y="6356350"/>
            <a:ext cx="2133600" cy="365125"/>
          </a:xfrm>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E430D6E-0345-A449-8637-9F9645DB80E3}" type="slidenum">
              <a:rPr lang="ru-RU"/>
              <a:pPr eaLnBrk="1" hangingPunct="1">
                <a:defRPr/>
              </a:pPr>
              <a:t>69</a:t>
            </a:fld>
            <a:endParaRPr lang="ru-RU" dirty="0"/>
          </a:p>
        </p:txBody>
      </p:sp>
      <p:pic>
        <p:nvPicPr>
          <p:cNvPr id="34" name="Picture 10" descr="AKovalenko_Twin_Magn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973" y="2881082"/>
            <a:ext cx="2448483" cy="97996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Группа 5"/>
          <p:cNvGrpSpPr/>
          <p:nvPr/>
        </p:nvGrpSpPr>
        <p:grpSpPr>
          <a:xfrm>
            <a:off x="3203848" y="4067780"/>
            <a:ext cx="5926971" cy="2631197"/>
            <a:chOff x="3203848" y="4067780"/>
            <a:chExt cx="5926971" cy="2631197"/>
          </a:xfrm>
        </p:grpSpPr>
        <p:sp>
          <p:nvSpPr>
            <p:cNvPr id="49" name="Line 89"/>
            <p:cNvSpPr>
              <a:spLocks noChangeShapeType="1"/>
            </p:cNvSpPr>
            <p:nvPr/>
          </p:nvSpPr>
          <p:spPr bwMode="auto">
            <a:xfrm>
              <a:off x="5724128" y="4581128"/>
              <a:ext cx="2664296" cy="0"/>
            </a:xfrm>
            <a:prstGeom prst="line">
              <a:avLst/>
            </a:prstGeom>
            <a:noFill/>
            <a:ln w="57150" cmpd="sng">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 name="Прямоугольник 1"/>
            <p:cNvSpPr/>
            <p:nvPr/>
          </p:nvSpPr>
          <p:spPr>
            <a:xfrm>
              <a:off x="4176464" y="4067780"/>
              <a:ext cx="4572000" cy="369332"/>
            </a:xfrm>
            <a:prstGeom prst="rect">
              <a:avLst/>
            </a:prstGeom>
          </p:spPr>
          <p:txBody>
            <a:bodyPr>
              <a:spAutoFit/>
            </a:bodyPr>
            <a:lstStyle/>
            <a:p>
              <a:pPr algn="ctr"/>
              <a:r>
                <a:rPr lang="en-US" b="1" dirty="0" smtClean="0">
                  <a:solidFill>
                    <a:srgbClr val="000066"/>
                  </a:solidFill>
                  <a:latin typeface="Bookman Old Style" charset="0"/>
                </a:rPr>
                <a:t>Extracted high-</a:t>
              </a:r>
              <a:r>
                <a:rPr lang="en-US" b="1" dirty="0">
                  <a:solidFill>
                    <a:srgbClr val="000066"/>
                  </a:solidFill>
                  <a:latin typeface="Bookman Old Style" charset="0"/>
                </a:rPr>
                <a:t>i</a:t>
              </a:r>
              <a:r>
                <a:rPr lang="en-US" b="1" dirty="0" smtClean="0">
                  <a:solidFill>
                    <a:srgbClr val="000066"/>
                  </a:solidFill>
                  <a:latin typeface="Bookman Old Style" charset="0"/>
                </a:rPr>
                <a:t>ntense p-beam</a:t>
              </a:r>
              <a:endParaRPr lang="en-US" b="1" dirty="0">
                <a:solidFill>
                  <a:srgbClr val="000066"/>
                </a:solidFill>
                <a:latin typeface="Bookman Old Style" charset="0"/>
              </a:endParaRPr>
            </a:p>
          </p:txBody>
        </p:sp>
        <p:sp>
          <p:nvSpPr>
            <p:cNvPr id="3" name="Прямоугольник 2"/>
            <p:cNvSpPr/>
            <p:nvPr/>
          </p:nvSpPr>
          <p:spPr>
            <a:xfrm>
              <a:off x="7982924" y="4941168"/>
              <a:ext cx="1147895" cy="369332"/>
            </a:xfrm>
            <a:prstGeom prst="rect">
              <a:avLst/>
            </a:prstGeom>
          </p:spPr>
          <p:txBody>
            <a:bodyPr wrap="none">
              <a:spAutoFit/>
            </a:bodyPr>
            <a:lstStyle/>
            <a:p>
              <a:pPr algn="ctr"/>
              <a:r>
                <a:rPr lang="en-US" b="1" dirty="0" smtClean="0">
                  <a:solidFill>
                    <a:srgbClr val="000066"/>
                  </a:solidFill>
                  <a:latin typeface="Lucida Grande"/>
                  <a:ea typeface="Lucida Grande"/>
                  <a:cs typeface="Lucida Grande"/>
                </a:rPr>
                <a:t>μ</a:t>
              </a:r>
              <a:r>
                <a:rPr lang="en-US" b="1" dirty="0" smtClean="0">
                  <a:solidFill>
                    <a:srgbClr val="000066"/>
                  </a:solidFill>
                  <a:latin typeface="Bookman Old Style" charset="0"/>
                </a:rPr>
                <a:t>-target</a:t>
              </a:r>
              <a:endParaRPr lang="en-US" b="1" dirty="0">
                <a:solidFill>
                  <a:srgbClr val="000066"/>
                </a:solidFill>
                <a:latin typeface="Bookman Old Style" charset="0"/>
              </a:endParaRPr>
            </a:p>
          </p:txBody>
        </p:sp>
        <p:sp>
          <p:nvSpPr>
            <p:cNvPr id="4" name="Прямоугольник 3"/>
            <p:cNvSpPr/>
            <p:nvPr/>
          </p:nvSpPr>
          <p:spPr>
            <a:xfrm>
              <a:off x="8460432" y="4221088"/>
              <a:ext cx="288032" cy="72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TextBox 4"/>
            <p:cNvSpPr txBox="1"/>
            <p:nvPr/>
          </p:nvSpPr>
          <p:spPr>
            <a:xfrm>
              <a:off x="3203848" y="6237312"/>
              <a:ext cx="5416717" cy="461665"/>
            </a:xfrm>
            <a:prstGeom prst="rect">
              <a:avLst/>
            </a:prstGeom>
            <a:noFill/>
          </p:spPr>
          <p:txBody>
            <a:bodyPr wrap="none" rtlCol="0">
              <a:spAutoFit/>
            </a:bodyPr>
            <a:lstStyle/>
            <a:p>
              <a:r>
                <a:rPr lang="en-US" sz="2400" b="1" dirty="0" smtClean="0">
                  <a:solidFill>
                    <a:srgbClr val="0000FF"/>
                  </a:solidFill>
                </a:rPr>
                <a:t>Goal: MW </a:t>
              </a:r>
              <a:r>
                <a:rPr lang="en-US" sz="2400" b="1" dirty="0" smtClean="0">
                  <a:solidFill>
                    <a:srgbClr val="0000FF"/>
                  </a:solidFill>
                </a:rPr>
                <a:t>proton </a:t>
              </a:r>
              <a:r>
                <a:rPr lang="en-US" sz="2400" b="1" dirty="0" smtClean="0">
                  <a:solidFill>
                    <a:srgbClr val="0000FF"/>
                  </a:solidFill>
                </a:rPr>
                <a:t>beam to the target</a:t>
              </a:r>
              <a:endParaRPr lang="ru-RU" sz="2400" b="1" dirty="0">
                <a:solidFill>
                  <a:srgbClr val="0000FF"/>
                </a:solidFill>
              </a:endParaRPr>
            </a:p>
          </p:txBody>
        </p:sp>
      </p:grpSp>
    </p:spTree>
    <p:extLst>
      <p:ext uri="{BB962C8B-B14F-4D97-AF65-F5344CB8AC3E}">
        <p14:creationId xmlns:p14="http://schemas.microsoft.com/office/powerpoint/2010/main" val="19287102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randombar(horizontal)">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143"/>
                                        </p:tgtEl>
                                        <p:attrNameLst>
                                          <p:attrName>style.visibility</p:attrName>
                                        </p:attrNameLst>
                                      </p:cBhvr>
                                      <p:to>
                                        <p:strVal val="visible"/>
                                      </p:to>
                                    </p:set>
                                    <p:animEffect transition="in" filter="wipe(right)">
                                      <p:cBhvr>
                                        <p:cTn id="12" dur="500"/>
                                        <p:tgtEl>
                                          <p:spTgt spid="51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70457"/>
                                        </p:tgtEl>
                                        <p:attrNameLst>
                                          <p:attrName>style.visibility</p:attrName>
                                        </p:attrNameLst>
                                      </p:cBhvr>
                                      <p:to>
                                        <p:strVal val="visible"/>
                                      </p:to>
                                    </p:set>
                                    <p:animEffect transition="in" filter="wipe(up)">
                                      <p:cBhvr>
                                        <p:cTn id="17" dur="500"/>
                                        <p:tgtEl>
                                          <p:spTgt spid="5704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7353"/>
                                        </p:tgtEl>
                                        <p:attrNameLst>
                                          <p:attrName>style.visibility</p:attrName>
                                        </p:attrNameLst>
                                      </p:cBhvr>
                                      <p:to>
                                        <p:strVal val="visible"/>
                                      </p:to>
                                    </p:set>
                                    <p:animEffect transition="in" filter="blinds(horizontal)">
                                      <p:cBhvr>
                                        <p:cTn id="27" dur="500"/>
                                        <p:tgtEl>
                                          <p:spTgt spid="5735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457" grpId="0" animBg="1"/>
      <p:bldP spid="51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cstate="print"/>
          <a:stretch>
            <a:fillRect/>
          </a:stretch>
        </p:blipFill>
        <p:spPr>
          <a:xfrm>
            <a:off x="520700" y="0"/>
            <a:ext cx="8092035" cy="6858000"/>
          </a:xfrm>
          <a:prstGeom prst="rect">
            <a:avLst/>
          </a:prstGeom>
        </p:spPr>
      </p:pic>
    </p:spTree>
    <p:extLst>
      <p:ext uri="{BB962C8B-B14F-4D97-AF65-F5344CB8AC3E}">
        <p14:creationId xmlns:p14="http://schemas.microsoft.com/office/powerpoint/2010/main" val="3949160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Dubna-Baikal.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8500"/>
            <a:ext cx="9144000" cy="5450716"/>
          </a:xfrm>
          <a:prstGeom prst="rect">
            <a:avLst/>
          </a:prstGeom>
        </p:spPr>
      </p:pic>
      <p:cxnSp>
        <p:nvCxnSpPr>
          <p:cNvPr id="6" name="Прямая со стрелкой 5"/>
          <p:cNvCxnSpPr/>
          <p:nvPr/>
        </p:nvCxnSpPr>
        <p:spPr>
          <a:xfrm>
            <a:off x="1619672" y="2924944"/>
            <a:ext cx="6480720" cy="244827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Прямоугольник 6"/>
          <p:cNvSpPr/>
          <p:nvPr/>
        </p:nvSpPr>
        <p:spPr>
          <a:xfrm rot="1236829">
            <a:off x="4370083" y="3769123"/>
            <a:ext cx="1590249" cy="369332"/>
          </a:xfrm>
          <a:prstGeom prst="rect">
            <a:avLst/>
          </a:prstGeom>
        </p:spPr>
        <p:txBody>
          <a:bodyPr wrap="none">
            <a:spAutoFit/>
          </a:bodyPr>
          <a:lstStyle/>
          <a:p>
            <a:r>
              <a:rPr lang="en-US" b="1" dirty="0" err="1" smtClean="0">
                <a:solidFill>
                  <a:srgbClr val="FFFF00"/>
                </a:solidFill>
                <a:latin typeface="Lucida Grande"/>
                <a:ea typeface="Lucida Grande"/>
                <a:cs typeface="Lucida Grande"/>
              </a:rPr>
              <a:t>ν</a:t>
            </a:r>
            <a:r>
              <a:rPr lang="en-US" b="1" baseline="-25000" dirty="0" err="1" smtClean="0">
                <a:solidFill>
                  <a:srgbClr val="FFFF00"/>
                </a:solidFill>
                <a:latin typeface="Lucida Grande"/>
                <a:ea typeface="Lucida Grande"/>
                <a:cs typeface="Lucida Grande"/>
              </a:rPr>
              <a:t>e</a:t>
            </a:r>
            <a:r>
              <a:rPr lang="en-US" b="1" dirty="0" smtClean="0">
                <a:solidFill>
                  <a:srgbClr val="FFFF00"/>
                </a:solidFill>
                <a:latin typeface="Lucida Grande"/>
                <a:ea typeface="Lucida Grande"/>
                <a:cs typeface="Lucida Grande"/>
              </a:rPr>
              <a:t>-&gt;</a:t>
            </a:r>
            <a:r>
              <a:rPr lang="en-US" b="1" dirty="0" err="1" smtClean="0">
                <a:solidFill>
                  <a:srgbClr val="FFFF00"/>
                </a:solidFill>
                <a:latin typeface="Lucida Grande"/>
                <a:ea typeface="Lucida Grande"/>
                <a:cs typeface="Lucida Grande"/>
              </a:rPr>
              <a:t>ν</a:t>
            </a:r>
            <a:r>
              <a:rPr lang="en-US" b="1" baseline="-25000" dirty="0" err="1">
                <a:solidFill>
                  <a:srgbClr val="FFFF00"/>
                </a:solidFill>
                <a:latin typeface="Lucida Grande"/>
                <a:ea typeface="Lucida Grande"/>
                <a:cs typeface="Lucida Grande"/>
              </a:rPr>
              <a:t>μ</a:t>
            </a:r>
            <a:r>
              <a:rPr lang="en-US" b="1" dirty="0" smtClean="0">
                <a:solidFill>
                  <a:srgbClr val="FFFF00"/>
                </a:solidFill>
                <a:latin typeface="Lucida Grande"/>
                <a:ea typeface="Lucida Grande"/>
                <a:cs typeface="Lucida Grande"/>
              </a:rPr>
              <a:t>-&gt;</a:t>
            </a:r>
            <a:r>
              <a:rPr lang="en-US" b="1" dirty="0" err="1" smtClean="0">
                <a:solidFill>
                  <a:srgbClr val="FFFF00"/>
                </a:solidFill>
                <a:latin typeface="Lucida Grande"/>
                <a:ea typeface="Lucida Grande"/>
                <a:cs typeface="Lucida Grande"/>
              </a:rPr>
              <a:t>ν</a:t>
            </a:r>
            <a:r>
              <a:rPr lang="en-US" b="1" baseline="-25000" dirty="0" err="1" smtClean="0">
                <a:solidFill>
                  <a:srgbClr val="FFFF00"/>
                </a:solidFill>
                <a:latin typeface="Lucida Grande"/>
                <a:ea typeface="Lucida Grande"/>
                <a:cs typeface="Lucida Grande"/>
              </a:rPr>
              <a:t>τ</a:t>
            </a:r>
            <a:endParaRPr lang="ru-RU" dirty="0">
              <a:solidFill>
                <a:srgbClr val="FFFF00"/>
              </a:solidFill>
            </a:endParaRPr>
          </a:p>
        </p:txBody>
      </p:sp>
      <p:sp>
        <p:nvSpPr>
          <p:cNvPr id="8" name="TextBox 7"/>
          <p:cNvSpPr txBox="1"/>
          <p:nvPr/>
        </p:nvSpPr>
        <p:spPr>
          <a:xfrm>
            <a:off x="1259632" y="2564904"/>
            <a:ext cx="864878" cy="369332"/>
          </a:xfrm>
          <a:prstGeom prst="rect">
            <a:avLst/>
          </a:prstGeom>
          <a:noFill/>
        </p:spPr>
        <p:txBody>
          <a:bodyPr wrap="none" rtlCol="0">
            <a:spAutoFit/>
          </a:bodyPr>
          <a:lstStyle/>
          <a:p>
            <a:r>
              <a:rPr lang="en-US" dirty="0" err="1" smtClean="0">
                <a:solidFill>
                  <a:srgbClr val="FFFF00"/>
                </a:solidFill>
              </a:rPr>
              <a:t>Dubna</a:t>
            </a:r>
            <a:endParaRPr lang="ru-RU" dirty="0">
              <a:solidFill>
                <a:srgbClr val="FFFF00"/>
              </a:solidFill>
            </a:endParaRPr>
          </a:p>
        </p:txBody>
      </p:sp>
      <p:sp>
        <p:nvSpPr>
          <p:cNvPr id="9" name="TextBox 8"/>
          <p:cNvSpPr txBox="1"/>
          <p:nvPr/>
        </p:nvSpPr>
        <p:spPr>
          <a:xfrm>
            <a:off x="7667562" y="4931876"/>
            <a:ext cx="813369" cy="369332"/>
          </a:xfrm>
          <a:prstGeom prst="rect">
            <a:avLst/>
          </a:prstGeom>
          <a:noFill/>
        </p:spPr>
        <p:txBody>
          <a:bodyPr wrap="none" rtlCol="0">
            <a:spAutoFit/>
          </a:bodyPr>
          <a:lstStyle/>
          <a:p>
            <a:r>
              <a:rPr lang="en-US" dirty="0" smtClean="0">
                <a:solidFill>
                  <a:srgbClr val="FFFF00"/>
                </a:solidFill>
              </a:rPr>
              <a:t>Baikal</a:t>
            </a:r>
            <a:endParaRPr lang="ru-RU" dirty="0">
              <a:solidFill>
                <a:srgbClr val="FFFF00"/>
              </a:solidFill>
            </a:endParaRPr>
          </a:p>
        </p:txBody>
      </p:sp>
      <p:sp>
        <p:nvSpPr>
          <p:cNvPr id="10" name="Прямоугольник 9"/>
          <p:cNvSpPr/>
          <p:nvPr/>
        </p:nvSpPr>
        <p:spPr>
          <a:xfrm rot="1292447">
            <a:off x="4178690" y="4291771"/>
            <a:ext cx="1499329" cy="369332"/>
          </a:xfrm>
          <a:prstGeom prst="rect">
            <a:avLst/>
          </a:prstGeom>
        </p:spPr>
        <p:txBody>
          <a:bodyPr wrap="none">
            <a:spAutoFit/>
          </a:bodyPr>
          <a:lstStyle/>
          <a:p>
            <a:r>
              <a:rPr lang="en-US" b="1" dirty="0" smtClean="0">
                <a:solidFill>
                  <a:srgbClr val="FFFF00"/>
                </a:solidFill>
                <a:latin typeface="Lucida Grande"/>
                <a:ea typeface="Lucida Grande"/>
                <a:cs typeface="Lucida Grande"/>
              </a:rPr>
              <a:t>~ 4500 km</a:t>
            </a:r>
            <a:endParaRPr lang="ru-RU" dirty="0">
              <a:solidFill>
                <a:srgbClr val="FFFF00"/>
              </a:solidFill>
            </a:endParaRPr>
          </a:p>
        </p:txBody>
      </p:sp>
    </p:spTree>
    <p:extLst>
      <p:ext uri="{BB962C8B-B14F-4D97-AF65-F5344CB8AC3E}">
        <p14:creationId xmlns:p14="http://schemas.microsoft.com/office/powerpoint/2010/main" val="2240267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fld id="{4A5E07CF-ED47-984B-8D4D-2AFC4D07C4A9}" type="slidenum">
              <a:rPr lang="ru-RU" baseline="0">
                <a:latin typeface="Arial" charset="0"/>
              </a:rPr>
              <a:pPr eaLnBrk="1" hangingPunct="1"/>
              <a:t>71</a:t>
            </a:fld>
            <a:endParaRPr lang="ru-RU" baseline="0">
              <a:latin typeface="Arial" charset="0"/>
            </a:endParaRPr>
          </a:p>
        </p:txBody>
      </p:sp>
      <p:pic>
        <p:nvPicPr>
          <p:cNvPr id="675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4944"/>
          <a:stretch>
            <a:fillRect/>
          </a:stretch>
        </p:blipFill>
        <p:spPr bwMode="auto">
          <a:xfrm>
            <a:off x="0" y="-1428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3" descr="weir-mirro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0" y="6213475"/>
            <a:ext cx="9144000" cy="82232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2400" b="1" u="sng" baseline="0">
                <a:solidFill>
                  <a:srgbClr val="FF0000"/>
                </a:solidFill>
                <a:latin typeface="Comic Sans MS" charset="0"/>
              </a:rPr>
              <a:t>Nikola Camille Flammarion</a:t>
            </a:r>
            <a:r>
              <a:rPr lang="ru-RU" sz="2400" b="1" baseline="0">
                <a:solidFill>
                  <a:srgbClr val="FF0000"/>
                </a:solidFill>
                <a:latin typeface="Comic Sans MS" charset="0"/>
              </a:rPr>
              <a:t> </a:t>
            </a:r>
            <a:r>
              <a:rPr lang="en-US" sz="2400" b="1" baseline="0">
                <a:solidFill>
                  <a:srgbClr val="FF0000"/>
                </a:solidFill>
                <a:latin typeface="Comic Sans MS" charset="0"/>
              </a:rPr>
              <a:t>(1888)</a:t>
            </a:r>
          </a:p>
          <a:p>
            <a:pPr algn="ctr"/>
            <a:endParaRPr lang="en-US" sz="2400" b="1" baseline="0">
              <a:solidFill>
                <a:srgbClr val="FF0000"/>
              </a:solidFill>
              <a:latin typeface="Comic Sans MS" charset="0"/>
            </a:endParaRPr>
          </a:p>
        </p:txBody>
      </p:sp>
    </p:spTree>
    <p:extLst>
      <p:ext uri="{BB962C8B-B14F-4D97-AF65-F5344CB8AC3E}">
        <p14:creationId xmlns:p14="http://schemas.microsoft.com/office/powerpoint/2010/main" val="34622902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fade">
                                      <p:cBhvr>
                                        <p:cTn id="7" dur="2000"/>
                                        <p:tgtEl>
                                          <p:spTgt spid="145411"/>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145413"/>
                                        </p:tgtEl>
                                        <p:attrNameLst>
                                          <p:attrName>style.visibility</p:attrName>
                                        </p:attrNameLst>
                                      </p:cBhvr>
                                      <p:to>
                                        <p:strVal val="visible"/>
                                      </p:to>
                                    </p:set>
                                    <p:animEffect transition="in" filter="fade">
                                      <p:cBhvr>
                                        <p:cTn id="10" dur="1000"/>
                                        <p:tgtEl>
                                          <p:spTgt spid="145413"/>
                                        </p:tgtEl>
                                      </p:cBhvr>
                                    </p:animEffect>
                                    <p:anim calcmode="lin" valueType="num">
                                      <p:cBhvr>
                                        <p:cTn id="11" dur="1000" fill="hold"/>
                                        <p:tgtEl>
                                          <p:spTgt spid="145413"/>
                                        </p:tgtEl>
                                        <p:attrNameLst>
                                          <p:attrName>ppt_x</p:attrName>
                                        </p:attrNameLst>
                                      </p:cBhvr>
                                      <p:tavLst>
                                        <p:tav tm="0">
                                          <p:val>
                                            <p:strVal val="#ppt_x"/>
                                          </p:val>
                                        </p:tav>
                                        <p:tav tm="100000">
                                          <p:val>
                                            <p:strVal val="#ppt_x"/>
                                          </p:val>
                                        </p:tav>
                                      </p:tavLst>
                                    </p:anim>
                                    <p:anim calcmode="lin" valueType="num">
                                      <p:cBhvr>
                                        <p:cTn id="12" dur="900" decel="100000" fill="hold"/>
                                        <p:tgtEl>
                                          <p:spTgt spid="1454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454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5" name="Picture 11"/>
          <p:cNvPicPr>
            <a:picLocks noChangeAspect="1" noChangeArrowheads="1"/>
          </p:cNvPicPr>
          <p:nvPr/>
        </p:nvPicPr>
        <p:blipFill>
          <a:blip r:embed="rId3" cstate="screen"/>
          <a:srcRect r="4651"/>
          <a:stretch>
            <a:fillRect/>
          </a:stretch>
        </p:blipFill>
        <p:spPr bwMode="auto">
          <a:xfrm>
            <a:off x="3763963" y="3243263"/>
            <a:ext cx="1706562" cy="928687"/>
          </a:xfrm>
          <a:prstGeom prst="rect">
            <a:avLst/>
          </a:prstGeom>
          <a:noFill/>
          <a:ln w="9525">
            <a:noFill/>
            <a:miter lim="800000"/>
            <a:headEnd/>
            <a:tailEnd/>
          </a:ln>
        </p:spPr>
      </p:pic>
      <p:sp>
        <p:nvSpPr>
          <p:cNvPr id="167938" name="Text Box 13"/>
          <p:cNvSpPr txBox="1">
            <a:spLocks noChangeArrowheads="1"/>
          </p:cNvSpPr>
          <p:nvPr/>
        </p:nvSpPr>
        <p:spPr bwMode="auto">
          <a:xfrm>
            <a:off x="2195513" y="2443163"/>
            <a:ext cx="4983162" cy="701675"/>
          </a:xfrm>
          <a:prstGeom prst="rect">
            <a:avLst/>
          </a:prstGeom>
          <a:noFill/>
          <a:ln w="9525">
            <a:noFill/>
            <a:miter lim="800000"/>
            <a:headEnd/>
            <a:tailEnd/>
          </a:ln>
        </p:spPr>
        <p:txBody>
          <a:bodyPr wrap="none">
            <a:spAutoFit/>
          </a:bodyPr>
          <a:lstStyle/>
          <a:p>
            <a:r>
              <a:rPr lang="ru-RU" sz="4000" dirty="0">
                <a:solidFill>
                  <a:srgbClr val="0000CC"/>
                </a:solidFill>
                <a:latin typeface="Times" charset="0"/>
              </a:rPr>
              <a:t>Спасибо</a:t>
            </a:r>
            <a:r>
              <a:rPr lang="ru-RU" sz="4000" dirty="0">
                <a:solidFill>
                  <a:srgbClr val="0000CC"/>
                </a:solidFill>
                <a:latin typeface="Georgia" pitchFamily="18" charset="0"/>
              </a:rPr>
              <a:t> </a:t>
            </a:r>
            <a:r>
              <a:rPr lang="ru-RU" sz="4000" dirty="0">
                <a:solidFill>
                  <a:srgbClr val="0000CC"/>
                </a:solidFill>
                <a:latin typeface="Times" charset="0"/>
              </a:rPr>
              <a:t>за</a:t>
            </a:r>
            <a:r>
              <a:rPr lang="ru-RU" sz="4000" dirty="0">
                <a:solidFill>
                  <a:srgbClr val="0000CC"/>
                </a:solidFill>
                <a:latin typeface="Georgia" pitchFamily="18" charset="0"/>
              </a:rPr>
              <a:t> </a:t>
            </a:r>
            <a:r>
              <a:rPr lang="ru-RU" sz="4000" dirty="0">
                <a:solidFill>
                  <a:srgbClr val="0000CC"/>
                </a:solidFill>
                <a:latin typeface="Times" charset="0"/>
              </a:rPr>
              <a:t>внимание</a:t>
            </a:r>
            <a:r>
              <a:rPr lang="ru-RU" sz="4000" dirty="0">
                <a:solidFill>
                  <a:srgbClr val="0000CC"/>
                </a:solidFill>
                <a:latin typeface="Georgia" pitchFamily="18" charset="0"/>
              </a:rPr>
              <a:t> !</a:t>
            </a:r>
          </a:p>
        </p:txBody>
      </p:sp>
      <p:cxnSp>
        <p:nvCxnSpPr>
          <p:cNvPr id="6" name="Straight Connector 5"/>
          <p:cNvCxnSpPr/>
          <p:nvPr/>
        </p:nvCxnSpPr>
        <p:spPr>
          <a:xfrm>
            <a:off x="1282700" y="6516929"/>
            <a:ext cx="7810500" cy="1588"/>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67940" name="Picture 7" descr="NICA-Logo_4c"/>
          <p:cNvPicPr>
            <a:picLocks noChangeAspect="1" noChangeArrowheads="1"/>
          </p:cNvPicPr>
          <p:nvPr/>
        </p:nvPicPr>
        <p:blipFill>
          <a:blip r:embed="rId4" cstate="screen"/>
          <a:srcRect/>
          <a:stretch>
            <a:fillRect/>
          </a:stretch>
        </p:blipFill>
        <p:spPr bwMode="auto">
          <a:xfrm>
            <a:off x="622300" y="6373813"/>
            <a:ext cx="596900" cy="295275"/>
          </a:xfrm>
          <a:prstGeom prst="rect">
            <a:avLst/>
          </a:prstGeom>
          <a:noFill/>
          <a:ln w="9525">
            <a:noFill/>
            <a:miter lim="800000"/>
            <a:headEnd/>
            <a:tailEnd/>
          </a:ln>
        </p:spPr>
      </p:pic>
      <p:pic>
        <p:nvPicPr>
          <p:cNvPr id="167941" name="Picture 3" descr="NICA_header_blue.tif"/>
          <p:cNvPicPr>
            <a:picLocks noChangeAspect="1"/>
          </p:cNvPicPr>
          <p:nvPr/>
        </p:nvPicPr>
        <p:blipFill>
          <a:blip r:embed="rId5" cstate="screen"/>
          <a:srcRect/>
          <a:stretch>
            <a:fillRect/>
          </a:stretch>
        </p:blipFill>
        <p:spPr bwMode="auto">
          <a:xfrm>
            <a:off x="0" y="0"/>
            <a:ext cx="9144000" cy="915988"/>
          </a:xfrm>
          <a:prstGeom prst="rect">
            <a:avLst/>
          </a:prstGeom>
          <a:noFill/>
          <a:ln w="9525">
            <a:noFill/>
            <a:miter lim="800000"/>
            <a:headEnd/>
            <a:tailEnd/>
          </a:ln>
        </p:spPr>
      </p:pic>
      <p:pic>
        <p:nvPicPr>
          <p:cNvPr id="167942" name="Picture 16"/>
          <p:cNvPicPr>
            <a:picLocks noChangeAspect="1"/>
          </p:cNvPicPr>
          <p:nvPr/>
        </p:nvPicPr>
        <p:blipFill>
          <a:blip r:embed="rId6" cstate="screen"/>
          <a:srcRect/>
          <a:stretch>
            <a:fillRect/>
          </a:stretch>
        </p:blipFill>
        <p:spPr bwMode="auto">
          <a:xfrm>
            <a:off x="0" y="6286500"/>
            <a:ext cx="622300" cy="403225"/>
          </a:xfrm>
          <a:prstGeom prst="rect">
            <a:avLst/>
          </a:prstGeom>
          <a:noFill/>
          <a:ln w="9525">
            <a:noFill/>
            <a:miter lim="800000"/>
            <a:headEnd/>
            <a:tailEnd/>
          </a:ln>
        </p:spPr>
      </p:pic>
      <p:sp>
        <p:nvSpPr>
          <p:cNvPr id="8" name="Прямоугольник 7"/>
          <p:cNvSpPr/>
          <p:nvPr/>
        </p:nvSpPr>
        <p:spPr>
          <a:xfrm>
            <a:off x="4067944" y="6237312"/>
            <a:ext cx="4968552" cy="523220"/>
          </a:xfrm>
          <a:prstGeom prst="rect">
            <a:avLst/>
          </a:prstGeom>
        </p:spPr>
        <p:txBody>
          <a:bodyPr wrap="square">
            <a:spAutoFit/>
          </a:bodyPr>
          <a:lstStyle/>
          <a:p>
            <a:r>
              <a:rPr lang="en-US" sz="1400" dirty="0" smtClean="0">
                <a:solidFill>
                  <a:srgbClr val="0000CC"/>
                </a:solidFill>
                <a:latin typeface="Times" charset="0"/>
              </a:rPr>
              <a:t>My gratitude to: </a:t>
            </a:r>
            <a:r>
              <a:rPr lang="en-US" sz="1400" dirty="0" err="1" smtClean="0">
                <a:solidFill>
                  <a:srgbClr val="0000CC"/>
                </a:solidFill>
                <a:latin typeface="Times" charset="0"/>
              </a:rPr>
              <a:t>I.Meshkov</a:t>
            </a:r>
            <a:r>
              <a:rPr lang="en-US" sz="1400" dirty="0" smtClean="0">
                <a:solidFill>
                  <a:srgbClr val="0000CC"/>
                </a:solidFill>
                <a:latin typeface="Times" charset="0"/>
              </a:rPr>
              <a:t>, </a:t>
            </a:r>
            <a:r>
              <a:rPr lang="en-US" sz="1400" dirty="0" err="1" smtClean="0">
                <a:solidFill>
                  <a:srgbClr val="0000CC"/>
                </a:solidFill>
                <a:latin typeface="Times" charset="0"/>
              </a:rPr>
              <a:t>A.Sidorin</a:t>
            </a:r>
            <a:r>
              <a:rPr lang="en-US" sz="1400" dirty="0" smtClean="0">
                <a:solidFill>
                  <a:srgbClr val="0000CC"/>
                </a:solidFill>
                <a:latin typeface="Times" charset="0"/>
              </a:rPr>
              <a:t>, </a:t>
            </a:r>
            <a:r>
              <a:rPr lang="en-US" sz="1400" dirty="0" err="1" smtClean="0">
                <a:solidFill>
                  <a:srgbClr val="0000CC"/>
                </a:solidFill>
                <a:latin typeface="Times" charset="0"/>
              </a:rPr>
              <a:t>V.Kekelidze</a:t>
            </a:r>
            <a:r>
              <a:rPr lang="en-US" sz="1400" dirty="0" smtClean="0">
                <a:solidFill>
                  <a:srgbClr val="0000CC"/>
                </a:solidFill>
                <a:latin typeface="Times" charset="0"/>
              </a:rPr>
              <a:t>, </a:t>
            </a:r>
            <a:r>
              <a:rPr lang="en-US" sz="1400" dirty="0" err="1" smtClean="0">
                <a:solidFill>
                  <a:srgbClr val="0000CC"/>
                </a:solidFill>
                <a:latin typeface="Times" charset="0"/>
              </a:rPr>
              <a:t>A.Sorin</a:t>
            </a:r>
            <a:r>
              <a:rPr lang="en-US" sz="1400" dirty="0" smtClean="0">
                <a:solidFill>
                  <a:srgbClr val="0000CC"/>
                </a:solidFill>
                <a:latin typeface="Times" charset="0"/>
              </a:rPr>
              <a:t>, </a:t>
            </a:r>
            <a:r>
              <a:rPr lang="en-US" sz="1400" dirty="0" err="1" smtClean="0">
                <a:solidFill>
                  <a:srgbClr val="0000CC"/>
                </a:solidFill>
                <a:latin typeface="Times" charset="0"/>
              </a:rPr>
              <a:t>Yu.Oganessian</a:t>
            </a:r>
            <a:r>
              <a:rPr lang="en-US" sz="1400" dirty="0" smtClean="0">
                <a:solidFill>
                  <a:srgbClr val="0000CC"/>
                </a:solidFill>
                <a:latin typeface="Times" charset="0"/>
              </a:rPr>
              <a:t> et al </a:t>
            </a:r>
            <a:r>
              <a:rPr lang="en-US" sz="1400" dirty="0">
                <a:solidFill>
                  <a:srgbClr val="0000CC"/>
                </a:solidFill>
                <a:latin typeface="Times" charset="0"/>
              </a:rPr>
              <a:t>for </a:t>
            </a:r>
            <a:r>
              <a:rPr lang="en-US" sz="1400" dirty="0" smtClean="0">
                <a:solidFill>
                  <a:srgbClr val="0000CC"/>
                </a:solidFill>
                <a:latin typeface="Times" charset="0"/>
              </a:rPr>
              <a:t>slides.</a:t>
            </a:r>
            <a:endParaRPr lang="ru-RU"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62475"/>
                                        </p:tgtEl>
                                        <p:attrNameLst>
                                          <p:attrName>style.visibility</p:attrName>
                                        </p:attrNameLst>
                                      </p:cBhvr>
                                      <p:to>
                                        <p:strVal val="visible"/>
                                      </p:to>
                                    </p:set>
                                    <p:anim calcmode="lin" valueType="num">
                                      <p:cBhvr>
                                        <p:cTn id="7" dur="500" decel="50000" fill="hold">
                                          <p:stCondLst>
                                            <p:cond delay="0"/>
                                          </p:stCondLst>
                                        </p:cTn>
                                        <p:tgtEl>
                                          <p:spTgt spid="6247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247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2475"/>
                                        </p:tgtEl>
                                        <p:attrNameLst>
                                          <p:attrName>ppt_w</p:attrName>
                                        </p:attrNameLst>
                                      </p:cBhvr>
                                      <p:tavLst>
                                        <p:tav tm="0">
                                          <p:val>
                                            <p:strVal val="#ppt_w*.05"/>
                                          </p:val>
                                        </p:tav>
                                        <p:tav tm="100000">
                                          <p:val>
                                            <p:strVal val="#ppt_w"/>
                                          </p:val>
                                        </p:tav>
                                      </p:tavLst>
                                    </p:anim>
                                    <p:anim calcmode="lin" valueType="num">
                                      <p:cBhvr>
                                        <p:cTn id="10" dur="1000" fill="hold"/>
                                        <p:tgtEl>
                                          <p:spTgt spid="6247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247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247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247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2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Rectangle 7"/>
          <p:cNvSpPr>
            <a:spLocks noChangeArrowheads="1"/>
          </p:cNvSpPr>
          <p:nvPr/>
        </p:nvSpPr>
        <p:spPr bwMode="auto">
          <a:xfrm>
            <a:off x="1373188" y="619125"/>
            <a:ext cx="6761162" cy="677863"/>
          </a:xfrm>
          <a:prstGeom prst="rect">
            <a:avLst/>
          </a:prstGeom>
          <a:noFill/>
          <a:ln w="9525">
            <a:noFill/>
            <a:miter lim="800000"/>
            <a:headEnd/>
            <a:tailEnd/>
          </a:ln>
        </p:spPr>
        <p:txBody>
          <a:bodyPr>
            <a:spAutoFit/>
          </a:bodyPr>
          <a:lstStyle/>
          <a:p>
            <a:pPr marL="342900" indent="-342900" eaLnBrk="0" hangingPunct="0">
              <a:lnSpc>
                <a:spcPct val="50000"/>
              </a:lnSpc>
              <a:spcBef>
                <a:spcPct val="50000"/>
              </a:spcBef>
            </a:pPr>
            <a:endParaRPr kumimoji="1" lang="en-US" sz="2400" b="1">
              <a:solidFill>
                <a:srgbClr val="000066"/>
              </a:solidFill>
            </a:endParaRPr>
          </a:p>
          <a:p>
            <a:pPr marL="342900" indent="-342900" eaLnBrk="0" hangingPunct="0">
              <a:lnSpc>
                <a:spcPct val="50000"/>
              </a:lnSpc>
              <a:spcBef>
                <a:spcPct val="50000"/>
              </a:spcBef>
            </a:pPr>
            <a:r>
              <a:rPr kumimoji="1" lang="en-US" sz="2400" b="1">
                <a:solidFill>
                  <a:srgbClr val="000066"/>
                </a:solidFill>
              </a:rPr>
              <a:t>B) Polarized Beams – Particle Spin Physics</a:t>
            </a:r>
          </a:p>
        </p:txBody>
      </p:sp>
      <p:pic>
        <p:nvPicPr>
          <p:cNvPr id="63490" name="Picture 9" descr="NICA_header_bl-wh.tif"/>
          <p:cNvPicPr>
            <a:picLocks noChangeAspect="1"/>
          </p:cNvPicPr>
          <p:nvPr/>
        </p:nvPicPr>
        <p:blipFill>
          <a:blip r:embed="rId3" cstate="screen"/>
          <a:srcRect/>
          <a:stretch>
            <a:fillRect/>
          </a:stretch>
        </p:blipFill>
        <p:spPr bwMode="auto">
          <a:xfrm>
            <a:off x="0" y="0"/>
            <a:ext cx="9144000" cy="917575"/>
          </a:xfrm>
          <a:prstGeom prst="rect">
            <a:avLst/>
          </a:prstGeom>
          <a:noFill/>
          <a:ln w="9525">
            <a:noFill/>
            <a:miter lim="800000"/>
            <a:headEnd/>
            <a:tailEnd/>
          </a:ln>
        </p:spPr>
      </p:pic>
      <p:grpSp>
        <p:nvGrpSpPr>
          <p:cNvPr id="63491" name="Group 5"/>
          <p:cNvGrpSpPr>
            <a:grpSpLocks/>
          </p:cNvGrpSpPr>
          <p:nvPr/>
        </p:nvGrpSpPr>
        <p:grpSpPr bwMode="auto">
          <a:xfrm>
            <a:off x="34925" y="6303963"/>
            <a:ext cx="9058275" cy="496887"/>
            <a:chOff x="22" y="3952"/>
            <a:chExt cx="5706" cy="313"/>
          </a:xfrm>
        </p:grpSpPr>
        <p:cxnSp>
          <p:nvCxnSpPr>
            <p:cNvPr id="6" name="Straight Connector 5"/>
            <p:cNvCxnSpPr/>
            <p:nvPr/>
          </p:nvCxnSpPr>
          <p:spPr>
            <a:xfrm>
              <a:off x="808" y="4105"/>
              <a:ext cx="4920" cy="1"/>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63495" name="Picture 7" descr="NICA-Logo_4c"/>
            <p:cNvPicPr>
              <a:picLocks noChangeAspect="1" noChangeArrowheads="1"/>
            </p:cNvPicPr>
            <p:nvPr/>
          </p:nvPicPr>
          <p:blipFill>
            <a:blip r:embed="rId4" cstate="screen"/>
            <a:srcRect/>
            <a:stretch>
              <a:fillRect/>
            </a:stretch>
          </p:blipFill>
          <p:spPr bwMode="auto">
            <a:xfrm>
              <a:off x="392" y="4015"/>
              <a:ext cx="376" cy="186"/>
            </a:xfrm>
            <a:prstGeom prst="rect">
              <a:avLst/>
            </a:prstGeom>
            <a:noFill/>
            <a:ln w="9525">
              <a:noFill/>
              <a:miter lim="800000"/>
              <a:headEnd/>
              <a:tailEnd/>
            </a:ln>
          </p:spPr>
        </p:pic>
        <p:pic>
          <p:nvPicPr>
            <p:cNvPr id="63496" name="Picture 4" descr="JINR"/>
            <p:cNvPicPr>
              <a:picLocks noChangeAspect="1" noChangeArrowheads="1"/>
            </p:cNvPicPr>
            <p:nvPr/>
          </p:nvPicPr>
          <p:blipFill>
            <a:blip r:embed="rId5" cstate="screen"/>
            <a:srcRect/>
            <a:stretch>
              <a:fillRect/>
            </a:stretch>
          </p:blipFill>
          <p:spPr bwMode="auto">
            <a:xfrm>
              <a:off x="22" y="3952"/>
              <a:ext cx="337" cy="313"/>
            </a:xfrm>
            <a:prstGeom prst="rect">
              <a:avLst/>
            </a:prstGeom>
            <a:noFill/>
            <a:ln w="9525">
              <a:noFill/>
              <a:miter lim="800000"/>
              <a:headEnd/>
              <a:tailEnd/>
            </a:ln>
          </p:spPr>
        </p:pic>
      </p:grpSp>
      <p:sp>
        <p:nvSpPr>
          <p:cNvPr id="302090" name="Text Box 10"/>
          <p:cNvSpPr txBox="1">
            <a:spLocks noChangeArrowheads="1"/>
          </p:cNvSpPr>
          <p:nvPr/>
        </p:nvSpPr>
        <p:spPr bwMode="auto">
          <a:xfrm>
            <a:off x="0" y="1360488"/>
            <a:ext cx="9144000" cy="4870450"/>
          </a:xfrm>
          <a:prstGeom prst="rect">
            <a:avLst/>
          </a:prstGeom>
          <a:noFill/>
          <a:ln w="12700">
            <a:solidFill>
              <a:srgbClr val="A5002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20000"/>
              </a:lnSpc>
            </a:pPr>
            <a:r>
              <a:rPr lang="en-US" sz="2400" b="1" u="sng">
                <a:solidFill>
                  <a:srgbClr val="000066"/>
                </a:solidFill>
              </a:rPr>
              <a:t>The problem =&gt; Nucleon quark structure and nucleon spin</a:t>
            </a:r>
          </a:p>
          <a:p>
            <a:pPr>
              <a:lnSpc>
                <a:spcPct val="120000"/>
              </a:lnSpc>
            </a:pPr>
            <a:r>
              <a:rPr lang="en-US" sz="2000" b="1">
                <a:solidFill>
                  <a:srgbClr val="000066"/>
                </a:solidFill>
              </a:rPr>
              <a:t>	First hypothesis:</a:t>
            </a:r>
            <a:r>
              <a:rPr lang="ru-RU" sz="2000" b="1">
                <a:solidFill>
                  <a:srgbClr val="000066"/>
                </a:solidFill>
              </a:rPr>
              <a:t> 3 </a:t>
            </a:r>
            <a:r>
              <a:rPr lang="en-US" sz="2000" b="1">
                <a:solidFill>
                  <a:srgbClr val="000066"/>
                </a:solidFill>
              </a:rPr>
              <a:t>quarks are polarized in such a way that</a:t>
            </a:r>
            <a:endParaRPr lang="ru-RU" sz="2000" b="1">
              <a:solidFill>
                <a:srgbClr val="000066"/>
              </a:solidFill>
            </a:endParaRPr>
          </a:p>
          <a:p>
            <a:pPr algn="ctr">
              <a:lnSpc>
                <a:spcPct val="120000"/>
              </a:lnSpc>
            </a:pPr>
            <a:r>
              <a:rPr lang="en-US" sz="2000" b="1">
                <a:solidFill>
                  <a:srgbClr val="FF0000"/>
                </a:solidFill>
              </a:rPr>
              <a:t>Spin (p</a:t>
            </a:r>
            <a:r>
              <a:rPr lang="en-US" sz="2000" b="1">
                <a:solidFill>
                  <a:srgbClr val="FF0000"/>
                </a:solidFill>
                <a:sym typeface="Symbol" pitchFamily="18" charset="2"/>
              </a:rPr>
              <a:t>)</a:t>
            </a:r>
            <a:r>
              <a:rPr lang="en-US" sz="2000" b="1">
                <a:solidFill>
                  <a:srgbClr val="006600"/>
                </a:solidFill>
                <a:sym typeface="Symbol" pitchFamily="18" charset="2"/>
              </a:rPr>
              <a:t> = </a:t>
            </a:r>
            <a:r>
              <a:rPr lang="en-US" sz="2000" b="1">
                <a:solidFill>
                  <a:srgbClr val="FF0000"/>
                </a:solidFill>
                <a:sym typeface="Symbol" pitchFamily="18" charset="2"/>
              </a:rPr>
              <a:t>(u u</a:t>
            </a:r>
            <a:r>
              <a:rPr lang="en-US" sz="2000" b="1">
                <a:solidFill>
                  <a:srgbClr val="006600"/>
                </a:solidFill>
                <a:sym typeface="Symbol" pitchFamily="18" charset="2"/>
              </a:rPr>
              <a:t> </a:t>
            </a:r>
            <a:r>
              <a:rPr lang="en-US" sz="2000" b="1">
                <a:solidFill>
                  <a:srgbClr val="000066"/>
                </a:solidFill>
                <a:sym typeface="Symbol" pitchFamily="18" charset="2"/>
              </a:rPr>
              <a:t>d) =   1/2</a:t>
            </a:r>
          </a:p>
          <a:p>
            <a:pPr>
              <a:lnSpc>
                <a:spcPct val="120000"/>
              </a:lnSpc>
            </a:pPr>
            <a:r>
              <a:rPr lang="en-US" sz="2000" b="1">
                <a:solidFill>
                  <a:srgbClr val="000066"/>
                </a:solidFill>
                <a:sym typeface="Symbol" pitchFamily="18" charset="2"/>
              </a:rPr>
              <a:t>   However:</a:t>
            </a:r>
            <a:endParaRPr lang="ru-RU" sz="2000" b="1">
              <a:solidFill>
                <a:srgbClr val="006600"/>
              </a:solidFill>
            </a:endParaRPr>
          </a:p>
          <a:p>
            <a:pPr>
              <a:lnSpc>
                <a:spcPct val="120000"/>
              </a:lnSpc>
            </a:pPr>
            <a:r>
              <a:rPr lang="en-US" sz="2000" b="1">
                <a:solidFill>
                  <a:srgbClr val="003300"/>
                </a:solidFill>
              </a:rPr>
              <a:t>	</a:t>
            </a:r>
            <a:r>
              <a:rPr lang="en-US" sz="2000" b="1">
                <a:solidFill>
                  <a:srgbClr val="000066"/>
                </a:solidFill>
              </a:rPr>
              <a:t>HERMES experiment at HERA</a:t>
            </a:r>
            <a:r>
              <a:rPr lang="ru-RU" sz="2000" b="1">
                <a:solidFill>
                  <a:srgbClr val="000066"/>
                </a:solidFill>
              </a:rPr>
              <a:t> </a:t>
            </a:r>
            <a:r>
              <a:rPr lang="en-US" sz="2000" b="1">
                <a:solidFill>
                  <a:srgbClr val="000066"/>
                </a:solidFill>
              </a:rPr>
              <a:t>e</a:t>
            </a:r>
            <a:r>
              <a:rPr lang="en-US" sz="2000" b="1">
                <a:solidFill>
                  <a:srgbClr val="000066"/>
                </a:solidFill>
                <a:sym typeface="Symbol" pitchFamily="18" charset="2"/>
              </a:rPr>
              <a:t></a:t>
            </a:r>
            <a:r>
              <a:rPr lang="ru-RU" sz="1600" b="1">
                <a:solidFill>
                  <a:srgbClr val="000066"/>
                </a:solidFill>
                <a:sym typeface="Symbol" pitchFamily="18" charset="2"/>
              </a:rPr>
              <a:t>х</a:t>
            </a:r>
            <a:r>
              <a:rPr lang="en-US" sz="1600" b="1">
                <a:solidFill>
                  <a:srgbClr val="000066"/>
                </a:solidFill>
                <a:sym typeface="Symbol" pitchFamily="18" charset="2"/>
              </a:rPr>
              <a:t> </a:t>
            </a:r>
            <a:r>
              <a:rPr lang="en-US" sz="2000" b="1">
                <a:solidFill>
                  <a:srgbClr val="CC0000"/>
                </a:solidFill>
              </a:rPr>
              <a:t>p</a:t>
            </a:r>
            <a:r>
              <a:rPr lang="en-US" sz="2000" b="1">
                <a:solidFill>
                  <a:srgbClr val="000066"/>
                </a:solidFill>
              </a:rPr>
              <a:t>-collider </a:t>
            </a:r>
          </a:p>
          <a:p>
            <a:pPr>
              <a:lnSpc>
                <a:spcPct val="120000"/>
              </a:lnSpc>
            </a:pPr>
            <a:r>
              <a:rPr lang="en-US" sz="2000" b="1">
                <a:solidFill>
                  <a:srgbClr val="000066"/>
                </a:solidFill>
              </a:rPr>
              <a:t>	(DESY Lab., </a:t>
            </a:r>
            <a:r>
              <a:rPr lang="ru-RU" sz="2000" b="1">
                <a:solidFill>
                  <a:srgbClr val="000066"/>
                </a:solidFill>
              </a:rPr>
              <a:t>1995 – 2007</a:t>
            </a:r>
            <a:r>
              <a:rPr lang="en-US" sz="2000" b="1">
                <a:solidFill>
                  <a:srgbClr val="000066"/>
                </a:solidFill>
              </a:rPr>
              <a:t>):</a:t>
            </a:r>
          </a:p>
          <a:p>
            <a:pPr>
              <a:lnSpc>
                <a:spcPct val="120000"/>
              </a:lnSpc>
            </a:pPr>
            <a:r>
              <a:rPr lang="en-US" sz="2000" b="1">
                <a:solidFill>
                  <a:srgbClr val="003300"/>
                </a:solidFill>
              </a:rPr>
              <a:t>   </a:t>
            </a:r>
            <a:r>
              <a:rPr lang="en-US" sz="2000" b="1">
                <a:solidFill>
                  <a:srgbClr val="CC0000"/>
                </a:solidFill>
              </a:rPr>
              <a:t>Not more</a:t>
            </a:r>
            <a:r>
              <a:rPr lang="ru-RU" sz="2000" b="1">
                <a:solidFill>
                  <a:srgbClr val="CC0000"/>
                </a:solidFill>
              </a:rPr>
              <a:t> 30% </a:t>
            </a:r>
            <a:r>
              <a:rPr lang="en-US" sz="2000" b="1">
                <a:solidFill>
                  <a:srgbClr val="CC0000"/>
                </a:solidFill>
              </a:rPr>
              <a:t>of proton spin can be explained with constituent</a:t>
            </a:r>
          </a:p>
          <a:p>
            <a:pPr>
              <a:lnSpc>
                <a:spcPct val="120000"/>
              </a:lnSpc>
            </a:pPr>
            <a:r>
              <a:rPr lang="en-US" sz="2000" b="1">
                <a:solidFill>
                  <a:srgbClr val="CC0000"/>
                </a:solidFill>
              </a:rPr>
              <a:t>   quarks, i.e.  </a:t>
            </a:r>
            <a:r>
              <a:rPr lang="en-US" sz="2400" b="1">
                <a:solidFill>
                  <a:srgbClr val="CC0000"/>
                </a:solidFill>
              </a:rPr>
              <a:t>Nucleon spin</a:t>
            </a:r>
            <a:r>
              <a:rPr lang="ru-RU" sz="2400" b="1">
                <a:solidFill>
                  <a:srgbClr val="CC0000"/>
                </a:solidFill>
              </a:rPr>
              <a:t> </a:t>
            </a:r>
            <a:r>
              <a:rPr lang="ru-RU" sz="2400" b="1">
                <a:solidFill>
                  <a:srgbClr val="CC0000"/>
                </a:solidFill>
                <a:sym typeface="Symbol" pitchFamily="18" charset="2"/>
              </a:rPr>
              <a:t>  </a:t>
            </a:r>
            <a:r>
              <a:rPr lang="en-US" sz="2400" b="1">
                <a:solidFill>
                  <a:srgbClr val="CC0000"/>
                </a:solidFill>
                <a:sym typeface="Symbol" pitchFamily="18" charset="2"/>
              </a:rPr>
              <a:t>S</a:t>
            </a:r>
            <a:r>
              <a:rPr lang="en-US" sz="2400" b="1" baseline="-25000">
                <a:solidFill>
                  <a:srgbClr val="CC0000"/>
                </a:solidFill>
                <a:sym typeface="Symbol" pitchFamily="18" charset="2"/>
              </a:rPr>
              <a:t>quark</a:t>
            </a:r>
            <a:endParaRPr lang="ru-RU" sz="2400" b="1" baseline="-25000">
              <a:solidFill>
                <a:srgbClr val="CC0000"/>
              </a:solidFill>
              <a:sym typeface="Symbol" pitchFamily="18" charset="2"/>
            </a:endParaRPr>
          </a:p>
          <a:p>
            <a:pPr>
              <a:lnSpc>
                <a:spcPct val="120000"/>
              </a:lnSpc>
            </a:pPr>
            <a:endParaRPr lang="ru-RU" sz="800" b="1" baseline="-25000">
              <a:solidFill>
                <a:srgbClr val="FF0000"/>
              </a:solidFill>
              <a:sym typeface="Symbol" pitchFamily="18" charset="2"/>
            </a:endParaRPr>
          </a:p>
          <a:p>
            <a:pPr>
              <a:lnSpc>
                <a:spcPct val="120000"/>
              </a:lnSpc>
            </a:pPr>
            <a:r>
              <a:rPr lang="ru-RU" sz="2000" b="1">
                <a:solidFill>
                  <a:srgbClr val="006600"/>
                </a:solidFill>
              </a:rPr>
              <a:t>   </a:t>
            </a:r>
            <a:r>
              <a:rPr lang="en-US" sz="2000" b="1">
                <a:solidFill>
                  <a:srgbClr val="000066"/>
                </a:solidFill>
              </a:rPr>
              <a:t>Modern hypothesis:</a:t>
            </a:r>
          </a:p>
          <a:p>
            <a:pPr algn="ctr">
              <a:lnSpc>
                <a:spcPct val="120000"/>
              </a:lnSpc>
            </a:pPr>
            <a:r>
              <a:rPr lang="en-US" sz="2000" b="1">
                <a:solidFill>
                  <a:srgbClr val="000066"/>
                </a:solidFill>
              </a:rPr>
              <a:t>S</a:t>
            </a:r>
            <a:r>
              <a:rPr lang="en-US" sz="2000" b="1" baseline="-25000">
                <a:solidFill>
                  <a:srgbClr val="000066"/>
                </a:solidFill>
              </a:rPr>
              <a:t>nucleon</a:t>
            </a:r>
            <a:r>
              <a:rPr lang="ru-RU" sz="2000" b="1">
                <a:solidFill>
                  <a:srgbClr val="003300"/>
                </a:solidFill>
              </a:rPr>
              <a:t> = </a:t>
            </a:r>
            <a:r>
              <a:rPr lang="ru-RU" sz="2000" b="1">
                <a:solidFill>
                  <a:srgbClr val="000066"/>
                </a:solidFill>
                <a:sym typeface="Symbol" pitchFamily="18" charset="2"/>
              </a:rPr>
              <a:t></a:t>
            </a:r>
            <a:r>
              <a:rPr lang="en-US" sz="2000" b="1">
                <a:solidFill>
                  <a:srgbClr val="000066"/>
                </a:solidFill>
                <a:sym typeface="Symbol" pitchFamily="18" charset="2"/>
              </a:rPr>
              <a:t>S</a:t>
            </a:r>
            <a:r>
              <a:rPr lang="en-US" sz="2000" b="1" baseline="-25000">
                <a:solidFill>
                  <a:srgbClr val="000066"/>
                </a:solidFill>
                <a:sym typeface="Symbol" pitchFamily="18" charset="2"/>
              </a:rPr>
              <a:t>quark</a:t>
            </a:r>
            <a:r>
              <a:rPr lang="en-US" sz="2000" b="1">
                <a:solidFill>
                  <a:srgbClr val="003300"/>
                </a:solidFill>
                <a:sym typeface="Symbol" pitchFamily="18" charset="2"/>
              </a:rPr>
              <a:t> + </a:t>
            </a:r>
            <a:r>
              <a:rPr lang="ru-RU" sz="2000" b="1">
                <a:solidFill>
                  <a:srgbClr val="003300"/>
                </a:solidFill>
                <a:sym typeface="Symbol" pitchFamily="18" charset="2"/>
              </a:rPr>
              <a:t></a:t>
            </a:r>
            <a:r>
              <a:rPr lang="en-US" sz="2000" b="1">
                <a:solidFill>
                  <a:srgbClr val="003300"/>
                </a:solidFill>
                <a:sym typeface="Symbol" pitchFamily="18" charset="2"/>
              </a:rPr>
              <a:t>S</a:t>
            </a:r>
            <a:r>
              <a:rPr lang="en-US" sz="2000" b="1" baseline="-25000">
                <a:solidFill>
                  <a:srgbClr val="003300"/>
                </a:solidFill>
                <a:sym typeface="Symbol" pitchFamily="18" charset="2"/>
              </a:rPr>
              <a:t>gluon</a:t>
            </a:r>
            <a:r>
              <a:rPr lang="en-US" sz="2000" b="1">
                <a:solidFill>
                  <a:srgbClr val="003300"/>
                </a:solidFill>
                <a:sym typeface="Symbol" pitchFamily="18" charset="2"/>
              </a:rPr>
              <a:t> </a:t>
            </a:r>
            <a:r>
              <a:rPr lang="en-US" sz="2000" b="1">
                <a:solidFill>
                  <a:srgbClr val="000066"/>
                </a:solidFill>
                <a:sym typeface="Symbol" pitchFamily="18" charset="2"/>
              </a:rPr>
              <a:t>+ </a:t>
            </a:r>
            <a:r>
              <a:rPr lang="ru-RU" sz="2000" b="1">
                <a:solidFill>
                  <a:srgbClr val="000066"/>
                </a:solidFill>
                <a:sym typeface="Symbol" pitchFamily="18" charset="2"/>
              </a:rPr>
              <a:t></a:t>
            </a:r>
            <a:r>
              <a:rPr lang="en-US" sz="2000" b="1">
                <a:solidFill>
                  <a:srgbClr val="000066"/>
                </a:solidFill>
                <a:sym typeface="Symbol" pitchFamily="18" charset="2"/>
              </a:rPr>
              <a:t>L</a:t>
            </a:r>
            <a:r>
              <a:rPr lang="en-US" sz="2000" b="1" baseline="-25000">
                <a:solidFill>
                  <a:srgbClr val="000066"/>
                </a:solidFill>
                <a:sym typeface="Symbol" pitchFamily="18" charset="2"/>
              </a:rPr>
              <a:t>quark</a:t>
            </a:r>
            <a:r>
              <a:rPr lang="en-US" sz="2000" b="1">
                <a:solidFill>
                  <a:srgbClr val="003300"/>
                </a:solidFill>
                <a:sym typeface="Symbol" pitchFamily="18" charset="2"/>
              </a:rPr>
              <a:t> + </a:t>
            </a:r>
            <a:r>
              <a:rPr lang="ru-RU" sz="2000" b="1">
                <a:solidFill>
                  <a:srgbClr val="003300"/>
                </a:solidFill>
                <a:sym typeface="Symbol" pitchFamily="18" charset="2"/>
              </a:rPr>
              <a:t></a:t>
            </a:r>
            <a:r>
              <a:rPr lang="en-US" sz="2000" b="1">
                <a:solidFill>
                  <a:srgbClr val="003300"/>
                </a:solidFill>
                <a:sym typeface="Symbol" pitchFamily="18" charset="2"/>
              </a:rPr>
              <a:t>L</a:t>
            </a:r>
            <a:r>
              <a:rPr lang="en-US" sz="2000" b="1" baseline="-25000">
                <a:solidFill>
                  <a:srgbClr val="003300"/>
                </a:solidFill>
                <a:sym typeface="Symbol" pitchFamily="18" charset="2"/>
              </a:rPr>
              <a:t>gluon</a:t>
            </a:r>
            <a:r>
              <a:rPr lang="en-US" sz="2000" b="1">
                <a:solidFill>
                  <a:srgbClr val="003300"/>
                </a:solidFill>
                <a:sym typeface="Symbol" pitchFamily="18" charset="2"/>
              </a:rPr>
              <a:t> ,</a:t>
            </a:r>
          </a:p>
          <a:p>
            <a:pPr>
              <a:lnSpc>
                <a:spcPct val="120000"/>
              </a:lnSpc>
            </a:pPr>
            <a:r>
              <a:rPr lang="en-US" sz="2000" b="1">
                <a:solidFill>
                  <a:srgbClr val="003300"/>
                </a:solidFill>
              </a:rPr>
              <a:t>   </a:t>
            </a:r>
            <a:r>
              <a:rPr lang="en-US" sz="2000" b="1">
                <a:solidFill>
                  <a:srgbClr val="000066"/>
                </a:solidFill>
              </a:rPr>
              <a:t>L – orbital momentum of the quark/gluon</a:t>
            </a:r>
          </a:p>
          <a:p>
            <a:pPr>
              <a:lnSpc>
                <a:spcPct val="120000"/>
              </a:lnSpc>
            </a:pPr>
            <a:r>
              <a:rPr lang="en-US" sz="800" b="1">
                <a:solidFill>
                  <a:srgbClr val="000066"/>
                </a:solidFill>
              </a:rPr>
              <a:t>   </a:t>
            </a:r>
          </a:p>
          <a:p>
            <a:pPr>
              <a:lnSpc>
                <a:spcPct val="120000"/>
              </a:lnSpc>
            </a:pPr>
            <a:endParaRPr lang="en-US" sz="2000" b="1">
              <a:solidFill>
                <a:srgbClr val="000066"/>
              </a:solidFill>
            </a:endParaRPr>
          </a:p>
        </p:txBody>
      </p:sp>
      <p:sp>
        <p:nvSpPr>
          <p:cNvPr id="63493" name="Rectangle 7"/>
          <p:cNvSpPr>
            <a:spLocks noChangeArrowheads="1"/>
          </p:cNvSpPr>
          <p:nvPr/>
        </p:nvSpPr>
        <p:spPr bwMode="auto">
          <a:xfrm>
            <a:off x="1187450" y="-26988"/>
            <a:ext cx="6908800" cy="738188"/>
          </a:xfrm>
          <a:prstGeom prst="rect">
            <a:avLst/>
          </a:prstGeom>
          <a:noFill/>
          <a:ln w="9525">
            <a:noFill/>
            <a:miter lim="800000"/>
            <a:headEnd/>
            <a:tailEnd/>
          </a:ln>
        </p:spPr>
        <p:txBody>
          <a:bodyPr>
            <a:spAutoFit/>
          </a:bodyPr>
          <a:lstStyle/>
          <a:p>
            <a:pPr marL="342900" indent="-342900" algn="ctr" eaLnBrk="0" hangingPunct="0">
              <a:lnSpc>
                <a:spcPct val="120000"/>
              </a:lnSpc>
            </a:pPr>
            <a:r>
              <a:rPr kumimoji="1" lang="en-US" sz="3600" b="1">
                <a:solidFill>
                  <a:srgbClr val="000066"/>
                </a:solidFill>
              </a:rPr>
              <a:t>Introduction</a:t>
            </a:r>
            <a:endParaRPr kumimoji="1" lang="ru-RU" sz="3600" b="1">
              <a:solidFill>
                <a:srgbClr val="000066"/>
              </a:solidFill>
            </a:endParaRPr>
          </a:p>
        </p:txBody>
      </p:sp>
    </p:spTree>
    <p:extLst>
      <p:ext uri="{BB962C8B-B14F-4D97-AF65-F5344CB8AC3E}">
        <p14:creationId xmlns:p14="http://schemas.microsoft.com/office/powerpoint/2010/main" val="3011150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p:txBody>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fld id="{3C86848A-5CB4-6E46-B69C-5A920401AC84}" type="slidenum">
              <a:rPr lang="ru-RU" baseline="0">
                <a:latin typeface="Arial" charset="0"/>
              </a:rPr>
              <a:pPr eaLnBrk="1" hangingPunct="1"/>
              <a:t>8</a:t>
            </a:fld>
            <a:endParaRPr lang="ru-RU" baseline="0">
              <a:latin typeface="Arial" charset="0"/>
            </a:endParaRPr>
          </a:p>
        </p:txBody>
      </p:sp>
      <p:pic>
        <p:nvPicPr>
          <p:cNvPr id="225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75" y="312738"/>
            <a:ext cx="823912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14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p:txBody>
          <a:bodyPr/>
          <a:lstStyle>
            <a:lvl1pPr eaLnBrk="0" hangingPunct="0">
              <a:defRPr baseline="30000">
                <a:solidFill>
                  <a:schemeClr val="tx1"/>
                </a:solidFill>
                <a:latin typeface="Bookman Old Style" charset="0"/>
                <a:ea typeface="Arial" charset="0"/>
                <a:cs typeface="Arial" charset="0"/>
              </a:defRPr>
            </a:lvl1pPr>
            <a:lvl2pPr marL="742950" indent="-285750" eaLnBrk="0" hangingPunct="0">
              <a:defRPr baseline="30000">
                <a:solidFill>
                  <a:schemeClr val="tx1"/>
                </a:solidFill>
                <a:latin typeface="Bookman Old Style" charset="0"/>
                <a:ea typeface="Arial" charset="0"/>
              </a:defRPr>
            </a:lvl2pPr>
            <a:lvl3pPr marL="1143000" indent="-228600" eaLnBrk="0" hangingPunct="0">
              <a:defRPr baseline="30000">
                <a:solidFill>
                  <a:schemeClr val="tx1"/>
                </a:solidFill>
                <a:latin typeface="Bookman Old Style" charset="0"/>
                <a:ea typeface="Arial" charset="0"/>
              </a:defRPr>
            </a:lvl3pPr>
            <a:lvl4pPr marL="1600200" indent="-228600" eaLnBrk="0" hangingPunct="0">
              <a:defRPr baseline="30000">
                <a:solidFill>
                  <a:schemeClr val="tx1"/>
                </a:solidFill>
                <a:latin typeface="Bookman Old Style" charset="0"/>
                <a:ea typeface="Arial" charset="0"/>
              </a:defRPr>
            </a:lvl4pPr>
            <a:lvl5pPr marL="2057400" indent="-228600" eaLnBrk="0" hangingPunct="0">
              <a:defRPr baseline="30000">
                <a:solidFill>
                  <a:schemeClr val="tx1"/>
                </a:solidFill>
                <a:latin typeface="Bookman Old Style" charset="0"/>
                <a:ea typeface="Arial" charset="0"/>
              </a:defRPr>
            </a:lvl5pPr>
            <a:lvl6pPr marL="2514600" indent="-228600" eaLnBrk="0" fontAlgn="base" hangingPunct="0">
              <a:spcBef>
                <a:spcPct val="0"/>
              </a:spcBef>
              <a:spcAft>
                <a:spcPct val="0"/>
              </a:spcAft>
              <a:defRPr baseline="30000">
                <a:solidFill>
                  <a:schemeClr val="tx1"/>
                </a:solidFill>
                <a:latin typeface="Bookman Old Style" charset="0"/>
                <a:ea typeface="Arial" charset="0"/>
              </a:defRPr>
            </a:lvl6pPr>
            <a:lvl7pPr marL="2971800" indent="-228600" eaLnBrk="0" fontAlgn="base" hangingPunct="0">
              <a:spcBef>
                <a:spcPct val="0"/>
              </a:spcBef>
              <a:spcAft>
                <a:spcPct val="0"/>
              </a:spcAft>
              <a:defRPr baseline="30000">
                <a:solidFill>
                  <a:schemeClr val="tx1"/>
                </a:solidFill>
                <a:latin typeface="Bookman Old Style" charset="0"/>
                <a:ea typeface="Arial" charset="0"/>
              </a:defRPr>
            </a:lvl7pPr>
            <a:lvl8pPr marL="3429000" indent="-228600" eaLnBrk="0" fontAlgn="base" hangingPunct="0">
              <a:spcBef>
                <a:spcPct val="0"/>
              </a:spcBef>
              <a:spcAft>
                <a:spcPct val="0"/>
              </a:spcAft>
              <a:defRPr baseline="30000">
                <a:solidFill>
                  <a:schemeClr val="tx1"/>
                </a:solidFill>
                <a:latin typeface="Bookman Old Style" charset="0"/>
                <a:ea typeface="Arial" charset="0"/>
              </a:defRPr>
            </a:lvl8pPr>
            <a:lvl9pPr marL="3886200" indent="-228600" eaLnBrk="0" fontAlgn="base" hangingPunct="0">
              <a:spcBef>
                <a:spcPct val="0"/>
              </a:spcBef>
              <a:spcAft>
                <a:spcPct val="0"/>
              </a:spcAft>
              <a:defRPr baseline="30000">
                <a:solidFill>
                  <a:schemeClr val="tx1"/>
                </a:solidFill>
                <a:latin typeface="Bookman Old Style" charset="0"/>
                <a:ea typeface="Arial" charset="0"/>
              </a:defRPr>
            </a:lvl9pPr>
          </a:lstStyle>
          <a:p>
            <a:pPr eaLnBrk="1" hangingPunct="1"/>
            <a:fld id="{31AB29C6-38A8-8F43-B93D-88A3A569B8A5}" type="slidenum">
              <a:rPr lang="ru-RU" baseline="0">
                <a:latin typeface="Arial" charset="0"/>
              </a:rPr>
              <a:pPr eaLnBrk="1" hangingPunct="1"/>
              <a:t>9</a:t>
            </a:fld>
            <a:endParaRPr lang="ru-RU" baseline="0">
              <a:latin typeface="Arial" charset="0"/>
            </a:endParaRPr>
          </a:p>
        </p:txBody>
      </p:sp>
      <p:pic>
        <p:nvPicPr>
          <p:cNvPr id="2457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0"/>
            <a:ext cx="8569325"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105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2523</TotalTime>
  <Words>4363</Words>
  <Application>Microsoft Macintosh PowerPoint</Application>
  <PresentationFormat>Экран (4:3)</PresentationFormat>
  <Paragraphs>802</Paragraphs>
  <Slides>73</Slides>
  <Notes>39</Notes>
  <HiddenSlides>9</HiddenSlides>
  <MMClips>0</MMClips>
  <ScaleCrop>false</ScaleCrop>
  <HeadingPairs>
    <vt:vector size="6" baseType="variant">
      <vt:variant>
        <vt:lpstr>Тема</vt:lpstr>
      </vt:variant>
      <vt:variant>
        <vt:i4>1</vt:i4>
      </vt:variant>
      <vt:variant>
        <vt:lpstr>Внедренные серверы OLE</vt:lpstr>
      </vt:variant>
      <vt:variant>
        <vt:i4>5</vt:i4>
      </vt:variant>
      <vt:variant>
        <vt:lpstr>Заголовки слайдов</vt:lpstr>
      </vt:variant>
      <vt:variant>
        <vt:i4>73</vt:i4>
      </vt:variant>
    </vt:vector>
  </HeadingPairs>
  <TitlesOfParts>
    <vt:vector size="79" baseType="lpstr">
      <vt:lpstr>Тема Office</vt:lpstr>
      <vt:lpstr>Формула</vt:lpstr>
      <vt:lpstr>Сормула</vt:lpstr>
      <vt:lpstr>Equation</vt:lpstr>
      <vt:lpstr>Mathcad</vt:lpstr>
      <vt:lpstr>CorelDRAW</vt:lpstr>
      <vt:lpstr>Презентация PowerPoint</vt:lpstr>
      <vt:lpstr>Презентация PowerPoint</vt:lpstr>
      <vt:lpstr>Презентация PowerPoint</vt:lpstr>
      <vt:lpstr>Collider vs Fixed target</vt:lpstr>
      <vt:lpstr>Презентация PowerPoint</vt:lpstr>
      <vt:lpstr>Parameters and luminosity calibration: ISR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Veksler &amp; Baldin Laboratory of High Energy Physics, JINR  </vt:lpstr>
      <vt:lpstr>Progress in ion sources development and commissioning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Luminosity</vt:lpstr>
      <vt:lpstr>Maximal achievable luminosity, average</vt:lpstr>
      <vt:lpstr>Cycle parameters limitations</vt:lpstr>
      <vt:lpstr>Презентация PowerPoint</vt:lpstr>
      <vt:lpstr>Limitations caused by Detector possibilities (event count)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Collider Electron cooling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…What NEXT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Cos-  Dipoles</vt:lpstr>
      <vt:lpstr>Презентация PowerPoint</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SAO</dc:creator>
  <cp:lastModifiedBy>Пользователь Microsoft Office</cp:lastModifiedBy>
  <cp:revision>208</cp:revision>
  <dcterms:created xsi:type="dcterms:W3CDTF">2013-05-21T13:42:21Z</dcterms:created>
  <dcterms:modified xsi:type="dcterms:W3CDTF">2014-03-04T12:48:31Z</dcterms:modified>
</cp:coreProperties>
</file>